
<file path=[Content_Types].xml><?xml version="1.0" encoding="utf-8"?>
<Types xmlns="http://schemas.openxmlformats.org/package/2006/content-types">
  <Default Extension="emf" ContentType="image/x-emf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2"/>
  </p:notesMasterIdLst>
  <p:sldIdLst>
    <p:sldId id="263" r:id="rId2"/>
    <p:sldId id="288" r:id="rId3"/>
    <p:sldId id="286" r:id="rId4"/>
    <p:sldId id="282" r:id="rId5"/>
    <p:sldId id="292" r:id="rId6"/>
    <p:sldId id="318" r:id="rId7"/>
    <p:sldId id="294" r:id="rId8"/>
    <p:sldId id="293" r:id="rId9"/>
    <p:sldId id="283" r:id="rId10"/>
    <p:sldId id="289" r:id="rId11"/>
    <p:sldId id="295" r:id="rId12"/>
    <p:sldId id="297" r:id="rId13"/>
    <p:sldId id="298" r:id="rId14"/>
    <p:sldId id="300" r:id="rId15"/>
    <p:sldId id="301" r:id="rId16"/>
    <p:sldId id="302" r:id="rId17"/>
    <p:sldId id="303" r:id="rId18"/>
    <p:sldId id="304" r:id="rId19"/>
    <p:sldId id="305" r:id="rId20"/>
    <p:sldId id="306" r:id="rId21"/>
    <p:sldId id="307" r:id="rId22"/>
    <p:sldId id="308" r:id="rId23"/>
    <p:sldId id="309" r:id="rId24"/>
    <p:sldId id="310" r:id="rId25"/>
    <p:sldId id="311" r:id="rId26"/>
    <p:sldId id="312" r:id="rId27"/>
    <p:sldId id="313" r:id="rId28"/>
    <p:sldId id="314" r:id="rId29"/>
    <p:sldId id="315" r:id="rId30"/>
    <p:sldId id="317" r:id="rId31"/>
  </p:sldIdLst>
  <p:sldSz cx="9144000" cy="6858000" type="screen4x3"/>
  <p:notesSz cx="6858000" cy="9144000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527688"/>
    <a:srgbClr val="5E889D"/>
    <a:srgbClr val="94B0BE"/>
    <a:srgbClr val="4E3721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3"/>
    <p:restoredTop sz="94762"/>
  </p:normalViewPr>
  <p:slideViewPr>
    <p:cSldViewPr>
      <p:cViewPr varScale="1">
        <p:scale>
          <a:sx n="121" d="100"/>
          <a:sy n="121" d="100"/>
        </p:scale>
        <p:origin x="1896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cs typeface="Arial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cs typeface="Arial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noProof="0"/>
              <a:t>Click to edit Master text styles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cs typeface="Arial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cs typeface="Arial" charset="0"/>
              </a:defRPr>
            </a:lvl1pPr>
          </a:lstStyle>
          <a:p>
            <a:pPr>
              <a:defRPr/>
            </a:pPr>
            <a:fld id="{AD8D9A56-C106-7247-BBAD-31685ED24B91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384951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8D9A56-C106-7247-BBAD-31685ED24B91}" type="slidenum">
              <a:rPr lang="en-AU" smtClean="0"/>
              <a:pPr>
                <a:defRPr/>
              </a:pPr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770955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8D9A56-C106-7247-BBAD-31685ED24B91}" type="slidenum">
              <a:rPr lang="en-AU" smtClean="0"/>
              <a:pPr>
                <a:defRPr/>
              </a:pPr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74050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4652963"/>
            <a:ext cx="9144000" cy="2205037"/>
          </a:xfrm>
          <a:prstGeom prst="rect">
            <a:avLst/>
          </a:prstGeom>
          <a:solidFill>
            <a:srgbClr val="94B0BE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0" y="0"/>
            <a:ext cx="9144000" cy="765175"/>
          </a:xfrm>
          <a:prstGeom prst="rect">
            <a:avLst/>
          </a:prstGeom>
          <a:solidFill>
            <a:srgbClr val="333333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>
              <a:cs typeface="Arial" charset="0"/>
            </a:endParaRPr>
          </a:p>
        </p:txBody>
      </p:sp>
      <p:pic>
        <p:nvPicPr>
          <p:cNvPr id="6" name="Picture 9" descr="ANU_LOGO_WHI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15888"/>
            <a:ext cx="1511300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68313" y="4652963"/>
            <a:ext cx="8280400" cy="519112"/>
          </a:xfrm>
        </p:spPr>
        <p:txBody>
          <a:bodyPr>
            <a:spAutoFit/>
          </a:bodyPr>
          <a:lstStyle>
            <a:lvl1pPr marL="0" indent="0">
              <a:buFontTx/>
              <a:buNone/>
              <a:defRPr sz="2800"/>
            </a:lvl1pPr>
          </a:lstStyle>
          <a:p>
            <a:pPr lvl="0"/>
            <a:r>
              <a:rPr lang="en-AU" noProof="0"/>
              <a:t>Click to edit Master subtitle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68313" y="1919288"/>
            <a:ext cx="8207375" cy="641350"/>
          </a:xfr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AU" noProof="0"/>
              <a:t>Click to edit Master title style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r>
              <a:rPr lang="en-AU"/>
              <a:t>Footer text goes in here</a:t>
            </a: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CEFE292-6361-C940-AA3F-D273DE2982F1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70552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Footer text goes in here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0307D9-B033-A449-9E2A-1A76155BA22D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3595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765175"/>
            <a:ext cx="2058988" cy="53609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65175"/>
            <a:ext cx="6029325" cy="53609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Footer text goes in here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E98C3D-5DC6-2149-8300-30D6D587FCB3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31913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Footer text goes in here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335CB5-B070-2C4E-A1C8-89AFD2994F4D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76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Footer text goes in here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2D1450-D2FA-774A-8DF1-D0A666745D39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51147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16113"/>
            <a:ext cx="4038600" cy="421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16113"/>
            <a:ext cx="4038600" cy="421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Footer text goes in here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2316B3-C08B-9043-9485-D34C3E8C4727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12307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Footer text goes in here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E372A2-C406-3043-B9ED-3AA2ECE5E933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10161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Footer text goes in here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7A57EE-8811-4641-812E-DFDCB8D2D244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45485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Footer text goes in here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0D795F-9739-0945-8B21-FE5E25BB51D3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13724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Footer text goes in here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3766C1-6158-A449-9C0C-4956C7049EF7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8905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Footer text goes in here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E271CB-802F-4B4B-B95B-063F3D9C2D07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50723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solidFill>
            <a:srgbClr val="94B0BE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765175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16113"/>
            <a:ext cx="8229600" cy="42100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724525" y="6597650"/>
            <a:ext cx="2133600" cy="1968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cs typeface="Arial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95288" y="6597650"/>
            <a:ext cx="5040312" cy="1968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cs typeface="Arial" charset="0"/>
              </a:defRPr>
            </a:lvl1pPr>
          </a:lstStyle>
          <a:p>
            <a:pPr>
              <a:defRPr/>
            </a:pPr>
            <a:r>
              <a:rPr lang="en-AU"/>
              <a:t>Footer text goes in here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01013" y="6597650"/>
            <a:ext cx="585787" cy="2159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cs typeface="Arial" charset="0"/>
              </a:defRPr>
            </a:lvl1pPr>
          </a:lstStyle>
          <a:p>
            <a:pPr>
              <a:defRPr/>
            </a:pPr>
            <a:fld id="{1B8161C1-7004-4F45-8F7B-CE431BB9B177}" type="slidenum">
              <a:rPr lang="en-AU"/>
              <a:pPr>
                <a:defRPr/>
              </a:pPr>
              <a:t>‹#›</a:t>
            </a:fld>
            <a:endParaRPr lang="en-AU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765175"/>
          </a:xfrm>
          <a:prstGeom prst="rect">
            <a:avLst/>
          </a:prstGeom>
          <a:solidFill>
            <a:srgbClr val="333333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>
              <a:cs typeface="Arial" charset="0"/>
            </a:endParaRPr>
          </a:p>
        </p:txBody>
      </p:sp>
      <p:pic>
        <p:nvPicPr>
          <p:cNvPr id="1033" name="Picture 9" descr="ANU_LOGO_WHITE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15888"/>
            <a:ext cx="1511300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52768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527688"/>
          </a:solidFill>
          <a:latin typeface="Arial" charset="0"/>
          <a:ea typeface="ＭＳ Ｐゴシック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527688"/>
          </a:solidFill>
          <a:latin typeface="Arial" charset="0"/>
          <a:ea typeface="ＭＳ Ｐゴシック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527688"/>
          </a:solidFill>
          <a:latin typeface="Arial" charset="0"/>
          <a:ea typeface="ＭＳ Ｐゴシック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527688"/>
          </a:solidFill>
          <a:latin typeface="Arial" charset="0"/>
          <a:ea typeface="ＭＳ Ｐゴシック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527688"/>
          </a:solidFill>
          <a:latin typeface="Arial" charset="0"/>
          <a:ea typeface="ＭＳ Ｐゴシック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527688"/>
          </a:solidFill>
          <a:latin typeface="Arial" charset="0"/>
          <a:ea typeface="ＭＳ Ｐゴシック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527688"/>
          </a:solidFill>
          <a:latin typeface="Arial" charset="0"/>
          <a:ea typeface="ＭＳ Ｐゴシック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527688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://arxiv.org/pdf/1202.3665v4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statmodeling.stat.columbia.edu/2017/03/15/ensemble-methods-doomed-fail-high-dimensions/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mcee.readthedocs.io/en/stable/user/quickstart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ui.adsabs.harvard.edu/abs/2018AJ....156...58B/abstract" TargetMode="External"/><Relationship Id="rId4" Type="http://schemas.openxmlformats.org/officeDocument/2006/relationships/hyperlink" Target="https://ui.adsabs.harvard.edu/abs/2015PASP..127..994B/abstract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187625" y="1959223"/>
            <a:ext cx="7128792" cy="1200329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Monte-Carlo techniques in Bayesian Inverse Problems</a:t>
            </a:r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51520" y="5085184"/>
            <a:ext cx="8280400" cy="52322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Michael Ireland (RSAA</a:t>
            </a:r>
            <a:r>
              <a:rPr lang="en-US" sz="2400" dirty="0"/>
              <a:t>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1720" y="765175"/>
            <a:ext cx="7092280" cy="1007641"/>
          </a:xfrm>
        </p:spPr>
        <p:txBody>
          <a:bodyPr/>
          <a:lstStyle/>
          <a:p>
            <a:r>
              <a:rPr lang="en-US" dirty="0" err="1"/>
              <a:t>Marginalisation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34" y="1628800"/>
            <a:ext cx="9131665" cy="4968552"/>
          </a:xfrm>
        </p:spPr>
        <p:txBody>
          <a:bodyPr/>
          <a:lstStyle/>
          <a:p>
            <a:r>
              <a:rPr lang="en-US" sz="2800" dirty="0"/>
              <a:t>Most inverse problems are phrased as problems of computing likelihood.</a:t>
            </a:r>
          </a:p>
          <a:p>
            <a:r>
              <a:rPr lang="en-US" sz="2800" dirty="0"/>
              <a:t>Sometimes, many of the parameters are nuisance parameters, and the term P(D|M) involves the probability product rule and </a:t>
            </a:r>
            <a:r>
              <a:rPr lang="en-US" sz="2800" dirty="0" err="1"/>
              <a:t>marginalisation</a:t>
            </a:r>
            <a:r>
              <a:rPr lang="en-US" sz="2800" dirty="0"/>
              <a:t>, i.e..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335CB5-B070-2C4E-A1C8-89AFD2994F4D}" type="slidenum">
              <a:rPr lang="en-AU" smtClean="0"/>
              <a:pPr>
                <a:defRPr/>
              </a:pPr>
              <a:t>10</a:t>
            </a:fld>
            <a:endParaRPr lang="en-AU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4005064"/>
            <a:ext cx="6112352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0171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765175"/>
            <a:ext cx="8229600" cy="863625"/>
          </a:xfrm>
        </p:spPr>
        <p:txBody>
          <a:bodyPr/>
          <a:lstStyle/>
          <a:p>
            <a:r>
              <a:rPr lang="en-US" dirty="0"/>
              <a:t>Comparing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50" y="1628800"/>
            <a:ext cx="9111249" cy="4968552"/>
          </a:xfrm>
        </p:spPr>
        <p:txBody>
          <a:bodyPr/>
          <a:lstStyle/>
          <a:p>
            <a:r>
              <a:rPr lang="en-US" sz="2800" dirty="0"/>
              <a:t>If you have two models to compare, often the probability ratio is more intuitively useful than the probability.</a:t>
            </a:r>
          </a:p>
          <a:p>
            <a:r>
              <a:rPr lang="en-US" sz="2800" dirty="0"/>
              <a:t>If only 2 models are being considered, then:</a:t>
            </a:r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More generally, we can consider a probability ratio (</a:t>
            </a:r>
            <a:r>
              <a:rPr lang="en-US" sz="2800" i="1" dirty="0"/>
              <a:t>odds ratio</a:t>
            </a:r>
            <a:r>
              <a:rPr lang="en-US" sz="2800" dirty="0"/>
              <a:t>) </a:t>
            </a:r>
            <a:r>
              <a:rPr lang="en-US" sz="2800" i="1" dirty="0"/>
              <a:t>R</a:t>
            </a:r>
            <a:r>
              <a:rPr lang="en-US" sz="2800" dirty="0"/>
              <a:t>, and a </a:t>
            </a:r>
            <a:r>
              <a:rPr lang="en-US" sz="2800" i="1" dirty="0"/>
              <a:t>Bayes’ factor K</a:t>
            </a:r>
            <a:r>
              <a:rPr lang="en-US" sz="2800" dirty="0"/>
              <a:t>: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335CB5-B070-2C4E-A1C8-89AFD2994F4D}" type="slidenum">
              <a:rPr lang="en-AU" smtClean="0"/>
              <a:pPr>
                <a:defRPr/>
              </a:pPr>
              <a:t>11</a:t>
            </a:fld>
            <a:endParaRPr lang="en-AU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3573016"/>
            <a:ext cx="7099300" cy="952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5517232"/>
            <a:ext cx="7176140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805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Famous Example: </a:t>
            </a:r>
            <a:r>
              <a:rPr lang="en-US" dirty="0" err="1"/>
              <a:t>Tegmark</a:t>
            </a:r>
            <a:r>
              <a:rPr lang="en-US" dirty="0"/>
              <a:t> (2004)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335CB5-B070-2C4E-A1C8-89AFD2994F4D}" type="slidenum">
              <a:rPr lang="en-AU" smtClean="0"/>
              <a:pPr>
                <a:defRPr/>
              </a:pPr>
              <a:t>12</a:t>
            </a:fld>
            <a:endParaRPr lang="en-AU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72816"/>
            <a:ext cx="9144000" cy="1193332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0" y="4509120"/>
            <a:ext cx="9144000" cy="2348880"/>
          </a:xfrm>
        </p:spPr>
        <p:txBody>
          <a:bodyPr/>
          <a:lstStyle/>
          <a:p>
            <a:r>
              <a:rPr lang="en-US" sz="2800" dirty="0"/>
              <a:t>One of many early-2000s papers on Bayesian cosmological parameters, taking many data sets together and </a:t>
            </a:r>
            <a:r>
              <a:rPr lang="en-US" sz="2800" dirty="0" err="1"/>
              <a:t>marginalising</a:t>
            </a:r>
            <a:r>
              <a:rPr lang="en-US" sz="2800" dirty="0"/>
              <a:t> over unknown data.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84984"/>
            <a:ext cx="9144000" cy="1066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0760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l="-40724" r="-40724"/>
          <a:stretch>
            <a:fillRect/>
          </a:stretch>
        </p:blipFill>
        <p:spPr>
          <a:xfrm>
            <a:off x="-13657" y="1916832"/>
            <a:ext cx="9150657" cy="4681239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335CB5-B070-2C4E-A1C8-89AFD2994F4D}" type="slidenum">
              <a:rPr lang="en-AU" smtClean="0"/>
              <a:pPr>
                <a:defRPr/>
              </a:pPr>
              <a:t>13</a:t>
            </a:fld>
            <a:endParaRPr lang="en-AU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620713" y="917575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527688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527688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527688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527688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527688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527688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527688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527688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527688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r>
              <a:rPr lang="en-US" dirty="0"/>
              <a:t>Famous Example: </a:t>
            </a:r>
            <a:r>
              <a:rPr lang="en-US" dirty="0" err="1"/>
              <a:t>Tegmark</a:t>
            </a:r>
            <a:r>
              <a:rPr lang="en-US" dirty="0"/>
              <a:t> (2004)</a:t>
            </a:r>
          </a:p>
        </p:txBody>
      </p:sp>
    </p:spTree>
    <p:extLst>
      <p:ext uri="{BB962C8B-B14F-4D97-AF65-F5344CB8AC3E}">
        <p14:creationId xmlns:p14="http://schemas.microsoft.com/office/powerpoint/2010/main" val="13020666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765175"/>
            <a:ext cx="8229600" cy="719609"/>
          </a:xfrm>
        </p:spPr>
        <p:txBody>
          <a:bodyPr/>
          <a:lstStyle/>
          <a:p>
            <a:r>
              <a:rPr lang="en-US" dirty="0"/>
              <a:t>… and </a:t>
            </a:r>
            <a:r>
              <a:rPr lang="en-US" dirty="0" err="1"/>
              <a:t>marginalisation</a:t>
            </a:r>
            <a:r>
              <a:rPr lang="en-US" dirty="0"/>
              <a:t>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335CB5-B070-2C4E-A1C8-89AFD2994F4D}" type="slidenum">
              <a:rPr lang="en-AU" smtClean="0"/>
              <a:pPr>
                <a:defRPr/>
              </a:pPr>
              <a:t>14</a:t>
            </a:fld>
            <a:endParaRPr lang="en-AU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1484784"/>
            <a:ext cx="5400600" cy="2163183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0" y="4005064"/>
            <a:ext cx="9144000" cy="3168352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(</a:t>
            </a:r>
            <a:r>
              <a:rPr lang="en-US" sz="2400" dirty="0" err="1"/>
              <a:t>marginalisation</a:t>
            </a:r>
            <a:r>
              <a:rPr lang="en-US" sz="2400" dirty="0"/>
              <a:t> can also be for continuous random variables)</a:t>
            </a:r>
          </a:p>
          <a:p>
            <a:r>
              <a:rPr lang="en-US" sz="2400" dirty="0"/>
              <a:t>The catch is that integrals are often highly multidimensional. How can we compute them efficiently?</a:t>
            </a:r>
          </a:p>
          <a:p>
            <a:endParaRPr lang="en-US" sz="2400" b="1" dirty="0"/>
          </a:p>
          <a:p>
            <a:pPr marL="0" indent="0">
              <a:buNone/>
            </a:pPr>
            <a:r>
              <a:rPr lang="en-US" sz="2400" dirty="0"/>
              <a:t>(NB “parameters” above sometimes </a:t>
            </a:r>
            <a:r>
              <a:rPr lang="en-US" sz="2400" i="1" dirty="0" err="1"/>
              <a:t>Φ</a:t>
            </a:r>
            <a:r>
              <a:rPr lang="en-US" sz="2400" i="1" dirty="0"/>
              <a:t>, sometimes </a:t>
            </a:r>
            <a:r>
              <a:rPr lang="en-US" sz="2400" i="1" dirty="0" err="1"/>
              <a:t>θ</a:t>
            </a:r>
            <a:r>
              <a:rPr lang="en-US" sz="2400" i="1" dirty="0"/>
              <a:t>)</a:t>
            </a:r>
            <a:endParaRPr lang="en-US" sz="2400" dirty="0"/>
          </a:p>
          <a:p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3466606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692696"/>
            <a:ext cx="7078241" cy="719609"/>
          </a:xfrm>
        </p:spPr>
        <p:txBody>
          <a:bodyPr/>
          <a:lstStyle/>
          <a:p>
            <a:r>
              <a:rPr lang="en-US" dirty="0"/>
              <a:t>Monte-Carlo Integration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72" y="1340768"/>
            <a:ext cx="8856984" cy="4210050"/>
          </a:xfrm>
        </p:spPr>
        <p:txBody>
          <a:bodyPr/>
          <a:lstStyle/>
          <a:p>
            <a:r>
              <a:rPr lang="en-US" sz="2800" dirty="0"/>
              <a:t>If we want to integrate a function </a:t>
            </a:r>
            <a:r>
              <a:rPr lang="en-US" sz="2800" i="1" dirty="0"/>
              <a:t>f </a:t>
            </a:r>
            <a:r>
              <a:rPr lang="en-US" sz="2800" dirty="0"/>
              <a:t>of a real variable over an interval, we can approximate the integral by a sum: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If we choose the x values regularly, this is </a:t>
            </a:r>
            <a:r>
              <a:rPr lang="en-US" sz="2800" i="1" dirty="0"/>
              <a:t>rectangle</a:t>
            </a:r>
            <a:r>
              <a:rPr lang="en-US" sz="2800" dirty="0"/>
              <a:t> integration (similar to the trapezoidal rule).</a:t>
            </a:r>
          </a:p>
          <a:p>
            <a:r>
              <a:rPr lang="en-US" sz="2800" dirty="0"/>
              <a:t>If we choose the x values randomly (Uniformly distributed), this is </a:t>
            </a:r>
            <a:r>
              <a:rPr lang="en-US" sz="2800" i="1" dirty="0"/>
              <a:t>Monte-Carlo</a:t>
            </a:r>
            <a:r>
              <a:rPr lang="en-US" sz="2800" dirty="0"/>
              <a:t> integration.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335CB5-B070-2C4E-A1C8-89AFD2994F4D}" type="slidenum">
              <a:rPr lang="en-AU" smtClean="0"/>
              <a:pPr>
                <a:defRPr/>
              </a:pPr>
              <a:t>15</a:t>
            </a:fld>
            <a:endParaRPr lang="en-AU"/>
          </a:p>
        </p:txBody>
      </p:sp>
      <p:pic>
        <p:nvPicPr>
          <p:cNvPr id="5" name="Picture 4" descr="Rectangle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3021" y="2492896"/>
            <a:ext cx="3840426" cy="23042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3356992"/>
            <a:ext cx="5124569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9854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692696"/>
            <a:ext cx="7078241" cy="719609"/>
          </a:xfrm>
        </p:spPr>
        <p:txBody>
          <a:bodyPr/>
          <a:lstStyle/>
          <a:p>
            <a:r>
              <a:rPr lang="en-US" dirty="0"/>
              <a:t>Monte-Carlo Integration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72" y="1340768"/>
            <a:ext cx="6409036" cy="5040560"/>
          </a:xfrm>
        </p:spPr>
        <p:txBody>
          <a:bodyPr/>
          <a:lstStyle/>
          <a:p>
            <a:r>
              <a:rPr lang="en-US" sz="2400" dirty="0"/>
              <a:t>Monte-Carlo integration is obviously useless in 1D.</a:t>
            </a:r>
          </a:p>
          <a:p>
            <a:r>
              <a:rPr lang="en-US" sz="2400" dirty="0"/>
              <a:t>In N computations in M dimensions, the error in a trapezoidal-rule like integration is proportional to N</a:t>
            </a:r>
            <a:r>
              <a:rPr lang="en-US" sz="2400" baseline="30000" dirty="0"/>
              <a:t>-2/M</a:t>
            </a:r>
            <a:r>
              <a:rPr lang="en-US" sz="2400" dirty="0"/>
              <a:t>.</a:t>
            </a:r>
          </a:p>
          <a:p>
            <a:r>
              <a:rPr lang="en-US" sz="2400" dirty="0"/>
              <a:t>Monte-Carlo uncertainties just go as N</a:t>
            </a:r>
            <a:r>
              <a:rPr lang="en-US" sz="2400" baseline="30000" dirty="0"/>
              <a:t>-1/2</a:t>
            </a:r>
            <a:r>
              <a:rPr lang="en-US" sz="2400" dirty="0"/>
              <a:t>. </a:t>
            </a:r>
          </a:p>
          <a:p>
            <a:r>
              <a:rPr lang="en-US" sz="2400" dirty="0"/>
              <a:t>This means that in more than 4 dimensions, Monte-Carlo is a good idea.</a:t>
            </a:r>
          </a:p>
          <a:p>
            <a:r>
              <a:rPr lang="en-US" sz="2400" dirty="0"/>
              <a:t>E.g. Volume of a 10-dimensional hypersphere of radius 1. Should </a:t>
            </a:r>
            <a:r>
              <a:rPr lang="en-US" sz="2400"/>
              <a:t>be π</a:t>
            </a:r>
            <a:r>
              <a:rPr lang="en-US" sz="2400" baseline="30000"/>
              <a:t>5</a:t>
            </a:r>
            <a:r>
              <a:rPr lang="en-US" sz="2400"/>
              <a:t>/120. </a:t>
            </a:r>
            <a:r>
              <a:rPr lang="en-US" sz="2400" i="1" dirty="0">
                <a:solidFill>
                  <a:srgbClr val="FFC000"/>
                </a:solidFill>
              </a:rPr>
              <a:t>Python exercise 2…</a:t>
            </a:r>
          </a:p>
          <a:p>
            <a:pPr marL="0" indent="0">
              <a:buNone/>
            </a:pPr>
            <a:r>
              <a:rPr lang="en-US" sz="2400" dirty="0"/>
              <a:t>(point out the problem… most the points lie outside the </a:t>
            </a:r>
            <a:r>
              <a:rPr lang="en-US" sz="2400" dirty="0" err="1"/>
              <a:t>hypersphere</a:t>
            </a:r>
            <a:r>
              <a:rPr lang="en-US" sz="2400" dirty="0"/>
              <a:t>)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335CB5-B070-2C4E-A1C8-89AFD2994F4D}" type="slidenum">
              <a:rPr lang="en-AU" smtClean="0"/>
              <a:pPr>
                <a:defRPr/>
              </a:pPr>
              <a:t>16</a:t>
            </a:fld>
            <a:endParaRPr lang="en-AU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8514" y="1412776"/>
            <a:ext cx="2825486" cy="2743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821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229600" cy="503585"/>
          </a:xfrm>
        </p:spPr>
        <p:txBody>
          <a:bodyPr/>
          <a:lstStyle/>
          <a:p>
            <a:r>
              <a:rPr lang="en-US" dirty="0"/>
              <a:t>Monte-Carlo Integration with Non-Uniform distributions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16832"/>
            <a:ext cx="9144000" cy="5373216"/>
          </a:xfrm>
        </p:spPr>
        <p:txBody>
          <a:bodyPr/>
          <a:lstStyle/>
          <a:p>
            <a:r>
              <a:rPr lang="en-US" sz="2000" dirty="0"/>
              <a:t>Integrals that are a product of a complex function and a probability distribution can be computed like: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This may seem easy if e.g. g is a Gaussian, but how far can we take the idea of complex distributions for our {x</a:t>
            </a:r>
            <a:r>
              <a:rPr lang="en-US" sz="2000" baseline="-25000" dirty="0"/>
              <a:t>i</a:t>
            </a:r>
            <a:r>
              <a:rPr lang="en-US" sz="2000" dirty="0"/>
              <a:t>}?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335CB5-B070-2C4E-A1C8-89AFD2994F4D}" type="slidenum">
              <a:rPr lang="en-AU" smtClean="0"/>
              <a:pPr>
                <a:defRPr/>
              </a:pPr>
              <a:t>17</a:t>
            </a:fld>
            <a:endParaRPr lang="en-AU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100" y="2959100"/>
            <a:ext cx="7785100" cy="92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111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765175"/>
            <a:ext cx="8229600" cy="863625"/>
          </a:xfrm>
        </p:spPr>
        <p:txBody>
          <a:bodyPr/>
          <a:lstStyle/>
          <a:p>
            <a:r>
              <a:rPr lang="en-US" dirty="0"/>
              <a:t>Monte-Carlo Markov Chains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56792"/>
            <a:ext cx="9144000" cy="5040560"/>
          </a:xfrm>
        </p:spPr>
        <p:txBody>
          <a:bodyPr/>
          <a:lstStyle/>
          <a:p>
            <a:r>
              <a:rPr lang="en-US" sz="2400" dirty="0"/>
              <a:t>A </a:t>
            </a:r>
            <a:r>
              <a:rPr lang="en-US" sz="2400" i="1" dirty="0"/>
              <a:t>Markov Process</a:t>
            </a:r>
            <a:r>
              <a:rPr lang="en-US" sz="2400" dirty="0"/>
              <a:t> is something where the future depends on the present but not the past [ P(future | present) = P(future | </a:t>
            </a:r>
            <a:r>
              <a:rPr lang="en-US" sz="2400" dirty="0" err="1"/>
              <a:t>present,past</a:t>
            </a:r>
            <a:r>
              <a:rPr lang="en-US" sz="2400" dirty="0"/>
              <a:t>)]</a:t>
            </a:r>
          </a:p>
          <a:p>
            <a:r>
              <a:rPr lang="en-US" sz="2400" dirty="0"/>
              <a:t>A </a:t>
            </a:r>
            <a:r>
              <a:rPr lang="en-US" sz="2400" i="1" dirty="0"/>
              <a:t>Markov Chain </a:t>
            </a:r>
            <a:r>
              <a:rPr lang="en-US" sz="2400" dirty="0"/>
              <a:t> is a discrete Markov process where the next step in the sequence (of numbers or vectors) depends only on the present step.</a:t>
            </a:r>
          </a:p>
          <a:p>
            <a:r>
              <a:rPr lang="en-US" sz="2400" i="1" dirty="0"/>
              <a:t>Markov Chain Monte Carlo</a:t>
            </a:r>
            <a:r>
              <a:rPr lang="en-US" sz="2400" dirty="0"/>
              <a:t> is a way of creating a Markov Chain where, in the limit of infinite time, the distribution of parameter vectors </a:t>
            </a:r>
            <a:r>
              <a:rPr lang="en-US" sz="2400" i="1" dirty="0" err="1"/>
              <a:t>θ</a:t>
            </a:r>
            <a:r>
              <a:rPr lang="en-US" sz="2400" i="1" dirty="0"/>
              <a:t> </a:t>
            </a:r>
            <a:r>
              <a:rPr lang="en-US" sz="2400" dirty="0"/>
              <a:t>match the posterior likelihood.</a:t>
            </a:r>
            <a:endParaRPr lang="en-US" sz="24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335CB5-B070-2C4E-A1C8-89AFD2994F4D}" type="slidenum">
              <a:rPr lang="en-AU" smtClean="0"/>
              <a:pPr>
                <a:defRPr/>
              </a:pPr>
              <a:t>18</a:t>
            </a:fld>
            <a:endParaRPr lang="en-AU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5301208"/>
            <a:ext cx="5544616" cy="812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7416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765175"/>
            <a:ext cx="8446393" cy="863625"/>
          </a:xfrm>
        </p:spPr>
        <p:txBody>
          <a:bodyPr/>
          <a:lstStyle/>
          <a:p>
            <a:r>
              <a:rPr lang="en-US" sz="3200" dirty="0"/>
              <a:t>Personal Example: 2MASS J1534-2952AB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l="-37166" r="-37166"/>
          <a:stretch>
            <a:fillRect/>
          </a:stretch>
        </p:blipFill>
        <p:spPr>
          <a:xfrm>
            <a:off x="2302904" y="1484784"/>
            <a:ext cx="8651873" cy="4426074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335CB5-B070-2C4E-A1C8-89AFD2994F4D}" type="slidenum">
              <a:rPr lang="en-AU" smtClean="0"/>
              <a:pPr>
                <a:defRPr/>
              </a:pPr>
              <a:t>19</a:t>
            </a:fld>
            <a:endParaRPr lang="en-AU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0" y="2060848"/>
            <a:ext cx="4572000" cy="504056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9pPr>
          </a:lstStyle>
          <a:p>
            <a:r>
              <a:rPr lang="en-US" sz="2400" dirty="0"/>
              <a:t>From less than half an orbit, can we find the dynamical mass a T dwarf binary?</a:t>
            </a:r>
          </a:p>
          <a:p>
            <a:pPr marL="0" indent="0">
              <a:buNone/>
            </a:pPr>
            <a:r>
              <a:rPr lang="en-US" sz="2400" i="1" dirty="0"/>
              <a:t>(NB paper submitted and accepted without 2008 data)</a:t>
            </a:r>
          </a:p>
          <a:p>
            <a:pPr marL="0" indent="0">
              <a:buNone/>
            </a:pPr>
            <a:endParaRPr lang="en-US" sz="2400" i="1" dirty="0"/>
          </a:p>
        </p:txBody>
      </p:sp>
      <p:sp>
        <p:nvSpPr>
          <p:cNvPr id="3" name="TextBox 2"/>
          <p:cNvSpPr txBox="1"/>
          <p:nvPr/>
        </p:nvSpPr>
        <p:spPr>
          <a:xfrm>
            <a:off x="611560" y="6075091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http://</a:t>
            </a:r>
            <a:r>
              <a:rPr lang="en-US" i="1" dirty="0" err="1"/>
              <a:t>adsabs.harvard.edu</a:t>
            </a:r>
            <a:r>
              <a:rPr lang="en-US" i="1" dirty="0"/>
              <a:t>/abs/2008ApJ...689..436L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72675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2060848"/>
            <a:ext cx="7668344" cy="183092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84784"/>
            <a:ext cx="8964488" cy="4968552"/>
          </a:xfrm>
        </p:spPr>
        <p:txBody>
          <a:bodyPr/>
          <a:lstStyle/>
          <a:p>
            <a:r>
              <a:rPr lang="en-US" sz="2600" dirty="0"/>
              <a:t>The key to Bayesian probability is Bayes’ theorem, which can be written:	</a:t>
            </a:r>
          </a:p>
          <a:p>
            <a:endParaRPr lang="en-US" sz="2600" dirty="0"/>
          </a:p>
          <a:p>
            <a:endParaRPr lang="en-US" sz="2600" dirty="0"/>
          </a:p>
          <a:p>
            <a:pPr marL="0" indent="0">
              <a:buNone/>
            </a:pPr>
            <a:endParaRPr lang="en-US" sz="2600" dirty="0"/>
          </a:p>
          <a:p>
            <a:r>
              <a:rPr lang="en-US" sz="2600" dirty="0"/>
              <a:t>Derived in any good textbook, D can be any event, but is written as D because it is typically a particular set of data.</a:t>
            </a:r>
          </a:p>
          <a:p>
            <a:r>
              <a:rPr lang="en-US" sz="2600" dirty="0"/>
              <a:t>P(A) is the </a:t>
            </a:r>
            <a:r>
              <a:rPr lang="en-US" sz="2600" i="1" dirty="0"/>
              <a:t>prior</a:t>
            </a:r>
            <a:r>
              <a:rPr lang="en-US" sz="2600" dirty="0"/>
              <a:t> and P(A|D) is the </a:t>
            </a:r>
            <a:r>
              <a:rPr lang="en-US" sz="2600" i="1" dirty="0"/>
              <a:t>posterior.</a:t>
            </a:r>
          </a:p>
          <a:p>
            <a:r>
              <a:rPr lang="en-US" sz="2600" dirty="0"/>
              <a:t>With many data sets </a:t>
            </a:r>
            <a:r>
              <a:rPr lang="en-US" sz="2600" dirty="0" err="1"/>
              <a:t>D</a:t>
            </a:r>
            <a:r>
              <a:rPr lang="en-US" sz="2600" baseline="-25000" dirty="0" err="1"/>
              <a:t>j</a:t>
            </a:r>
            <a:r>
              <a:rPr lang="en-US" sz="2600" dirty="0"/>
              <a:t>, Bayes’ theorem can be repeated, with one posterior becoming the next prior.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007641"/>
          </a:xfrm>
        </p:spPr>
        <p:txBody>
          <a:bodyPr/>
          <a:lstStyle/>
          <a:p>
            <a:r>
              <a:rPr lang="en-US" dirty="0"/>
              <a:t>Bayes’ Theorem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335CB5-B070-2C4E-A1C8-89AFD2994F4D}" type="slidenum">
              <a:rPr lang="en-AU" smtClean="0"/>
              <a:pPr>
                <a:defRPr/>
              </a:pPr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209613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l="-21915" r="-21915"/>
          <a:stretch>
            <a:fillRect/>
          </a:stretch>
        </p:blipFill>
        <p:spPr>
          <a:xfrm>
            <a:off x="-1038107" y="764704"/>
            <a:ext cx="11355433" cy="580914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335CB5-B070-2C4E-A1C8-89AFD2994F4D}" type="slidenum">
              <a:rPr lang="en-AU" smtClean="0"/>
              <a:pPr>
                <a:defRPr/>
              </a:pPr>
              <a:t>20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950913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l="-21771" r="-21771"/>
          <a:stretch>
            <a:fillRect/>
          </a:stretch>
        </p:blipFill>
        <p:spPr>
          <a:xfrm>
            <a:off x="-1188639" y="764704"/>
            <a:ext cx="11377264" cy="582031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335CB5-B070-2C4E-A1C8-89AFD2994F4D}" type="slidenum">
              <a:rPr lang="en-AU" smtClean="0"/>
              <a:pPr>
                <a:defRPr/>
              </a:pPr>
              <a:t>21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900501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335CB5-B070-2C4E-A1C8-89AFD2994F4D}" type="slidenum">
              <a:rPr lang="en-AU" smtClean="0"/>
              <a:pPr>
                <a:defRPr/>
              </a:pPr>
              <a:t>22</a:t>
            </a:fld>
            <a:endParaRPr lang="en-AU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148064" y="908720"/>
            <a:ext cx="3888432" cy="5256584"/>
          </a:xfrm>
        </p:spPr>
        <p:txBody>
          <a:bodyPr/>
          <a:lstStyle/>
          <a:p>
            <a:r>
              <a:rPr lang="en-US" sz="2800" dirty="0"/>
              <a:t>Dynamical mass M=a</a:t>
            </a:r>
            <a:r>
              <a:rPr lang="en-US" sz="2800" baseline="30000" dirty="0"/>
              <a:t>3</a:t>
            </a:r>
            <a:r>
              <a:rPr lang="en-US" sz="2800" dirty="0"/>
              <a:t>/P</a:t>
            </a:r>
            <a:r>
              <a:rPr lang="en-US" sz="2800" baseline="30000" dirty="0"/>
              <a:t>2</a:t>
            </a:r>
            <a:r>
              <a:rPr lang="en-US" sz="2800" dirty="0"/>
              <a:t> changes little with different orbits.</a:t>
            </a:r>
          </a:p>
          <a:p>
            <a:r>
              <a:rPr lang="en-US" sz="2800" dirty="0"/>
              <a:t>M = f(</a:t>
            </a:r>
            <a:r>
              <a:rPr lang="en-US" sz="2800" i="1" dirty="0" err="1"/>
              <a:t>θ</a:t>
            </a:r>
            <a:r>
              <a:rPr lang="en-US" sz="2800" dirty="0"/>
              <a:t>)</a:t>
            </a:r>
          </a:p>
          <a:p>
            <a:r>
              <a:rPr lang="en-US" sz="2800" dirty="0"/>
              <a:t>Parallax dominated the uncertainties.</a:t>
            </a:r>
          </a:p>
          <a:p>
            <a:r>
              <a:rPr lang="en-US" sz="2800" dirty="0"/>
              <a:t>Different “reasonable” priors gave nearly the same answer.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484784"/>
            <a:ext cx="5143500" cy="486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0091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5175"/>
            <a:ext cx="9144000" cy="791617"/>
          </a:xfrm>
        </p:spPr>
        <p:txBody>
          <a:bodyPr/>
          <a:lstStyle/>
          <a:p>
            <a:r>
              <a:rPr lang="en-US" dirty="0"/>
              <a:t>Metropolis-Hastings with Gibbs Sampler…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484784"/>
            <a:ext cx="8784976" cy="4680520"/>
          </a:xfrm>
        </p:spPr>
        <p:txBody>
          <a:bodyPr/>
          <a:lstStyle/>
          <a:p>
            <a:r>
              <a:rPr lang="en-US" sz="2000" dirty="0"/>
              <a:t>The simplest way to compute a chain is with the MH algorithm. </a:t>
            </a:r>
          </a:p>
          <a:p>
            <a:r>
              <a:rPr lang="en-US" sz="2000" dirty="0"/>
              <a:t>The simplest MH variant is the </a:t>
            </a:r>
            <a:r>
              <a:rPr lang="en-US" sz="2000" i="1" dirty="0"/>
              <a:t>Gibbs Sampler</a:t>
            </a:r>
            <a:r>
              <a:rPr lang="en-US" sz="2000" dirty="0"/>
              <a:t>, where each dimension </a:t>
            </a:r>
            <a:r>
              <a:rPr lang="en-US" sz="2000" i="1" dirty="0"/>
              <a:t>k</a:t>
            </a:r>
            <a:r>
              <a:rPr lang="en-US" sz="2000" dirty="0"/>
              <a:t> has its own step size </a:t>
            </a:r>
            <a:r>
              <a:rPr lang="en-US" sz="2000" i="1" dirty="0" err="1"/>
              <a:t>s</a:t>
            </a:r>
            <a:r>
              <a:rPr lang="en-US" sz="2000" i="1" baseline="-25000" dirty="0" err="1"/>
              <a:t>k</a:t>
            </a:r>
            <a:r>
              <a:rPr lang="en-US" sz="2000" dirty="0"/>
              <a:t> and our parameters </a:t>
            </a:r>
            <a:r>
              <a:rPr lang="en-US" sz="2000" i="1" dirty="0" err="1"/>
              <a:t>θ</a:t>
            </a:r>
            <a:r>
              <a:rPr lang="en-US" sz="2000" i="1" dirty="0"/>
              <a:t> </a:t>
            </a:r>
            <a:r>
              <a:rPr lang="en-US" sz="2000" dirty="0"/>
              <a:t>are approximated by the chain </a:t>
            </a:r>
            <a:r>
              <a:rPr lang="en-US" sz="2000" b="1" i="1" dirty="0"/>
              <a:t>X</a:t>
            </a:r>
            <a:r>
              <a:rPr lang="en-US" sz="2000" dirty="0"/>
              <a:t>(t).</a:t>
            </a:r>
          </a:p>
          <a:p>
            <a:r>
              <a:rPr lang="en-US" sz="2000" dirty="0"/>
              <a:t>Note that this algorithm always goes “downhill” and sometimes “uphill” in chi-squared space.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335CB5-B070-2C4E-A1C8-89AFD2994F4D}" type="slidenum">
              <a:rPr lang="en-AU" smtClean="0"/>
              <a:pPr>
                <a:defRPr/>
              </a:pPr>
              <a:t>23</a:t>
            </a:fld>
            <a:endParaRPr lang="en-AU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3573016"/>
            <a:ext cx="7128792" cy="30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760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765175"/>
            <a:ext cx="8229600" cy="863625"/>
          </a:xfrm>
        </p:spPr>
        <p:txBody>
          <a:bodyPr/>
          <a:lstStyle/>
          <a:p>
            <a:r>
              <a:rPr lang="en-US" dirty="0"/>
              <a:t>Metropolis-Hastings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70" y="1556792"/>
            <a:ext cx="9128030" cy="4896544"/>
          </a:xfrm>
        </p:spPr>
        <p:txBody>
          <a:bodyPr/>
          <a:lstStyle/>
          <a:p>
            <a:r>
              <a:rPr lang="en-US" sz="2400" dirty="0"/>
              <a:t>The general MH algorithm can make e.g. variable step sizes. </a:t>
            </a:r>
          </a:p>
          <a:p>
            <a:r>
              <a:rPr lang="en-US" sz="2400" dirty="0"/>
              <a:t>E.g. from </a:t>
            </a:r>
            <a:r>
              <a:rPr lang="en-US" sz="2400" dirty="0">
                <a:hlinkClick r:id="rId2"/>
              </a:rPr>
              <a:t>http://arxiv.org/pdf/1202.3665v4.pdf</a:t>
            </a:r>
            <a:r>
              <a:rPr lang="en-US" sz="2400" dirty="0"/>
              <a:t>, with: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335CB5-B070-2C4E-A1C8-89AFD2994F4D}" type="slidenum">
              <a:rPr lang="en-AU" smtClean="0"/>
              <a:pPr>
                <a:defRPr/>
              </a:pPr>
              <a:t>24</a:t>
            </a:fld>
            <a:endParaRPr lang="en-AU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720" y="2492896"/>
            <a:ext cx="4867741" cy="9361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4820" y="3501008"/>
            <a:ext cx="9144000" cy="2888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7501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l="-11512" r="-11512"/>
          <a:stretch>
            <a:fillRect/>
          </a:stretch>
        </p:blipFill>
        <p:spPr>
          <a:xfrm>
            <a:off x="-962841" y="764704"/>
            <a:ext cx="10838344" cy="5544616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335CB5-B070-2C4E-A1C8-89AFD2994F4D}" type="slidenum">
              <a:rPr lang="en-AU" smtClean="0"/>
              <a:pPr>
                <a:defRPr/>
              </a:pPr>
              <a:t>25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994343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765175"/>
            <a:ext cx="8229600" cy="719609"/>
          </a:xfrm>
        </p:spPr>
        <p:txBody>
          <a:bodyPr/>
          <a:lstStyle/>
          <a:p>
            <a:r>
              <a:rPr lang="en-US" dirty="0"/>
              <a:t>Tricks with Metropolis-Hastings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010" y="1412776"/>
            <a:ext cx="9117990" cy="5184874"/>
          </a:xfrm>
        </p:spPr>
        <p:txBody>
          <a:bodyPr/>
          <a:lstStyle/>
          <a:p>
            <a:r>
              <a:rPr lang="en-US" sz="2100" dirty="0"/>
              <a:t>Unless you know you start at the global minimum (and arguably even if you do), MCMC requires a “burn-in” time to randomize the starting location.</a:t>
            </a:r>
          </a:p>
          <a:p>
            <a:r>
              <a:rPr lang="en-US" sz="2100" dirty="0"/>
              <a:t>Step sizes in the Gibbs sampler can’t be too large or too small – for optimal convergence, you want to accept new steps about half the time.</a:t>
            </a:r>
          </a:p>
          <a:p>
            <a:r>
              <a:rPr lang="en-US" sz="2100" dirty="0"/>
              <a:t>Finding </a:t>
            </a:r>
            <a:r>
              <a:rPr lang="en-US" sz="2100" i="1" dirty="0"/>
              <a:t>credible intervals</a:t>
            </a:r>
            <a:r>
              <a:rPr lang="en-US" sz="2100" dirty="0"/>
              <a:t> which are </a:t>
            </a:r>
            <a:r>
              <a:rPr lang="en-US" sz="2100" i="1" dirty="0"/>
              <a:t>Bayesian confidence intervals</a:t>
            </a:r>
            <a:r>
              <a:rPr lang="en-US" sz="2100" dirty="0"/>
              <a:t> requires care in wording. E.g. no standard on using the posterior mean, median or mode (maximum likelihood/MAP) for the “best guess” parameter.</a:t>
            </a:r>
          </a:p>
          <a:p>
            <a:r>
              <a:rPr lang="en-US" sz="2100" dirty="0"/>
              <a:t>To get reliable results, you have to make sure the chain runs for many </a:t>
            </a:r>
            <a:r>
              <a:rPr lang="en-US" sz="2100" i="1" dirty="0"/>
              <a:t>correlation lengths</a:t>
            </a:r>
            <a:r>
              <a:rPr lang="en-US" sz="2100" dirty="0"/>
              <a:t>.</a:t>
            </a:r>
          </a:p>
          <a:p>
            <a:r>
              <a:rPr lang="en-US" sz="2100" dirty="0"/>
              <a:t>If you have multiple solutions in totally different parts of parameter space, you need a better algorithm or </a:t>
            </a:r>
            <a:r>
              <a:rPr lang="en-US" sz="2100" i="1" dirty="0"/>
              <a:t>annealing</a:t>
            </a:r>
            <a:r>
              <a:rPr lang="en-US" sz="2100" dirty="0"/>
              <a:t>.</a:t>
            </a:r>
          </a:p>
          <a:p>
            <a:r>
              <a:rPr lang="en-US" sz="2100" dirty="0"/>
              <a:t>Complex distribution and </a:t>
            </a:r>
            <a:r>
              <a:rPr lang="en-US" sz="2100" i="1" dirty="0"/>
              <a:t>pretty</a:t>
            </a:r>
            <a:r>
              <a:rPr lang="en-US" sz="2100" dirty="0"/>
              <a:t> plots need more steps.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335CB5-B070-2C4E-A1C8-89AFD2994F4D}" type="slidenum">
              <a:rPr lang="en-AU" smtClean="0"/>
              <a:pPr>
                <a:defRPr/>
              </a:pPr>
              <a:t>26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399916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765175"/>
            <a:ext cx="8229600" cy="863625"/>
          </a:xfrm>
        </p:spPr>
        <p:txBody>
          <a:bodyPr/>
          <a:lstStyle/>
          <a:p>
            <a:r>
              <a:rPr lang="en-US" dirty="0"/>
              <a:t>Affine-Invariant Monte-Carlo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56792"/>
            <a:ext cx="9144000" cy="5184576"/>
          </a:xfrm>
        </p:spPr>
        <p:txBody>
          <a:bodyPr/>
          <a:lstStyle/>
          <a:p>
            <a:r>
              <a:rPr lang="en-US" sz="2400" dirty="0"/>
              <a:t>In the Liu/</a:t>
            </a:r>
            <a:r>
              <a:rPr lang="en-US" sz="2400" dirty="0" err="1"/>
              <a:t>Dupuy</a:t>
            </a:r>
            <a:r>
              <a:rPr lang="en-US" sz="2400" dirty="0"/>
              <a:t>/Ireland work, we used a trial chain, then chose new Metropolis-Hastings directions as linear combinations of parameters using principle component analysis on the trial chains.</a:t>
            </a:r>
          </a:p>
          <a:p>
            <a:r>
              <a:rPr lang="en-US" sz="2400" dirty="0"/>
              <a:t>This works, but is regarded as dodgy because the algorithm as a whole violates the Markov property.</a:t>
            </a:r>
          </a:p>
          <a:p>
            <a:r>
              <a:rPr lang="en-US" sz="2400" dirty="0"/>
              <a:t>A better idea is to find an algorithm that works equally well on any linear combination of parameters.</a:t>
            </a:r>
          </a:p>
          <a:p>
            <a:r>
              <a:rPr lang="en-US" sz="2400" dirty="0"/>
              <a:t>These are trickier to code… but luckily other people have coded them for us! E.g. </a:t>
            </a:r>
            <a:r>
              <a:rPr lang="en-US" sz="2400" i="1" dirty="0"/>
              <a:t>emcee</a:t>
            </a:r>
            <a:r>
              <a:rPr lang="en-US" sz="2400" dirty="0"/>
              <a:t> which is in anaconda.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335CB5-B070-2C4E-A1C8-89AFD2994F4D}" type="slidenum">
              <a:rPr lang="en-AU" smtClean="0"/>
              <a:pPr>
                <a:defRPr/>
              </a:pPr>
              <a:t>27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65144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335CB5-B070-2C4E-A1C8-89AFD2994F4D}" type="slidenum">
              <a:rPr lang="en-AU" smtClean="0"/>
              <a:pPr>
                <a:defRPr/>
              </a:pPr>
              <a:t>28</a:t>
            </a:fld>
            <a:endParaRPr lang="en-AU"/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2"/>
          <a:srcRect l="-21915" r="-21915"/>
          <a:stretch>
            <a:fillRect/>
          </a:stretch>
        </p:blipFill>
        <p:spPr bwMode="auto">
          <a:xfrm>
            <a:off x="-1476672" y="692696"/>
            <a:ext cx="11542133" cy="5904656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" name="Oval 5"/>
          <p:cNvSpPr/>
          <p:nvPr/>
        </p:nvSpPr>
        <p:spPr>
          <a:xfrm>
            <a:off x="2627784" y="4149080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635896" y="5301208"/>
            <a:ext cx="144016" cy="144016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H="1" flipV="1">
            <a:off x="1763688" y="2996952"/>
            <a:ext cx="1440160" cy="1872208"/>
          </a:xfrm>
          <a:prstGeom prst="line">
            <a:avLst/>
          </a:prstGeom>
          <a:ln>
            <a:solidFill>
              <a:srgbClr val="DF4AE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2195736" y="3573016"/>
            <a:ext cx="144016" cy="144016"/>
          </a:xfrm>
          <a:prstGeom prst="ellipse">
            <a:avLst/>
          </a:prstGeom>
          <a:noFill/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635896" y="4725144"/>
            <a:ext cx="1262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Blue chain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483768" y="3356992"/>
            <a:ext cx="2750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Blue chain new trial point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915816" y="3933056"/>
            <a:ext cx="1224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Red chain</a:t>
            </a:r>
          </a:p>
        </p:txBody>
      </p:sp>
    </p:spTree>
    <p:extLst>
      <p:ext uri="{BB962C8B-B14F-4D97-AF65-F5344CB8AC3E}">
        <p14:creationId xmlns:p14="http://schemas.microsoft.com/office/powerpoint/2010/main" val="108499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765176"/>
            <a:ext cx="8229600" cy="467332"/>
          </a:xfrm>
        </p:spPr>
        <p:txBody>
          <a:bodyPr/>
          <a:lstStyle/>
          <a:p>
            <a:r>
              <a:rPr lang="en-US" dirty="0"/>
              <a:t>Emcee – a standard </a:t>
            </a:r>
            <a:r>
              <a:rPr lang="en-US" dirty="0" err="1"/>
              <a:t>astro</a:t>
            </a:r>
            <a:r>
              <a:rPr lang="en-US" dirty="0"/>
              <a:t> package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335CB5-B070-2C4E-A1C8-89AFD2994F4D}" type="slidenum">
              <a:rPr lang="en-AU" smtClean="0"/>
              <a:pPr>
                <a:defRPr/>
              </a:pPr>
              <a:t>29</a:t>
            </a:fld>
            <a:endParaRPr lang="en-AU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232508"/>
            <a:ext cx="7624738" cy="311277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214AA74-CFF9-6240-A134-6CB67804CC59}"/>
              </a:ext>
            </a:extLst>
          </p:cNvPr>
          <p:cNvSpPr txBox="1"/>
          <p:nvPr/>
        </p:nvSpPr>
        <p:spPr>
          <a:xfrm>
            <a:off x="190625" y="4455548"/>
            <a:ext cx="87849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is very popular, however please remember that emcee is best for </a:t>
            </a:r>
            <a:r>
              <a:rPr lang="en-US" i="1" dirty="0"/>
              <a:t>sampling</a:t>
            </a:r>
            <a:r>
              <a:rPr lang="en-US" dirty="0"/>
              <a:t>, not </a:t>
            </a:r>
            <a:r>
              <a:rPr lang="en-US" dirty="0" err="1"/>
              <a:t>optimisatinon</a:t>
            </a:r>
            <a:r>
              <a:rPr lang="en-US" dirty="0"/>
              <a:t>, and is best in a  </a:t>
            </a:r>
            <a:r>
              <a:rPr lang="en-US" i="1" dirty="0"/>
              <a:t>low to moderate</a:t>
            </a:r>
            <a:r>
              <a:rPr lang="en-US" dirty="0"/>
              <a:t> number of dimensions:</a:t>
            </a:r>
          </a:p>
          <a:p>
            <a:r>
              <a:rPr lang="en-US" dirty="0">
                <a:hlinkClick r:id="rId3"/>
              </a:rPr>
              <a:t>https://statmodeling.stat.columbia.edu/2017/03/15/ensemble-methods-doomed-fail-high-dimensions/</a:t>
            </a:r>
            <a:r>
              <a:rPr lang="en-US" dirty="0"/>
              <a:t> </a:t>
            </a:r>
          </a:p>
          <a:p>
            <a:r>
              <a:rPr lang="en-US" dirty="0"/>
              <a:t>If there is time, lets code up and discuss the  quick-start example. If not… do it in your </a:t>
            </a:r>
            <a:r>
              <a:rPr lang="en-US" dirty="0" err="1"/>
              <a:t>owm</a:t>
            </a:r>
            <a:r>
              <a:rPr lang="en-US" dirty="0"/>
              <a:t> time before the assignment! </a:t>
            </a:r>
            <a:endParaRPr lang="en-US" dirty="0">
              <a:hlinkClick r:id="rId4"/>
            </a:endParaRPr>
          </a:p>
          <a:p>
            <a:r>
              <a:rPr lang="en-US" dirty="0">
                <a:hlinkClick r:id="rId4"/>
              </a:rPr>
              <a:t>https://emcee.readthedocs.io/en/stable/user/quickstart/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671891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765175"/>
            <a:ext cx="8229600" cy="863625"/>
          </a:xfrm>
        </p:spPr>
        <p:txBody>
          <a:bodyPr/>
          <a:lstStyle/>
          <a:p>
            <a:r>
              <a:rPr lang="en-US" dirty="0"/>
              <a:t>Bayesian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56792"/>
            <a:ext cx="9144000" cy="5184576"/>
          </a:xfrm>
        </p:spPr>
        <p:txBody>
          <a:bodyPr/>
          <a:lstStyle/>
          <a:p>
            <a:r>
              <a:rPr lang="en-US" sz="2400" dirty="0"/>
              <a:t>From </a:t>
            </a:r>
            <a:r>
              <a:rPr lang="en-US" sz="2400" dirty="0" err="1"/>
              <a:t>betterexplained.com</a:t>
            </a:r>
            <a:r>
              <a:rPr lang="en-US" sz="2400" dirty="0"/>
              <a:t> (similar to many textbook examples): </a:t>
            </a:r>
            <a:r>
              <a:rPr lang="en-US" sz="2400" i="1" dirty="0"/>
              <a:t>1% of women have breast cancer, 80% of mammograms detect breast cancer when it’s there and 9.6% of mammograms detect breast cancer when it’s not there. Assuming all yes/no results (no inconclusive tests) what is the chance you have breast cancer with a positive result?</a:t>
            </a:r>
          </a:p>
          <a:p>
            <a:pPr lvl="1"/>
            <a:r>
              <a:rPr lang="en-US" sz="2400" dirty="0"/>
              <a:t>Let C=cancer, T=positive result.</a:t>
            </a:r>
          </a:p>
          <a:p>
            <a:pPr lvl="1"/>
            <a:r>
              <a:rPr lang="en-US" sz="2400" dirty="0"/>
              <a:t>P(C|T) = P(C)P(T|C) / P(T)</a:t>
            </a:r>
          </a:p>
          <a:p>
            <a:pPr lvl="1"/>
            <a:r>
              <a:rPr lang="en-US" sz="2400" dirty="0"/>
              <a:t>P(T) = P(~C)P(T|~C) + P(C)(T|C)</a:t>
            </a:r>
          </a:p>
          <a:p>
            <a:pPr lvl="1"/>
            <a:r>
              <a:rPr lang="en-US" sz="2400" dirty="0"/>
              <a:t>P(~C)=0.99, P(T|~C)=0.094, P(C)=0.01, P(T|C)=0.8...</a:t>
            </a:r>
          </a:p>
          <a:p>
            <a:pPr lvl="1"/>
            <a:r>
              <a:rPr lang="en-US" sz="2400" dirty="0"/>
              <a:t>P(C|T) = 0.08, i.e. an 8% chance.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335CB5-B070-2C4E-A1C8-89AFD2994F4D}" type="slidenum">
              <a:rPr lang="en-AU" smtClean="0"/>
              <a:pPr>
                <a:defRPr/>
              </a:pPr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261296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765175"/>
            <a:ext cx="8229600" cy="935633"/>
          </a:xfrm>
        </p:spPr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700808"/>
            <a:ext cx="8640960" cy="4210050"/>
          </a:xfrm>
        </p:spPr>
        <p:txBody>
          <a:bodyPr/>
          <a:lstStyle/>
          <a:p>
            <a:r>
              <a:rPr lang="en-US" sz="2400" dirty="0"/>
              <a:t>Integrals in Bayesian inverse problems are often stupidly difficult to compute. The solution is </a:t>
            </a:r>
            <a:r>
              <a:rPr lang="en-US" sz="2400" i="1" dirty="0"/>
              <a:t>Monte-Carlo</a:t>
            </a:r>
            <a:r>
              <a:rPr lang="en-US" sz="2400" dirty="0"/>
              <a:t> integration.</a:t>
            </a:r>
          </a:p>
          <a:p>
            <a:r>
              <a:rPr lang="en-US" sz="2400" dirty="0"/>
              <a:t>In most situations, </a:t>
            </a:r>
            <a:r>
              <a:rPr lang="en-US" sz="2400" i="1" dirty="0"/>
              <a:t>Monte-Carlo Markov Chain</a:t>
            </a:r>
            <a:r>
              <a:rPr lang="en-US" sz="2400" dirty="0"/>
              <a:t> integration is fastest, because it computes P(</a:t>
            </a:r>
            <a:r>
              <a:rPr lang="en-US" sz="2400" i="1" dirty="0" err="1"/>
              <a:t>D</a:t>
            </a:r>
            <a:r>
              <a:rPr lang="en-US" sz="2400" dirty="0" err="1"/>
              <a:t>|</a:t>
            </a:r>
            <a:r>
              <a:rPr lang="en-US" sz="2400" i="1" dirty="0" err="1"/>
              <a:t>θ</a:t>
            </a:r>
            <a:r>
              <a:rPr lang="en-US" sz="2400" dirty="0"/>
              <a:t>) for parameters </a:t>
            </a:r>
            <a:r>
              <a:rPr lang="en-US" sz="2400" i="1" dirty="0" err="1"/>
              <a:t>θ</a:t>
            </a:r>
            <a:r>
              <a:rPr lang="en-US" sz="2400" dirty="0"/>
              <a:t> only in the region where they are most likely given the data </a:t>
            </a:r>
            <a:r>
              <a:rPr lang="en-US" sz="2400" i="1" dirty="0"/>
              <a:t>D</a:t>
            </a:r>
            <a:r>
              <a:rPr lang="en-US" sz="2400" dirty="0"/>
              <a:t>.</a:t>
            </a:r>
          </a:p>
          <a:p>
            <a:r>
              <a:rPr lang="en-US" sz="2400" dirty="0"/>
              <a:t>Although writing your own code for the Metropolis-Hastings algorithm is super-fun and relatively easy, once you get to </a:t>
            </a:r>
            <a:r>
              <a:rPr lang="en-US" sz="2400" i="1" dirty="0"/>
              <a:t>affine invariant ensemble MCMC</a:t>
            </a:r>
            <a:r>
              <a:rPr lang="en-US" sz="2400" dirty="0"/>
              <a:t>, and you want parallelizable code, it is often easier to use pre-made tools e.g. </a:t>
            </a:r>
            <a:r>
              <a:rPr lang="en-US" sz="2400" dirty="0">
                <a:latin typeface="Courier"/>
                <a:cs typeface="Courier"/>
              </a:rPr>
              <a:t>emcee</a:t>
            </a:r>
            <a:r>
              <a:rPr lang="en-US" sz="2400" dirty="0"/>
              <a:t>.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335CB5-B070-2C4E-A1C8-89AFD2994F4D}" type="slidenum">
              <a:rPr lang="en-AU" smtClean="0"/>
              <a:pPr>
                <a:defRPr/>
              </a:pPr>
              <a:t>30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053291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5175"/>
            <a:ext cx="9143999" cy="719609"/>
          </a:xfrm>
        </p:spPr>
        <p:txBody>
          <a:bodyPr/>
          <a:lstStyle/>
          <a:p>
            <a:r>
              <a:rPr lang="en-US" dirty="0"/>
              <a:t>Bayes’ Theorem with Probability Densities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84784"/>
            <a:ext cx="8640960" cy="4210050"/>
          </a:xfrm>
        </p:spPr>
        <p:txBody>
          <a:bodyPr/>
          <a:lstStyle/>
          <a:p>
            <a:r>
              <a:rPr lang="en-US" sz="2800" dirty="0"/>
              <a:t>In astrophysics, many parameterizations are </a:t>
            </a:r>
            <a:r>
              <a:rPr lang="en-US" sz="2800" i="1" dirty="0"/>
              <a:t>continuous</a:t>
            </a:r>
            <a:r>
              <a:rPr lang="en-US" sz="2800" dirty="0"/>
              <a:t>, meaning that our probabilities are really n-dimensional probability densities, e.g.: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Data are often (approximated by) Normal distributions, i.e.: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335CB5-B070-2C4E-A1C8-89AFD2994F4D}" type="slidenum">
              <a:rPr lang="en-AU" smtClean="0"/>
              <a:pPr>
                <a:defRPr/>
              </a:pPr>
              <a:t>4</a:t>
            </a:fld>
            <a:endParaRPr lang="en-AU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2996952"/>
            <a:ext cx="5359400" cy="1447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7904" y="4941168"/>
            <a:ext cx="4141014" cy="151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1296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765175"/>
            <a:ext cx="7798320" cy="575593"/>
          </a:xfrm>
        </p:spPr>
        <p:txBody>
          <a:bodyPr/>
          <a:lstStyle/>
          <a:p>
            <a:r>
              <a:rPr lang="en-US" dirty="0"/>
              <a:t>More on Priors…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4210050"/>
          </a:xfrm>
        </p:spPr>
        <p:txBody>
          <a:bodyPr/>
          <a:lstStyle/>
          <a:p>
            <a:r>
              <a:rPr lang="en-US" sz="2400" dirty="0"/>
              <a:t>If we “measure” a parallax to be 10 ± 2 </a:t>
            </a:r>
            <a:r>
              <a:rPr lang="en-US" sz="2400" dirty="0" err="1"/>
              <a:t>milli-arcsec</a:t>
            </a:r>
            <a:r>
              <a:rPr lang="en-US" sz="2400" dirty="0"/>
              <a:t>, what is the most likely value?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335CB5-B070-2C4E-A1C8-89AFD2994F4D}" type="slidenum">
              <a:rPr lang="en-AU" smtClean="0"/>
              <a:pPr>
                <a:defRPr/>
              </a:pPr>
              <a:t>5</a:t>
            </a:fld>
            <a:endParaRPr lang="en-AU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B236F6-8FBA-274F-BBCD-C462DA435D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2191841"/>
            <a:ext cx="6947441" cy="459161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85832C2-1B99-4444-B953-866C73664102}"/>
              </a:ext>
            </a:extLst>
          </p:cNvPr>
          <p:cNvSpPr/>
          <p:nvPr/>
        </p:nvSpPr>
        <p:spPr>
          <a:xfrm>
            <a:off x="5008132" y="1844824"/>
            <a:ext cx="36679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https://ui.adsabs.harvard.edu/abs/2015PASP..127..994B/abstract</a:t>
            </a:r>
            <a:endParaRPr lang="en-US" dirty="0"/>
          </a:p>
          <a:p>
            <a:endParaRPr lang="en-US" dirty="0"/>
          </a:p>
          <a:p>
            <a:r>
              <a:rPr lang="en-US" dirty="0">
                <a:hlinkClick r:id="rId5"/>
              </a:rPr>
              <a:t>https://ui.adsabs.harvard.edu/abs/2018AJ....156...58B/abstract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372864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765175"/>
            <a:ext cx="7798320" cy="575593"/>
          </a:xfrm>
        </p:spPr>
        <p:txBody>
          <a:bodyPr/>
          <a:lstStyle/>
          <a:p>
            <a:r>
              <a:rPr lang="en-US" dirty="0"/>
              <a:t>More on Priors…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4210050"/>
          </a:xfrm>
        </p:spPr>
        <p:txBody>
          <a:bodyPr/>
          <a:lstStyle/>
          <a:p>
            <a:r>
              <a:rPr lang="en-US" sz="2400" dirty="0"/>
              <a:t>If we “measure” a parallax to be 10 ± 2 </a:t>
            </a:r>
            <a:r>
              <a:rPr lang="en-US" sz="2400" dirty="0" err="1"/>
              <a:t>milli-arcsec</a:t>
            </a:r>
            <a:r>
              <a:rPr lang="en-US" sz="2400" dirty="0"/>
              <a:t>, what is the most likely value?</a:t>
            </a:r>
          </a:p>
          <a:p>
            <a:r>
              <a:rPr lang="en-US" sz="2400" dirty="0"/>
              <a:t>By “measure” we really mean “compute P(</a:t>
            </a:r>
            <a:r>
              <a:rPr lang="en-US" sz="2400" dirty="0" err="1"/>
              <a:t>D|p</a:t>
            </a:r>
            <a:r>
              <a:rPr lang="en-US" sz="2400" dirty="0"/>
              <a:t>)”.</a:t>
            </a:r>
          </a:p>
          <a:p>
            <a:r>
              <a:rPr lang="en-US" sz="2400" dirty="0"/>
              <a:t>If we know nothing else, a reasonable prior might be that the object we are observing has a uniform space density. This would give a prior distribution (exercise) of parallax </a:t>
            </a:r>
            <a:r>
              <a:rPr lang="en-US" sz="2400" i="1" dirty="0"/>
              <a:t>p</a:t>
            </a:r>
            <a:r>
              <a:rPr lang="en-US" sz="2400" dirty="0"/>
              <a:t> of: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So – the most likely value is much </a:t>
            </a:r>
            <a:r>
              <a:rPr lang="en-US" sz="2400" i="1" dirty="0"/>
              <a:t>less</a:t>
            </a:r>
            <a:r>
              <a:rPr lang="en-US" sz="2400" dirty="0"/>
              <a:t> than 10 </a:t>
            </a:r>
            <a:r>
              <a:rPr lang="en-US" sz="2400" dirty="0" err="1"/>
              <a:t>milli-arcsec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FFC000"/>
                </a:solidFill>
              </a:rPr>
              <a:t>(insert python exercise here – what is the most likely distance?)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335CB5-B070-2C4E-A1C8-89AFD2994F4D}" type="slidenum">
              <a:rPr lang="en-AU" smtClean="0"/>
              <a:pPr>
                <a:defRPr/>
              </a:pPr>
              <a:t>6</a:t>
            </a:fld>
            <a:endParaRPr lang="en-AU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861048"/>
            <a:ext cx="2832923" cy="1657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2529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765175"/>
            <a:ext cx="8446393" cy="863625"/>
          </a:xfrm>
        </p:spPr>
        <p:txBody>
          <a:bodyPr/>
          <a:lstStyle/>
          <a:p>
            <a:r>
              <a:rPr lang="en-US" dirty="0"/>
              <a:t>Likelihood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56792"/>
            <a:ext cx="9144000" cy="4896544"/>
          </a:xfrm>
        </p:spPr>
        <p:txBody>
          <a:bodyPr/>
          <a:lstStyle/>
          <a:p>
            <a:r>
              <a:rPr lang="en-US" sz="2800" dirty="0"/>
              <a:t>You’ll often hear of </a:t>
            </a:r>
            <a:r>
              <a:rPr lang="en-US" sz="2800" i="1" dirty="0"/>
              <a:t>likelihood</a:t>
            </a:r>
            <a:r>
              <a:rPr lang="en-US" sz="2800" dirty="0"/>
              <a:t> instead of </a:t>
            </a:r>
            <a:r>
              <a:rPr lang="en-US" sz="2800" i="1" dirty="0"/>
              <a:t>probability</a:t>
            </a:r>
            <a:r>
              <a:rPr lang="en-US" sz="2800" dirty="0"/>
              <a:t>. The conventional definition for a continuous random variable </a:t>
            </a:r>
            <a:r>
              <a:rPr lang="en-US" sz="2800" i="1" dirty="0" err="1"/>
              <a:t>θ</a:t>
            </a:r>
            <a:r>
              <a:rPr lang="en-US" sz="2800" dirty="0"/>
              <a:t> is: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Note that </a:t>
            </a:r>
            <a:r>
              <a:rPr lang="en-US" sz="2800" i="1" dirty="0"/>
              <a:t>likelihood </a:t>
            </a:r>
            <a:r>
              <a:rPr lang="en-US" sz="2800" dirty="0"/>
              <a:t>isn’t </a:t>
            </a:r>
            <a:r>
              <a:rPr lang="en-US" sz="2800" dirty="0" err="1"/>
              <a:t>normalised</a:t>
            </a:r>
            <a:r>
              <a:rPr lang="en-US" sz="2800" dirty="0"/>
              <a:t>.</a:t>
            </a:r>
          </a:p>
          <a:p>
            <a:r>
              <a:rPr lang="en-US" sz="2800" dirty="0"/>
              <a:t>The </a:t>
            </a:r>
            <a:r>
              <a:rPr lang="en-US" sz="2800" i="1" dirty="0"/>
              <a:t>Bayesian</a:t>
            </a:r>
            <a:r>
              <a:rPr lang="en-US" sz="2800" dirty="0"/>
              <a:t> likelihood needs a prior (e.g. last example):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335CB5-B070-2C4E-A1C8-89AFD2994F4D}" type="slidenum">
              <a:rPr lang="en-AU" smtClean="0"/>
              <a:pPr>
                <a:defRPr/>
              </a:pPr>
              <a:t>7</a:t>
            </a:fld>
            <a:endParaRPr lang="en-AU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24944"/>
            <a:ext cx="9144000" cy="14584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1800" y="5661248"/>
            <a:ext cx="5057306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4731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765175"/>
            <a:ext cx="8229600" cy="791617"/>
          </a:xfrm>
        </p:spPr>
        <p:txBody>
          <a:bodyPr/>
          <a:lstStyle/>
          <a:p>
            <a:r>
              <a:rPr lang="en-US" dirty="0"/>
              <a:t>Uninformed Priors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84784"/>
            <a:ext cx="9144000" cy="5040560"/>
          </a:xfrm>
        </p:spPr>
        <p:txBody>
          <a:bodyPr/>
          <a:lstStyle/>
          <a:p>
            <a:r>
              <a:rPr lang="en-US" sz="2800" dirty="0"/>
              <a:t>As the last example shows… ignoring priors can give the wrong answer. There are some typical examples (read up on </a:t>
            </a:r>
            <a:r>
              <a:rPr lang="en-US" sz="2800" i="1" dirty="0"/>
              <a:t>Jeffreys priors </a:t>
            </a:r>
            <a:r>
              <a:rPr lang="en-US" sz="2800" dirty="0"/>
              <a:t> if you want a formal derivation).</a:t>
            </a:r>
          </a:p>
          <a:p>
            <a:r>
              <a:rPr lang="en-US" sz="2800" dirty="0"/>
              <a:t>Unbounded numbers that can be positive or negative – a </a:t>
            </a:r>
            <a:r>
              <a:rPr lang="en-US" sz="2800" i="1" dirty="0"/>
              <a:t>Uniform </a:t>
            </a:r>
            <a:r>
              <a:rPr lang="en-US" sz="2800" dirty="0"/>
              <a:t> distribution, i.e. no need to write anything down.</a:t>
            </a:r>
          </a:p>
          <a:p>
            <a:r>
              <a:rPr lang="en-US" sz="2800" dirty="0"/>
              <a:t>Scale factors that have to be positive – a </a:t>
            </a:r>
            <a:r>
              <a:rPr lang="en-US" sz="2800" i="1" dirty="0"/>
              <a:t>Logarithmic</a:t>
            </a:r>
            <a:r>
              <a:rPr lang="en-US" sz="2800" dirty="0"/>
              <a:t> distribution with: </a:t>
            </a:r>
            <a:r>
              <a:rPr lang="en-US" sz="2800" i="1" dirty="0"/>
              <a:t>f(a) α 1/a</a:t>
            </a:r>
            <a:endParaRPr lang="en-US" sz="2800" dirty="0"/>
          </a:p>
          <a:p>
            <a:r>
              <a:rPr lang="en-US" sz="2800" dirty="0"/>
              <a:t>Angles on a sphere, e.g. inclination in [0,180], a sinusoidal distribution with: </a:t>
            </a:r>
            <a:r>
              <a:rPr lang="en-US" sz="2800" i="1" dirty="0"/>
              <a:t>f(</a:t>
            </a:r>
            <a:r>
              <a:rPr lang="en-US" sz="2800" i="1" dirty="0" err="1"/>
              <a:t>i</a:t>
            </a:r>
            <a:r>
              <a:rPr lang="en-US" sz="2800" i="1" dirty="0"/>
              <a:t>) = sin(</a:t>
            </a:r>
            <a:r>
              <a:rPr lang="en-US" sz="2800" i="1" dirty="0" err="1"/>
              <a:t>i</a:t>
            </a:r>
            <a:r>
              <a:rPr lang="en-US" sz="2800" i="1" dirty="0"/>
              <a:t>)/2.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335CB5-B070-2C4E-A1C8-89AFD2994F4D}" type="slidenum">
              <a:rPr lang="en-AU" smtClean="0"/>
              <a:pPr>
                <a:defRPr/>
              </a:pPr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501163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5" y="765175"/>
            <a:ext cx="7942337" cy="1007641"/>
          </a:xfrm>
        </p:spPr>
        <p:txBody>
          <a:bodyPr/>
          <a:lstStyle/>
          <a:p>
            <a:r>
              <a:rPr lang="en-US" dirty="0"/>
              <a:t>Inverse Problems with Uncertain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28800"/>
            <a:ext cx="9144000" cy="5040560"/>
          </a:xfrm>
        </p:spPr>
        <p:txBody>
          <a:bodyPr/>
          <a:lstStyle/>
          <a:p>
            <a:r>
              <a:rPr lang="en-US" sz="2800" dirty="0"/>
              <a:t>Often a data set is reasonably removed from what we’re trying to learn. E.g.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Observed positions of a binary star on the sky can be determined from an orbital solution… but an orbital solution is non-trivially determined from the measurements of positions.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err="1"/>
              <a:t>Interferometric</a:t>
            </a:r>
            <a:r>
              <a:rPr lang="en-US" sz="2400" dirty="0"/>
              <a:t> measurements can be determined from a true object brightness distribution, but (esp. with self-</a:t>
            </a:r>
            <a:r>
              <a:rPr lang="en-US" sz="2400" dirty="0" err="1"/>
              <a:t>cal</a:t>
            </a:r>
            <a:r>
              <a:rPr lang="en-US" sz="2400" dirty="0"/>
              <a:t> </a:t>
            </a:r>
            <a:r>
              <a:rPr lang="en-US" sz="2400" dirty="0" err="1"/>
              <a:t>etc</a:t>
            </a:r>
            <a:r>
              <a:rPr lang="en-US" sz="2400" dirty="0"/>
              <a:t>) there is not necessarily a unique image corresponding to </a:t>
            </a:r>
            <a:r>
              <a:rPr lang="en-US" sz="2400" dirty="0" err="1"/>
              <a:t>interferometric</a:t>
            </a:r>
            <a:r>
              <a:rPr lang="en-US" sz="2400" dirty="0"/>
              <a:t> data.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A CMB power spectrum and </a:t>
            </a:r>
            <a:r>
              <a:rPr lang="en-US" sz="2400" dirty="0" err="1"/>
              <a:t>SNIa</a:t>
            </a:r>
            <a:r>
              <a:rPr lang="en-US" sz="2400" dirty="0"/>
              <a:t> laws can be determined from a cosmology, but there is no formula to invert this.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335CB5-B070-2C4E-A1C8-89AFD2994F4D}" type="slidenum">
              <a:rPr lang="en-AU" smtClean="0"/>
              <a:pPr>
                <a:defRPr/>
              </a:pPr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26129692"/>
      </p:ext>
    </p:extLst>
  </p:cSld>
  <p:clrMapOvr>
    <a:masterClrMapping/>
  </p:clrMapOvr>
</p:sld>
</file>

<file path=ppt/theme/theme1.xml><?xml version="1.0" encoding="utf-8"?>
<a:theme xmlns:a="http://schemas.openxmlformats.org/drawingml/2006/main" name="ANUPowerpointTemplate2010">
  <a:themeElements>
    <a:clrScheme name="ANUPowerpointTemplate2010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NUPowerpointTemplate2010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ANUPowerpointTemplate2010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UPowerpointTemplate2010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UPowerpointTemplate2010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UPowerpointTemplate2010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UPowerpointTemplate2010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UPowerpointTemplate2010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NUPowerpointTemplate2010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NUPowerpointTemplate2010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NUPowerpointTemplate2010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NUPowerpointTemplate2010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NUPowerpointTemplate2010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NUPowerpointTemplate2010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ANUPowerpointTemplate2010</Template>
  <TotalTime>8013</TotalTime>
  <Words>1808</Words>
  <Application>Microsoft Macintosh PowerPoint</Application>
  <PresentationFormat>On-screen Show (4:3)</PresentationFormat>
  <Paragraphs>171</Paragraphs>
  <Slides>30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3" baseType="lpstr">
      <vt:lpstr>Arial</vt:lpstr>
      <vt:lpstr>Courier</vt:lpstr>
      <vt:lpstr>ANUPowerpointTemplate2010</vt:lpstr>
      <vt:lpstr>Monte-Carlo techniques in Bayesian Inverse Problems</vt:lpstr>
      <vt:lpstr>Bayes’ Theorem</vt:lpstr>
      <vt:lpstr>Bayesian Example</vt:lpstr>
      <vt:lpstr>Bayes’ Theorem with Probability Densities</vt:lpstr>
      <vt:lpstr>More on Priors…</vt:lpstr>
      <vt:lpstr>More on Priors…</vt:lpstr>
      <vt:lpstr>Likelihood</vt:lpstr>
      <vt:lpstr>Uninformed Priors</vt:lpstr>
      <vt:lpstr>Inverse Problems with Uncertain Data</vt:lpstr>
      <vt:lpstr>Marginalisation</vt:lpstr>
      <vt:lpstr>Comparing Models</vt:lpstr>
      <vt:lpstr>Famous Example: Tegmark (2004)</vt:lpstr>
      <vt:lpstr>PowerPoint Presentation</vt:lpstr>
      <vt:lpstr>… and marginalisation…</vt:lpstr>
      <vt:lpstr>Monte-Carlo Integration</vt:lpstr>
      <vt:lpstr>Monte-Carlo Integration</vt:lpstr>
      <vt:lpstr>Monte-Carlo Integration with Non-Uniform distributions</vt:lpstr>
      <vt:lpstr>Monte-Carlo Markov Chains</vt:lpstr>
      <vt:lpstr>Personal Example: 2MASS J1534-2952AB</vt:lpstr>
      <vt:lpstr>PowerPoint Presentation</vt:lpstr>
      <vt:lpstr>PowerPoint Presentation</vt:lpstr>
      <vt:lpstr>PowerPoint Presentation</vt:lpstr>
      <vt:lpstr>Metropolis-Hastings with Gibbs Sampler…</vt:lpstr>
      <vt:lpstr>Metropolis-Hastings Algorithm</vt:lpstr>
      <vt:lpstr>PowerPoint Presentation</vt:lpstr>
      <vt:lpstr>Tricks with Metropolis-Hastings</vt:lpstr>
      <vt:lpstr>Affine-Invariant Monte-Carlo</vt:lpstr>
      <vt:lpstr>PowerPoint Presentation</vt:lpstr>
      <vt:lpstr>Emcee – a standard astro package</vt:lpstr>
      <vt:lpstr>Summary</vt:lpstr>
    </vt:vector>
  </TitlesOfParts>
  <Company>The Australian National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u4031391</dc:creator>
  <cp:lastModifiedBy>Microsoft Office User</cp:lastModifiedBy>
  <cp:revision>119</cp:revision>
  <cp:lastPrinted>2015-02-18T02:53:38Z</cp:lastPrinted>
  <dcterms:created xsi:type="dcterms:W3CDTF">2010-10-19T05:25:31Z</dcterms:created>
  <dcterms:modified xsi:type="dcterms:W3CDTF">2019-09-19T23:09:44Z</dcterms:modified>
</cp:coreProperties>
</file>