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63" r:id="rId2"/>
    <p:sldId id="318" r:id="rId3"/>
    <p:sldId id="321" r:id="rId4"/>
    <p:sldId id="319" r:id="rId5"/>
    <p:sldId id="320" r:id="rId6"/>
    <p:sldId id="323" r:id="rId7"/>
    <p:sldId id="322" r:id="rId8"/>
    <p:sldId id="325" r:id="rId9"/>
    <p:sldId id="326" r:id="rId10"/>
    <p:sldId id="324" r:id="rId11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27688"/>
    <a:srgbClr val="5E889D"/>
    <a:srgbClr val="94B0BE"/>
    <a:srgbClr val="4E3721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/>
    <p:restoredTop sz="94755"/>
  </p:normalViewPr>
  <p:slideViewPr>
    <p:cSldViewPr>
      <p:cViewPr varScale="1">
        <p:scale>
          <a:sx n="96" d="100"/>
          <a:sy n="96" d="100"/>
        </p:scale>
        <p:origin x="137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AD8D9A56-C106-7247-BBAD-31685ED24B9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8495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17CAC6-B631-3F44-87E1-989277006368}" type="slidenum">
              <a:rPr lang="en-AU"/>
              <a:pPr>
                <a:defRPr/>
              </a:pPr>
              <a:t>5</a:t>
            </a:fld>
            <a:endParaRPr lang="en-AU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8881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4652963"/>
            <a:ext cx="9144000" cy="2205037"/>
          </a:xfrm>
          <a:prstGeom prst="rect">
            <a:avLst/>
          </a:prstGeom>
          <a:solidFill>
            <a:srgbClr val="94B0B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pic>
        <p:nvPicPr>
          <p:cNvPr id="6" name="Picture 9" descr="ANU_LOGO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511300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652963"/>
            <a:ext cx="8280400" cy="519112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AU" noProof="0" smtClean="0"/>
              <a:t>Click to edit Master subtitle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919288"/>
            <a:ext cx="8207375" cy="641350"/>
          </a:xfr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AU" noProof="0" smtClean="0"/>
              <a:t>Click to edit Master 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r>
              <a:rPr lang="en-AU"/>
              <a:t>Footer text goes in here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EFE292-6361-C940-AA3F-D273DE2982F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055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Footer text goes in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307D9-B033-A449-9E2A-1A76155BA22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59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765175"/>
            <a:ext cx="2058988" cy="5360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29325" cy="53609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Footer text goes in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98C3D-5DC6-2149-8300-30D6D587FCB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191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Footer text goes in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35CB5-B070-2C4E-A1C8-89AFD2994F4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Footer text goes in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D1450-D2FA-774A-8DF1-D0A666745D3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14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Footer text goes in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316B3-C08B-9043-9485-D34C3E8C472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230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Footer text goes in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372A2-C406-3043-B9ED-3AA2ECE5E93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016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Footer text goes in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A57EE-8811-4641-812E-DFDCB8D2D2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548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Footer text goes in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D795F-9739-0945-8B21-FE5E25BB51D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3724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Footer text goes in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766C1-6158-A449-9C0C-4956C7049EF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90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Footer text goes in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271CB-802F-4B4B-B95B-063F3D9C2D0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0723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94B0B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51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24525" y="6597650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5288" y="6597650"/>
            <a:ext cx="5040312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cs typeface="Arial" charset="0"/>
              </a:defRPr>
            </a:lvl1pPr>
          </a:lstStyle>
          <a:p>
            <a:pPr>
              <a:defRPr/>
            </a:pPr>
            <a:r>
              <a:rPr lang="en-AU"/>
              <a:t>Footer text goes in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597650"/>
            <a:ext cx="585787" cy="215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Arial" charset="0"/>
              </a:defRPr>
            </a:lvl1pPr>
          </a:lstStyle>
          <a:p>
            <a:pPr>
              <a:defRPr/>
            </a:pPr>
            <a:fld id="{1B8161C1-7004-4F45-8F7B-CE431BB9B17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pic>
        <p:nvPicPr>
          <p:cNvPr id="1033" name="Picture 9" descr="ANU_LOGO_WHIT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511300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ea typeface="ＭＳ Ｐゴシック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ea typeface="ＭＳ Ｐゴシック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ea typeface="ＭＳ Ｐゴシック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learnpythonthehardway.org/boo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ontinuum.io/downloads)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7624" y="1556792"/>
            <a:ext cx="8746927" cy="1200329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Python in astronomy </a:t>
            </a:r>
            <a:br>
              <a:rPr lang="en-US" smtClean="0"/>
            </a:br>
            <a:r>
              <a:rPr lang="en-US"/>
              <a:t>	</a:t>
            </a:r>
            <a:r>
              <a:rPr lang="en-US" smtClean="0"/>
              <a:t>+ Monte-Carlo techniques</a:t>
            </a:r>
            <a:endParaRPr lang="en-US" dirty="0" smtClean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1520" y="5085184"/>
            <a:ext cx="8280400" cy="52322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Michael Ireland (RSAA</a:t>
            </a:r>
            <a:r>
              <a:rPr lang="en-US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765175"/>
            <a:ext cx="6790209" cy="431577"/>
          </a:xfrm>
        </p:spPr>
        <p:txBody>
          <a:bodyPr/>
          <a:lstStyle/>
          <a:p>
            <a:r>
              <a:rPr lang="en-US" dirty="0" err="1" smtClean="0"/>
              <a:t>Excercise</a:t>
            </a:r>
            <a:r>
              <a:rPr lang="en-US" dirty="0" smtClean="0"/>
              <a:t> (non-assessed)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306" y="1196752"/>
            <a:ext cx="8872190" cy="4210050"/>
          </a:xfrm>
        </p:spPr>
        <p:txBody>
          <a:bodyPr/>
          <a:lstStyle/>
          <a:p>
            <a:r>
              <a:rPr lang="en-US" dirty="0" smtClean="0"/>
              <a:t>If you are not a python expert yet:</a:t>
            </a:r>
          </a:p>
          <a:p>
            <a:pPr lvl="1"/>
            <a:r>
              <a:rPr lang="en-US" dirty="0"/>
              <a:t>Learn </a:t>
            </a:r>
            <a:r>
              <a:rPr lang="en-US" dirty="0" smtClean="0"/>
              <a:t>python for fun, </a:t>
            </a:r>
            <a:r>
              <a:rPr lang="en-US" dirty="0"/>
              <a:t>e.g. </a:t>
            </a:r>
            <a:r>
              <a:rPr lang="en-US" dirty="0">
                <a:hlinkClick r:id="rId2"/>
              </a:rPr>
              <a:t>https://learnpythonthehardway.org/book/</a:t>
            </a:r>
            <a:endParaRPr lang="en-US" dirty="0"/>
          </a:p>
          <a:p>
            <a:pPr lvl="1"/>
            <a:r>
              <a:rPr lang="en-US" dirty="0" smtClean="0"/>
              <a:t>Play with the N-body code. Try a different algorithm, better plotting…</a:t>
            </a:r>
          </a:p>
          <a:p>
            <a:pPr lvl="1"/>
            <a:r>
              <a:rPr lang="en-US" dirty="0" smtClean="0"/>
              <a:t>Read in Gaia DR1 and . Maybe download and plot distributions of your </a:t>
            </a:r>
            <a:r>
              <a:rPr lang="en-US" dirty="0" err="1" smtClean="0"/>
              <a:t>favourite</a:t>
            </a:r>
            <a:r>
              <a:rPr lang="en-US" dirty="0" smtClean="0"/>
              <a:t> type of star, with:</a:t>
            </a:r>
          </a:p>
          <a:p>
            <a:pPr marL="457200" lvl="1" indent="0">
              <a:buNone/>
            </a:pP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f</a:t>
            </a:r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rom </a:t>
            </a:r>
            <a:r>
              <a:rPr lang="en-US" sz="2000" dirty="0" err="1" smtClean="0">
                <a:latin typeface="Courier" charset="0"/>
                <a:ea typeface="Courier" charset="0"/>
                <a:cs typeface="Courier" charset="0"/>
              </a:rPr>
              <a:t>astropy.table</a:t>
            </a:r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 import Table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+mj-lt"/>
                <a:ea typeface="Courier" charset="0"/>
                <a:cs typeface="Courier" charset="0"/>
              </a:rPr>
              <a:t>…or…</a:t>
            </a:r>
            <a:endParaRPr lang="en-US" dirty="0" smtClean="0">
              <a:latin typeface="+mj-lt"/>
            </a:endParaRPr>
          </a:p>
          <a:p>
            <a:pPr marL="457200" lvl="1" indent="0">
              <a:buNone/>
            </a:pPr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from </a:t>
            </a:r>
            <a:r>
              <a:rPr lang="en-US" sz="2000" dirty="0" err="1">
                <a:latin typeface="Courier" charset="0"/>
                <a:ea typeface="Courier" charset="0"/>
                <a:cs typeface="Courier" charset="0"/>
              </a:rPr>
              <a:t>astroquery.vizier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import </a:t>
            </a:r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Vizier</a:t>
            </a:r>
            <a:endParaRPr lang="en-US" dirty="0" smtClean="0"/>
          </a:p>
          <a:p>
            <a:r>
              <a:rPr lang="en-US" smtClean="0"/>
              <a:t>Small assignment </a:t>
            </a:r>
            <a:r>
              <a:rPr lang="en-US" dirty="0" smtClean="0"/>
              <a:t>given out on Friday.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35CB5-B070-2C4E-A1C8-89AFD2994F4D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6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2" y="765175"/>
            <a:ext cx="8424167" cy="791617"/>
          </a:xfrm>
        </p:spPr>
        <p:txBody>
          <a:bodyPr/>
          <a:lstStyle/>
          <a:p>
            <a:r>
              <a:rPr lang="en-US" dirty="0" smtClean="0"/>
              <a:t>Interpreted languages in astronomy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556792"/>
            <a:ext cx="8640959" cy="4210050"/>
          </a:xfrm>
        </p:spPr>
        <p:txBody>
          <a:bodyPr/>
          <a:lstStyle/>
          <a:p>
            <a:r>
              <a:rPr lang="en-US" dirty="0" smtClean="0"/>
              <a:t>For complex data analysis, we want to: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Interact with our data – an interpreted language helps.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moderately fast, and have an option to be very fast.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Have the ability to write and test complex code more quickly than our competitors.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Have great astronomy libraries.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Gain skills relevant for employment.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35CB5-B070-2C4E-A1C8-89AFD2994F4D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299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84" y="777098"/>
            <a:ext cx="8675687" cy="791617"/>
          </a:xfrm>
        </p:spPr>
        <p:txBody>
          <a:bodyPr/>
          <a:lstStyle/>
          <a:p>
            <a:r>
              <a:rPr lang="en-US" dirty="0" smtClean="0"/>
              <a:t>What are the options and </a:t>
            </a:r>
            <a:r>
              <a:rPr lang="en-US" smtClean="0"/>
              <a:t>their popularity?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84" y="1568715"/>
            <a:ext cx="8864003" cy="4210050"/>
          </a:xfrm>
        </p:spPr>
        <p:txBody>
          <a:bodyPr/>
          <a:lstStyle/>
          <a:p>
            <a:r>
              <a:rPr lang="en-US" sz="2800" dirty="0" err="1" smtClean="0"/>
              <a:t>Yorick</a:t>
            </a:r>
            <a:r>
              <a:rPr lang="en-US" sz="2800" dirty="0" smtClean="0"/>
              <a:t> (unknown language with some die-hard fans)</a:t>
            </a:r>
          </a:p>
          <a:p>
            <a:r>
              <a:rPr lang="en-US" sz="2800" dirty="0" smtClean="0"/>
              <a:t>IDL (ranked between #51 and #100)*.</a:t>
            </a:r>
          </a:p>
          <a:p>
            <a:r>
              <a:rPr lang="en-US" sz="2800" dirty="0" smtClean="0"/>
              <a:t>Julia (ranked #47 and rising)</a:t>
            </a:r>
          </a:p>
          <a:p>
            <a:r>
              <a:rPr lang="en-US" sz="2800" dirty="0" smtClean="0"/>
              <a:t>R (ranked #18)</a:t>
            </a:r>
          </a:p>
          <a:p>
            <a:r>
              <a:rPr lang="en-US" sz="2800" dirty="0" smtClean="0"/>
              <a:t>MATLAB (ranked #15)</a:t>
            </a:r>
          </a:p>
          <a:p>
            <a:r>
              <a:rPr lang="en-US" sz="2800" dirty="0" smtClean="0"/>
              <a:t>Python (ranked #5)</a:t>
            </a:r>
          </a:p>
          <a:p>
            <a:pPr marL="0" indent="0">
              <a:buNone/>
            </a:pPr>
            <a:r>
              <a:rPr lang="en-US" sz="2800" dirty="0"/>
              <a:t>* Rankings from http://</a:t>
            </a:r>
            <a:r>
              <a:rPr lang="en-US" sz="2800" dirty="0" err="1"/>
              <a:t>www.tiobe.com</a:t>
            </a:r>
            <a:r>
              <a:rPr lang="en-US" sz="2800" dirty="0"/>
              <a:t>/</a:t>
            </a:r>
            <a:r>
              <a:rPr lang="en-US" sz="2800" dirty="0" err="1"/>
              <a:t>tiobe</a:t>
            </a:r>
            <a:r>
              <a:rPr lang="en-US" sz="2800" dirty="0"/>
              <a:t>-index</a:t>
            </a:r>
            <a:r>
              <a:rPr lang="en-US" sz="2800" dirty="0" smtClean="0"/>
              <a:t>/.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35CB5-B070-2C4E-A1C8-89AFD2994F4D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002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l="-12251" r="-12251"/>
          <a:stretch>
            <a:fillRect/>
          </a:stretch>
        </p:blipFill>
        <p:spPr>
          <a:xfrm>
            <a:off x="-1" y="1555051"/>
            <a:ext cx="9011897" cy="461025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35CB5-B070-2C4E-A1C8-89AFD2994F4D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  <p:sp>
        <p:nvSpPr>
          <p:cNvPr id="7" name="TextBox 6"/>
          <p:cNvSpPr txBox="1"/>
          <p:nvPr/>
        </p:nvSpPr>
        <p:spPr>
          <a:xfrm>
            <a:off x="395536" y="90872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Python is the right combination of career-relevant skills for students/postdocs, speed and ease of use.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35696" y="6165304"/>
            <a:ext cx="4852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gooroo.io</a:t>
            </a:r>
            <a:r>
              <a:rPr lang="en-US" dirty="0"/>
              <a:t>/</a:t>
            </a:r>
            <a:r>
              <a:rPr lang="en-US" dirty="0" err="1"/>
              <a:t>GoorooTHINK</a:t>
            </a:r>
            <a:r>
              <a:rPr lang="en-US" dirty="0"/>
              <a:t>/Article/16225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52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4AC6F-7461-0648-BA76-18E034EB880F}" type="slidenum">
              <a:rPr lang="en-AU"/>
              <a:pPr>
                <a:defRPr/>
              </a:pPr>
              <a:t>5</a:t>
            </a:fld>
            <a:endParaRPr lang="en-AU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836713"/>
            <a:ext cx="6862217" cy="5760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Python – the good and bad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12776"/>
            <a:ext cx="8784976" cy="4210050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Arial" charset="0"/>
                <a:ea typeface="ＭＳ Ｐゴシック" charset="0"/>
              </a:rPr>
              <a:t>Python is free, with the first version with community support python 2.0 (2000).</a:t>
            </a:r>
          </a:p>
          <a:p>
            <a:pPr eaLnBrk="1" hangingPunct="1"/>
            <a:r>
              <a:rPr lang="en-US" sz="2000" dirty="0" smtClean="0">
                <a:latin typeface="Arial" charset="0"/>
                <a:ea typeface="ＭＳ Ｐゴシック" charset="0"/>
              </a:rPr>
              <a:t>Python is </a:t>
            </a:r>
            <a:r>
              <a:rPr lang="en-US" sz="2000" i="1" dirty="0" smtClean="0">
                <a:latin typeface="Arial" charset="0"/>
                <a:ea typeface="ＭＳ Ｐゴシック" charset="0"/>
              </a:rPr>
              <a:t>minimalist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 in many aspects of the language. There are only 34 keywords in the global namespace (many of which you’d never use).</a:t>
            </a:r>
          </a:p>
          <a:p>
            <a:pPr eaLnBrk="1" hangingPunct="1"/>
            <a:r>
              <a:rPr lang="en-US" sz="2000" dirty="0" smtClean="0">
                <a:latin typeface="Arial" charset="0"/>
                <a:ea typeface="ＭＳ Ｐゴシック" charset="0"/>
              </a:rPr>
              <a:t>Python has </a:t>
            </a:r>
            <a:r>
              <a:rPr lang="en-US" sz="2000" i="1" dirty="0" smtClean="0">
                <a:latin typeface="Arial" charset="0"/>
                <a:ea typeface="ＭＳ Ｐゴシック" charset="0"/>
              </a:rPr>
              <a:t>lightweight object-oriented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programming. Lightweight because there is no explicit C++ style declarations (no </a:t>
            </a:r>
            <a:r>
              <a:rPr lang="en-US" sz="2000" i="1" dirty="0" smtClean="0">
                <a:latin typeface="Arial" charset="0"/>
                <a:ea typeface="ＭＳ Ｐゴシック" charset="0"/>
              </a:rPr>
              <a:t>public, private, virtual, overloaded functions, pointers…)</a:t>
            </a:r>
          </a:p>
          <a:p>
            <a:pPr eaLnBrk="1" hangingPunct="1"/>
            <a:r>
              <a:rPr lang="en-US" sz="2000" dirty="0" smtClean="0">
                <a:latin typeface="Arial" charset="0"/>
                <a:ea typeface="ＭＳ Ｐゴシック" charset="0"/>
              </a:rPr>
              <a:t>Python is designed from the ground up for powerful data structures: lists, dictionaries and tuples (and sets).</a:t>
            </a:r>
          </a:p>
          <a:p>
            <a:pPr eaLnBrk="1" hangingPunct="1"/>
            <a:r>
              <a:rPr lang="en-US" sz="2000" dirty="0" smtClean="0">
                <a:latin typeface="Arial" charset="0"/>
                <a:ea typeface="ＭＳ Ｐゴシック" charset="0"/>
              </a:rPr>
              <a:t>However, Python requires external </a:t>
            </a:r>
            <a:r>
              <a:rPr lang="en-US" sz="2000" i="1" dirty="0" smtClean="0">
                <a:latin typeface="Arial" charset="0"/>
                <a:ea typeface="ＭＳ Ｐゴシック" charset="0"/>
              </a:rPr>
              <a:t>modules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 to have more than basic functionality. If only all useful modules were packaged and available in a neat way…</a:t>
            </a:r>
          </a:p>
          <a:p>
            <a:pPr eaLnBrk="1" hangingPunct="1"/>
            <a:endParaRPr lang="en-US" sz="24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29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852936"/>
            <a:ext cx="8229600" cy="1143000"/>
          </a:xfrm>
        </p:spPr>
        <p:txBody>
          <a:bodyPr/>
          <a:lstStyle/>
          <a:p>
            <a:r>
              <a:rPr lang="en-US" dirty="0" smtClean="0"/>
              <a:t>Demo python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35CB5-B070-2C4E-A1C8-89AFD2994F4D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2528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9144000" cy="791617"/>
          </a:xfrm>
        </p:spPr>
        <p:txBody>
          <a:bodyPr/>
          <a:lstStyle/>
          <a:p>
            <a:r>
              <a:rPr lang="en-US" sz="3200" dirty="0" smtClean="0"/>
              <a:t>Use a Python </a:t>
            </a:r>
            <a:r>
              <a:rPr lang="en-US" sz="3200" i="1" dirty="0" smtClean="0"/>
              <a:t>distribution </a:t>
            </a:r>
            <a:r>
              <a:rPr lang="en-US" sz="3200" dirty="0" smtClean="0"/>
              <a:t>or package manager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55" y="1484784"/>
            <a:ext cx="8229600" cy="4210050"/>
          </a:xfrm>
        </p:spPr>
        <p:txBody>
          <a:bodyPr/>
          <a:lstStyle/>
          <a:p>
            <a:r>
              <a:rPr lang="en-US" sz="2400" dirty="0" smtClean="0"/>
              <a:t>Most </a:t>
            </a:r>
            <a:r>
              <a:rPr lang="en-US" sz="2400" dirty="0"/>
              <a:t>popular </a:t>
            </a:r>
            <a:r>
              <a:rPr lang="en-US" sz="2400" dirty="0" smtClean="0"/>
              <a:t>for Mac and Windows is </a:t>
            </a:r>
            <a:r>
              <a:rPr lang="en-US" sz="2400" dirty="0"/>
              <a:t>probably anaconda (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www.continuum.io/downloads)</a:t>
            </a:r>
            <a:endParaRPr lang="en-US" sz="2400" dirty="0" smtClean="0"/>
          </a:p>
          <a:p>
            <a:r>
              <a:rPr lang="en-US" sz="2400" dirty="0" smtClean="0"/>
              <a:t>Anaconda comes with </a:t>
            </a:r>
            <a:r>
              <a:rPr lang="en-US" sz="2400" i="1" dirty="0" err="1" smtClean="0"/>
              <a:t>astropy</a:t>
            </a:r>
            <a:r>
              <a:rPr lang="en-US" sz="2400" dirty="0" smtClean="0"/>
              <a:t>, which is a great general purpose astronomy package (V1.0 last year).</a:t>
            </a:r>
          </a:p>
          <a:p>
            <a:r>
              <a:rPr lang="en-US" sz="2400" dirty="0" smtClean="0"/>
              <a:t>Under Ubuntu, you can just use apt-get.</a:t>
            </a:r>
          </a:p>
          <a:p>
            <a:r>
              <a:rPr lang="en-US" sz="2400" dirty="0" smtClean="0"/>
              <a:t>Most additional packages can be installed with </a:t>
            </a:r>
            <a:r>
              <a:rPr lang="en-US" sz="2400" i="1" dirty="0" smtClean="0"/>
              <a:t>pip, </a:t>
            </a:r>
            <a:r>
              <a:rPr lang="en-US" sz="2400" dirty="0" smtClean="0"/>
              <a:t>e.g. </a:t>
            </a:r>
            <a:r>
              <a:rPr lang="en-US" sz="2400" i="1" dirty="0" smtClean="0"/>
              <a:t>pip install sick </a:t>
            </a:r>
            <a:r>
              <a:rPr lang="en-US" sz="2400" dirty="0" smtClean="0"/>
              <a:t>(</a:t>
            </a:r>
            <a:r>
              <a:rPr lang="en-US" sz="2400" dirty="0"/>
              <a:t>Andy Casey’s spectroscopic inference </a:t>
            </a:r>
            <a:r>
              <a:rPr lang="en-US" sz="2400" dirty="0" smtClean="0"/>
              <a:t>crank)</a:t>
            </a:r>
            <a:endParaRPr lang="en-US" sz="2400" i="1" u="sng" dirty="0" smtClean="0"/>
          </a:p>
          <a:p>
            <a:r>
              <a:rPr lang="en-US" sz="2400" dirty="0" smtClean="0"/>
              <a:t>Given that python is open-source, many packages are on </a:t>
            </a:r>
            <a:r>
              <a:rPr lang="en-US" sz="2400" dirty="0" err="1" smtClean="0"/>
              <a:t>github</a:t>
            </a:r>
            <a:r>
              <a:rPr lang="en-US" sz="2400" dirty="0"/>
              <a:t> </a:t>
            </a:r>
            <a:r>
              <a:rPr lang="en-US" sz="2400" dirty="0" smtClean="0"/>
              <a:t>or other public repositories.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35CB5-B070-2C4E-A1C8-89AFD2994F4D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2931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79451"/>
          </a:xfrm>
        </p:spPr>
        <p:txBody>
          <a:bodyPr/>
          <a:lstStyle/>
          <a:p>
            <a:r>
              <a:rPr lang="en-US" smtClean="0"/>
              <a:t>Most Important Packages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201" y="1372147"/>
            <a:ext cx="8229600" cy="4210050"/>
          </a:xfrm>
        </p:spPr>
        <p:txBody>
          <a:bodyPr/>
          <a:lstStyle/>
          <a:p>
            <a:r>
              <a:rPr lang="en-US" sz="2800" dirty="0" err="1" smtClean="0"/>
              <a:t>Numpy</a:t>
            </a:r>
            <a:r>
              <a:rPr lang="en-US" sz="2800" dirty="0" smtClean="0"/>
              <a:t>: From 2006*, a set of structures and routines designed to make python roughly as powerful as </a:t>
            </a:r>
            <a:r>
              <a:rPr lang="en-US" sz="2800" dirty="0" err="1" smtClean="0"/>
              <a:t>Matlab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Scipy</a:t>
            </a:r>
            <a:r>
              <a:rPr lang="en-US" sz="2800" dirty="0" smtClean="0"/>
              <a:t>: Mostly wrappers for powerful libraries such as LAPACK, plus other bits and pieces. From 2001, but still version “0.17”.</a:t>
            </a:r>
          </a:p>
          <a:p>
            <a:r>
              <a:rPr lang="en-US" sz="2800" dirty="0" err="1" smtClean="0"/>
              <a:t>Matplotlib</a:t>
            </a:r>
            <a:r>
              <a:rPr lang="en-US" sz="2800" dirty="0" smtClean="0"/>
              <a:t>: A great 2D plotting package.</a:t>
            </a:r>
          </a:p>
          <a:p>
            <a:r>
              <a:rPr lang="en-US" sz="2800" dirty="0" err="1" smtClean="0"/>
              <a:t>Astropy</a:t>
            </a:r>
            <a:r>
              <a:rPr lang="en-US" sz="2800" dirty="0" smtClean="0"/>
              <a:t>: version 1.2.1 – only a few years old in a useable form.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All of these are on </a:t>
            </a:r>
            <a:r>
              <a:rPr lang="en-US" sz="2800" dirty="0" err="1" smtClean="0"/>
              <a:t>github</a:t>
            </a:r>
            <a:r>
              <a:rPr lang="en-US" sz="2800" dirty="0" smtClean="0"/>
              <a:t>, and you can also contribute to python itself if you are keen (in C)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35CB5-B070-2C4E-A1C8-89AFD2994F4D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5453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80" y="1052736"/>
            <a:ext cx="8229600" cy="4210050"/>
          </a:xfrm>
        </p:spPr>
        <p:txBody>
          <a:bodyPr/>
          <a:lstStyle/>
          <a:p>
            <a:r>
              <a:rPr lang="en-US" dirty="0" err="1"/>
              <a:t>n</a:t>
            </a:r>
            <a:r>
              <a:rPr lang="en-US" dirty="0" err="1" smtClean="0"/>
              <a:t>umpy</a:t>
            </a:r>
            <a:r>
              <a:rPr lang="en-US" dirty="0" smtClean="0"/>
              <a:t> example from the command prompt.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vectorised</a:t>
            </a:r>
            <a:r>
              <a:rPr lang="en-US" dirty="0" smtClean="0"/>
              <a:t>” code – style and speed</a:t>
            </a:r>
          </a:p>
          <a:p>
            <a:r>
              <a:rPr lang="en-US" dirty="0" smtClean="0"/>
              <a:t>N-body example </a:t>
            </a:r>
            <a:r>
              <a:rPr lang="en-US" dirty="0" smtClean="0"/>
              <a:t>code using the </a:t>
            </a:r>
            <a:r>
              <a:rPr lang="en-US" i="1" dirty="0" smtClean="0"/>
              <a:t>semi-implicit Euler’s method:</a:t>
            </a:r>
          </a:p>
          <a:p>
            <a:pPr lvl="1"/>
            <a:r>
              <a:rPr lang="en-US" dirty="0" smtClean="0"/>
              <a:t>Update velocity to </a:t>
            </a:r>
            <a:r>
              <a:rPr lang="en-US" dirty="0" err="1" smtClean="0"/>
              <a:t>timestep</a:t>
            </a:r>
            <a:r>
              <a:rPr lang="en-US" dirty="0" smtClean="0"/>
              <a:t> (n+1)</a:t>
            </a:r>
          </a:p>
          <a:p>
            <a:pPr lvl="1"/>
            <a:r>
              <a:rPr lang="en-US" dirty="0" smtClean="0"/>
              <a:t>Use velocity at </a:t>
            </a:r>
            <a:r>
              <a:rPr lang="en-US" dirty="0" err="1" smtClean="0"/>
              <a:t>timestep</a:t>
            </a:r>
            <a:r>
              <a:rPr lang="en-US" dirty="0" smtClean="0"/>
              <a:t> (n+1) to update position a </a:t>
            </a:r>
            <a:r>
              <a:rPr lang="en-US" dirty="0" err="1" smtClean="0"/>
              <a:t>timestep</a:t>
            </a:r>
            <a:r>
              <a:rPr lang="en-US" dirty="0" smtClean="0"/>
              <a:t> (n)</a:t>
            </a:r>
          </a:p>
          <a:p>
            <a:pPr lvl="1"/>
            <a:r>
              <a:rPr lang="en-US" smtClean="0"/>
              <a:t>Conserves energy.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35CB5-B070-2C4E-A1C8-89AFD2994F4D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0053112"/>
      </p:ext>
    </p:extLst>
  </p:cSld>
  <p:clrMapOvr>
    <a:masterClrMapping/>
  </p:clrMapOvr>
</p:sld>
</file>

<file path=ppt/theme/theme1.xml><?xml version="1.0" encoding="utf-8"?>
<a:theme xmlns:a="http://schemas.openxmlformats.org/drawingml/2006/main" name="ANUPowerpointTemplate2010">
  <a:themeElements>
    <a:clrScheme name="ANUPowerpointTemplate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NUPowerpointTemplate2010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ANUPowerpointTemplate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ANUPowerpointTemplate2010</Template>
  <TotalTime>7703</TotalTime>
  <Words>596</Words>
  <Application>Microsoft Macintosh PowerPoint</Application>
  <PresentationFormat>On-screen Show (4:3)</PresentationFormat>
  <Paragraphs>63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Courier</vt:lpstr>
      <vt:lpstr>ＭＳ Ｐゴシック</vt:lpstr>
      <vt:lpstr>Arial</vt:lpstr>
      <vt:lpstr>ANUPowerpointTemplate2010</vt:lpstr>
      <vt:lpstr>Python in astronomy   + Monte-Carlo techniques</vt:lpstr>
      <vt:lpstr>Interpreted languages in astronomy</vt:lpstr>
      <vt:lpstr>What are the options and their popularity?</vt:lpstr>
      <vt:lpstr>PowerPoint Presentation</vt:lpstr>
      <vt:lpstr>Python – the good and bad</vt:lpstr>
      <vt:lpstr>Demo python here</vt:lpstr>
      <vt:lpstr>Use a Python distribution or package manager</vt:lpstr>
      <vt:lpstr>Most Important Packages</vt:lpstr>
      <vt:lpstr>PowerPoint Presentation</vt:lpstr>
      <vt:lpstr>Excercise (non-assessed)</vt:lpstr>
    </vt:vector>
  </TitlesOfParts>
  <Company>The Australian National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u4031391</dc:creator>
  <cp:lastModifiedBy>Michael Ireland</cp:lastModifiedBy>
  <cp:revision>111</cp:revision>
  <cp:lastPrinted>2015-02-18T02:53:38Z</cp:lastPrinted>
  <dcterms:created xsi:type="dcterms:W3CDTF">2010-10-19T05:25:31Z</dcterms:created>
  <dcterms:modified xsi:type="dcterms:W3CDTF">2016-09-19T22:39:20Z</dcterms:modified>
</cp:coreProperties>
</file>