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95" r:id="rId3"/>
    <p:sldMasterId id="2147483717" r:id="rId4"/>
  </p:sldMasterIdLst>
  <p:notesMasterIdLst>
    <p:notesMasterId r:id="rId25"/>
  </p:notesMasterIdLst>
  <p:handoutMasterIdLst>
    <p:handoutMasterId r:id="rId26"/>
  </p:handoutMasterIdLst>
  <p:sldIdLst>
    <p:sldId id="356" r:id="rId5"/>
    <p:sldId id="1085" r:id="rId6"/>
    <p:sldId id="1113" r:id="rId7"/>
    <p:sldId id="1081" r:id="rId8"/>
    <p:sldId id="1082" r:id="rId9"/>
    <p:sldId id="1114" r:id="rId10"/>
    <p:sldId id="1112" r:id="rId11"/>
    <p:sldId id="1087" r:id="rId12"/>
    <p:sldId id="1110" r:id="rId13"/>
    <p:sldId id="1079" r:id="rId14"/>
    <p:sldId id="1051" r:id="rId15"/>
    <p:sldId id="1053" r:id="rId16"/>
    <p:sldId id="1054" r:id="rId17"/>
    <p:sldId id="1055" r:id="rId18"/>
    <p:sldId id="1100" r:id="rId19"/>
    <p:sldId id="1062" r:id="rId20"/>
    <p:sldId id="1058" r:id="rId21"/>
    <p:sldId id="1068" r:id="rId22"/>
    <p:sldId id="1103" r:id="rId23"/>
    <p:sldId id="106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248"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80" autoAdjust="0"/>
    <p:restoredTop sz="66853"/>
  </p:normalViewPr>
  <p:slideViewPr>
    <p:cSldViewPr snapToGrid="0">
      <p:cViewPr varScale="1">
        <p:scale>
          <a:sx n="81" d="100"/>
          <a:sy n="81" d="100"/>
        </p:scale>
        <p:origin x="1624" y="176"/>
      </p:cViewPr>
      <p:guideLst>
        <p:guide pos="1248"/>
        <p:guide orient="horz" pos="216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8" d="100"/>
          <a:sy n="88" d="100"/>
        </p:scale>
        <p:origin x="3822" y="108"/>
      </p:cViewPr>
      <p:guideLst/>
    </p:cSldViewPr>
  </p:notesViewPr>
  <p:gridSpacing cx="57150" cy="5715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A75CBB-4ACE-4197-843F-490870DCEC36}" type="datetimeFigureOut">
              <a:rPr lang="en-US" smtClean="0"/>
              <a:t>9/29/24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FD75DE-8BBB-43B0-8222-21A780E92114}" type="slidenum">
              <a:rPr lang="en-US" smtClean="0"/>
              <a:t>‹#›</a:t>
            </a:fld>
            <a:endParaRPr lang="en-US"/>
          </a:p>
        </p:txBody>
      </p:sp>
    </p:spTree>
    <p:extLst>
      <p:ext uri="{BB962C8B-B14F-4D97-AF65-F5344CB8AC3E}">
        <p14:creationId xmlns:p14="http://schemas.microsoft.com/office/powerpoint/2010/main" val="3598589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B6EE7-6EEC-AF40-9279-ECE4BA5DD040}" type="datetimeFigureOut">
              <a:rPr lang="en-US" smtClean="0"/>
              <a:t>9/29/24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B10830-DEE9-974A-A521-D368F0FFF850}" type="slidenum">
              <a:rPr lang="en-US" smtClean="0"/>
              <a:t>‹#›</a:t>
            </a:fld>
            <a:endParaRPr lang="en-US"/>
          </a:p>
        </p:txBody>
      </p:sp>
    </p:spTree>
    <p:extLst>
      <p:ext uri="{BB962C8B-B14F-4D97-AF65-F5344CB8AC3E}">
        <p14:creationId xmlns:p14="http://schemas.microsoft.com/office/powerpoint/2010/main" val="1347096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10830-DEE9-974A-A521-D368F0FFF850}" type="slidenum">
              <a:rPr lang="en-US" smtClean="0"/>
              <a:t>1</a:t>
            </a:fld>
            <a:endParaRPr lang="en-US"/>
          </a:p>
        </p:txBody>
      </p:sp>
    </p:spTree>
    <p:extLst>
      <p:ext uri="{BB962C8B-B14F-4D97-AF65-F5344CB8AC3E}">
        <p14:creationId xmlns:p14="http://schemas.microsoft.com/office/powerpoint/2010/main" val="2375653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We can look at this another way by plotting spin vs age.</a:t>
            </a:r>
          </a:p>
          <a:p>
            <a:pPr marL="228600" indent="-228600">
              <a:buFont typeface="+mj-lt"/>
              <a:buAutoNum type="arabicPeriod"/>
            </a:pPr>
            <a:r>
              <a:rPr lang="en-US" dirty="0"/>
              <a:t>Here we have </a:t>
            </a:r>
            <a:r>
              <a:rPr lang="en-US" dirty="0" err="1"/>
              <a:t>colour</a:t>
            </a:r>
            <a:r>
              <a:rPr lang="en-US" dirty="0"/>
              <a:t> coded points by environment.  The median relation is shown by the black points, and the line is a fit to the median relation.</a:t>
            </a:r>
          </a:p>
          <a:p>
            <a:pPr marL="228600" indent="-228600">
              <a:buFont typeface="+mj-lt"/>
              <a:buAutoNum type="arabicPeriod"/>
            </a:pPr>
            <a:r>
              <a:rPr lang="en-US" dirty="0"/>
              <a:t>While younger galaxies are typically at lower density and older at higher density, Here we see that there is no obvious difference in the spin-age relation for different environmental densities,</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6FB10830-DEE9-974A-A521-D368F0FFF850}" type="slidenum">
              <a:rPr lang="en-US" smtClean="0"/>
              <a:t>14</a:t>
            </a:fld>
            <a:endParaRPr lang="en-US"/>
          </a:p>
        </p:txBody>
      </p:sp>
    </p:spTree>
    <p:extLst>
      <p:ext uri="{BB962C8B-B14F-4D97-AF65-F5344CB8AC3E}">
        <p14:creationId xmlns:p14="http://schemas.microsoft.com/office/powerpoint/2010/main" val="959616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We can look at this another way by plotting spin vs age.</a:t>
            </a:r>
          </a:p>
          <a:p>
            <a:pPr marL="228600" indent="-228600">
              <a:buFont typeface="+mj-lt"/>
              <a:buAutoNum type="arabicPeriod"/>
            </a:pPr>
            <a:r>
              <a:rPr lang="en-US" dirty="0"/>
              <a:t>Here we have </a:t>
            </a:r>
            <a:r>
              <a:rPr lang="en-US" dirty="0" err="1"/>
              <a:t>colour</a:t>
            </a:r>
            <a:r>
              <a:rPr lang="en-US" dirty="0"/>
              <a:t> coded points by environment.  The median relation is shown by the black points, and the line is a fit to the median relation.</a:t>
            </a:r>
          </a:p>
          <a:p>
            <a:pPr marL="228600" indent="-228600">
              <a:buFont typeface="+mj-lt"/>
              <a:buAutoNum type="arabicPeriod"/>
            </a:pPr>
            <a:r>
              <a:rPr lang="en-US" dirty="0"/>
              <a:t>While younger galaxies are typically at lower density and older at higher density, Here we see that there is no obvious difference in the spin-age relation for different environmental densities,</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6FB10830-DEE9-974A-A521-D368F0FFF850}" type="slidenum">
              <a:rPr lang="en-US" smtClean="0"/>
              <a:t>15</a:t>
            </a:fld>
            <a:endParaRPr lang="en-US"/>
          </a:p>
        </p:txBody>
      </p:sp>
    </p:spTree>
    <p:extLst>
      <p:ext uri="{BB962C8B-B14F-4D97-AF65-F5344CB8AC3E}">
        <p14:creationId xmlns:p14="http://schemas.microsoft.com/office/powerpoint/2010/main" val="3948568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So what does age driving spin mean?  First we not that while this is true </a:t>
            </a:r>
            <a:r>
              <a:rPr lang="en-US" dirty="0" err="1"/>
              <a:t>fot</a:t>
            </a:r>
            <a:r>
              <a:rPr lang="en-US" dirty="0"/>
              <a:t> eh </a:t>
            </a:r>
            <a:r>
              <a:rPr lang="en-US" dirty="0" err="1"/>
              <a:t>buk</a:t>
            </a:r>
            <a:r>
              <a:rPr lang="en-US" dirty="0"/>
              <a:t> of the population, there are </a:t>
            </a:r>
            <a:r>
              <a:rPr lang="en-US" dirty="0" err="1"/>
              <a:t>excpeiotn</a:t>
            </a:r>
            <a:r>
              <a:rPr lang="en-US" dirty="0"/>
              <a:t> at high mass that we will talk about in a minute.</a:t>
            </a:r>
          </a:p>
          <a:p>
            <a:pPr marL="228600" indent="-228600">
              <a:buAutoNum type="arabicPeriod"/>
            </a:pPr>
            <a:r>
              <a:rPr lang="en-US" dirty="0" err="1"/>
              <a:t>Ther</a:t>
            </a:r>
            <a:r>
              <a:rPr lang="en-US" dirty="0"/>
              <a:t> are two obvious </a:t>
            </a:r>
            <a:r>
              <a:rPr lang="en-US" dirty="0" err="1"/>
              <a:t>interpreations</a:t>
            </a:r>
            <a:r>
              <a:rPr lang="en-US" dirty="0"/>
              <a:t>.</a:t>
            </a:r>
          </a:p>
          <a:p>
            <a:pPr marL="228600" indent="-228600">
              <a:buAutoNum type="arabicPeriod"/>
            </a:pPr>
            <a:r>
              <a:rPr lang="en-US" dirty="0"/>
              <a:t>First, once a galaxy is quenched, so starts to age dynamical </a:t>
            </a:r>
            <a:r>
              <a:rPr lang="en-US" dirty="0" err="1"/>
              <a:t>interatction</a:t>
            </a:r>
            <a:r>
              <a:rPr lang="en-US" dirty="0"/>
              <a:t> in the disk, e.g. through bars can drive dynamical heating.  This secular heating may drive some of the change we see.</a:t>
            </a:r>
          </a:p>
          <a:p>
            <a:pPr marL="228600" indent="-228600">
              <a:buAutoNum type="arabicPeriod"/>
            </a:pPr>
            <a:r>
              <a:rPr lang="en-US" dirty="0"/>
              <a:t>However, an </a:t>
            </a:r>
            <a:r>
              <a:rPr lang="en-US" dirty="0" err="1"/>
              <a:t>altenative</a:t>
            </a:r>
            <a:r>
              <a:rPr lang="en-US" dirty="0"/>
              <a:t> is that the older stars, are born hotter.  </a:t>
            </a:r>
          </a:p>
          <a:p>
            <a:pPr marL="228600" indent="-228600">
              <a:buAutoNum type="arabicPeriod"/>
            </a:pPr>
            <a:r>
              <a:rPr lang="en-US" dirty="0"/>
              <a:t>We know that gas velocity dispersions are higher at high z, as seen in various works, </a:t>
            </a:r>
            <a:r>
              <a:rPr lang="en-US" dirty="0" err="1"/>
              <a:t>partivular</a:t>
            </a:r>
            <a:r>
              <a:rPr lang="en-US" dirty="0"/>
              <a:t> using MKOS and other IR IFS.  If galaxies are quenched earlier 9so look older now), we only see those </a:t>
            </a:r>
            <a:r>
              <a:rPr lang="en-US" dirty="0" err="1"/>
              <a:t>ht</a:t>
            </a:r>
            <a:r>
              <a:rPr lang="en-US" dirty="0"/>
              <a:t> stars, not the colder disks that form later.</a:t>
            </a:r>
          </a:p>
        </p:txBody>
      </p:sp>
      <p:sp>
        <p:nvSpPr>
          <p:cNvPr id="4" name="Slide Number Placeholder 3"/>
          <p:cNvSpPr>
            <a:spLocks noGrp="1"/>
          </p:cNvSpPr>
          <p:nvPr>
            <p:ph type="sldNum" sz="quarter" idx="5"/>
          </p:nvPr>
        </p:nvSpPr>
        <p:spPr/>
        <p:txBody>
          <a:bodyPr/>
          <a:lstStyle/>
          <a:p>
            <a:fld id="{6FB10830-DEE9-974A-A521-D368F0FFF850}" type="slidenum">
              <a:rPr lang="en-US" smtClean="0"/>
              <a:t>16</a:t>
            </a:fld>
            <a:endParaRPr lang="en-US"/>
          </a:p>
        </p:txBody>
      </p:sp>
    </p:spTree>
    <p:extLst>
      <p:ext uri="{BB962C8B-B14F-4D97-AF65-F5344CB8AC3E}">
        <p14:creationId xmlns:p14="http://schemas.microsoft.com/office/powerpoint/2010/main" val="2731237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err="1"/>
              <a:t>Theat</a:t>
            </a:r>
            <a:r>
              <a:rPr lang="en-US" dirty="0"/>
              <a:t> </a:t>
            </a:r>
            <a:r>
              <a:rPr lang="en-US" dirty="0" err="1"/>
              <a:t>ther</a:t>
            </a:r>
            <a:r>
              <a:rPr lang="en-US" dirty="0"/>
              <a:t> is no direct relation with environment (only indirect via age)  suggests that any mechanisms directly related to environment are not </a:t>
            </a:r>
            <a:r>
              <a:rPr lang="en-US" dirty="0" err="1"/>
              <a:t>importat</a:t>
            </a:r>
            <a:r>
              <a:rPr lang="en-US" dirty="0"/>
              <a:t>, these include….</a:t>
            </a:r>
          </a:p>
          <a:p>
            <a:pPr marL="228600" indent="-228600">
              <a:buAutoNum type="arabicPeriod"/>
            </a:pPr>
            <a:endParaRPr lang="en-US" dirty="0"/>
          </a:p>
          <a:p>
            <a:pPr marL="228600" indent="-228600">
              <a:buAutoNum type="arabicPeriod"/>
            </a:pPr>
            <a:r>
              <a:rPr lang="en-US" dirty="0" err="1"/>
              <a:t>Ther</a:t>
            </a:r>
            <a:r>
              <a:rPr lang="en-US" dirty="0"/>
              <a:t> is one caveat to this statement, that we are </a:t>
            </a:r>
            <a:r>
              <a:rPr lang="en-US" dirty="0" err="1"/>
              <a:t>measugint</a:t>
            </a:r>
            <a:r>
              <a:rPr lang="en-US" dirty="0"/>
              <a:t> kinematics within 1e, and these effects may be more important at large radius.</a:t>
            </a:r>
          </a:p>
          <a:p>
            <a:endParaRPr lang="en-US" dirty="0"/>
          </a:p>
          <a:p>
            <a:endParaRPr lang="en-US" dirty="0"/>
          </a:p>
        </p:txBody>
      </p:sp>
      <p:sp>
        <p:nvSpPr>
          <p:cNvPr id="4" name="Slide Number Placeholder 3"/>
          <p:cNvSpPr>
            <a:spLocks noGrp="1"/>
          </p:cNvSpPr>
          <p:nvPr>
            <p:ph type="sldNum" sz="quarter" idx="5"/>
          </p:nvPr>
        </p:nvSpPr>
        <p:spPr/>
        <p:txBody>
          <a:bodyPr/>
          <a:lstStyle/>
          <a:p>
            <a:fld id="{6FB10830-DEE9-974A-A521-D368F0FFF850}" type="slidenum">
              <a:rPr lang="en-US" smtClean="0"/>
              <a:t>17</a:t>
            </a:fld>
            <a:endParaRPr lang="en-US"/>
          </a:p>
        </p:txBody>
      </p:sp>
    </p:spTree>
    <p:extLst>
      <p:ext uri="{BB962C8B-B14F-4D97-AF65-F5344CB8AC3E}">
        <p14:creationId xmlns:p14="http://schemas.microsoft.com/office/powerpoint/2010/main" val="1688000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While this seems like a </a:t>
            </a:r>
            <a:r>
              <a:rPr lang="en-US" dirty="0" err="1"/>
              <a:t>simpke</a:t>
            </a:r>
            <a:r>
              <a:rPr lang="en-US" dirty="0"/>
              <a:t> </a:t>
            </a:r>
            <a:r>
              <a:rPr lang="en-US" dirty="0" err="1"/>
              <a:t>abd</a:t>
            </a:r>
            <a:r>
              <a:rPr lang="en-US" dirty="0"/>
              <a:t> elegant story, its never quite that simple.</a:t>
            </a:r>
          </a:p>
          <a:p>
            <a:pPr marL="228600" indent="-228600">
              <a:buFont typeface="+mj-lt"/>
              <a:buAutoNum type="arabicPeriod"/>
            </a:pPr>
            <a:r>
              <a:rPr lang="en-US" dirty="0"/>
              <a:t>When we go to high </a:t>
            </a:r>
            <a:r>
              <a:rPr lang="en-US" dirty="0" err="1"/>
              <a:t>massesgalaxies</a:t>
            </a:r>
            <a:r>
              <a:rPr lang="en-US" dirty="0"/>
              <a:t> don’t follow the mean spin-age relation so well.</a:t>
            </a:r>
          </a:p>
          <a:p>
            <a:pPr marL="228600" indent="-228600">
              <a:buFont typeface="+mj-lt"/>
              <a:buAutoNum type="arabicPeriod"/>
            </a:pPr>
            <a:r>
              <a:rPr lang="en-US" dirty="0"/>
              <a:t>Here we plot the relation, but subdivided into mass intervals, and </a:t>
            </a:r>
            <a:r>
              <a:rPr lang="en-US" dirty="0" err="1"/>
              <a:t>colpour</a:t>
            </a:r>
            <a:r>
              <a:rPr lang="en-US" dirty="0"/>
              <a:t> coded as to whether galaxies are </a:t>
            </a:r>
            <a:r>
              <a:rPr lang="en-US" dirty="0" err="1"/>
              <a:t>satellies</a:t>
            </a:r>
            <a:r>
              <a:rPr lang="en-US" dirty="0"/>
              <a:t> or centrals of GAMA groups.</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6FB10830-DEE9-974A-A521-D368F0FFF850}" type="slidenum">
              <a:rPr lang="en-US" smtClean="0"/>
              <a:t>18</a:t>
            </a:fld>
            <a:endParaRPr lang="en-US"/>
          </a:p>
        </p:txBody>
      </p:sp>
    </p:spTree>
    <p:extLst>
      <p:ext uri="{BB962C8B-B14F-4D97-AF65-F5344CB8AC3E}">
        <p14:creationId xmlns:p14="http://schemas.microsoft.com/office/powerpoint/2010/main" val="3303047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We can look at this another way by plotting spin vs age.</a:t>
            </a:r>
          </a:p>
          <a:p>
            <a:pPr marL="228600" indent="-228600">
              <a:buFont typeface="+mj-lt"/>
              <a:buAutoNum type="arabicPeriod"/>
            </a:pPr>
            <a:r>
              <a:rPr lang="en-US" dirty="0"/>
              <a:t>Here we have </a:t>
            </a:r>
            <a:r>
              <a:rPr lang="en-US" dirty="0" err="1"/>
              <a:t>colour</a:t>
            </a:r>
            <a:r>
              <a:rPr lang="en-US" dirty="0"/>
              <a:t> coded points by environment.  The median relation is shown by the black points, and the line is a fit to the median relation.</a:t>
            </a:r>
          </a:p>
          <a:p>
            <a:pPr marL="228600" indent="-228600">
              <a:buFont typeface="+mj-lt"/>
              <a:buAutoNum type="arabicPeriod"/>
            </a:pPr>
            <a:r>
              <a:rPr lang="en-US" dirty="0"/>
              <a:t>While younger galaxies are typically at lower density and older at higher density, Here we see that there is no obvious difference in the spin-age relation for different environmental densities,</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6FB10830-DEE9-974A-A521-D368F0FFF850}" type="slidenum">
              <a:rPr lang="en-US" smtClean="0"/>
              <a:t>19</a:t>
            </a:fld>
            <a:endParaRPr lang="en-US"/>
          </a:p>
        </p:txBody>
      </p:sp>
    </p:spTree>
    <p:extLst>
      <p:ext uri="{BB962C8B-B14F-4D97-AF65-F5344CB8AC3E}">
        <p14:creationId xmlns:p14="http://schemas.microsoft.com/office/powerpoint/2010/main" val="1977411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a:t>
            </a:r>
          </a:p>
        </p:txBody>
      </p:sp>
      <p:sp>
        <p:nvSpPr>
          <p:cNvPr id="4" name="Slide Number Placeholder 3"/>
          <p:cNvSpPr>
            <a:spLocks noGrp="1"/>
          </p:cNvSpPr>
          <p:nvPr>
            <p:ph type="sldNum" sz="quarter" idx="5"/>
          </p:nvPr>
        </p:nvSpPr>
        <p:spPr/>
        <p:txBody>
          <a:bodyPr/>
          <a:lstStyle/>
          <a:p>
            <a:fld id="{6FB10830-DEE9-974A-A521-D368F0FFF850}" type="slidenum">
              <a:rPr lang="en-US" smtClean="0"/>
              <a:t>20</a:t>
            </a:fld>
            <a:endParaRPr lang="en-US"/>
          </a:p>
        </p:txBody>
      </p:sp>
    </p:spTree>
    <p:extLst>
      <p:ext uri="{BB962C8B-B14F-4D97-AF65-F5344CB8AC3E}">
        <p14:creationId xmlns:p14="http://schemas.microsoft.com/office/powerpoint/2010/main" val="1624637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quite a few here, my connection to the AAT started with the connection to Durham.</a:t>
            </a:r>
          </a:p>
          <a:p>
            <a:endParaRPr lang="en-US" dirty="0"/>
          </a:p>
          <a:p>
            <a:r>
              <a:rPr lang="en-US" dirty="0"/>
              <a:t>I started my PHD in Durham in 1993 with Tom Shanks, focused on the 2dF quasar survey.  This was a driven by Tom Shanks and Brian Boyle, along with Lance miller.  Robert Smith and I were the PHD students on the project, so did most of the work….</a:t>
            </a:r>
          </a:p>
          <a:p>
            <a:endParaRPr lang="en-US" dirty="0"/>
          </a:p>
          <a:p>
            <a:r>
              <a:rPr lang="en-US" dirty="0"/>
              <a:t>However, in some ways my connections started the year before, in the undergraduate physics lab in Durham.  The lab supervisor was Ian Parry, my tutor as Roger Haynes and I did an experiment using a single optical fibre running down from a telescope on the roof to spectrograph in the lab.  Little did I know that 30 years later, I would still be using fibres and spectrographs…</a:t>
            </a:r>
          </a:p>
          <a:p>
            <a:endParaRPr lang="en-US" dirty="0"/>
          </a:p>
          <a:p>
            <a:r>
              <a:rPr lang="en-US" dirty="0"/>
              <a:t>Selecting quasars with UKST plates</a:t>
            </a:r>
          </a:p>
          <a:p>
            <a:endParaRPr lang="en-US" dirty="0"/>
          </a:p>
          <a:p>
            <a:r>
              <a:rPr lang="en-US" dirty="0"/>
              <a:t>My first trip to Australia was 1996 – 2</a:t>
            </a:r>
            <a:r>
              <a:rPr lang="en-US" baseline="30000" dirty="0"/>
              <a:t>nd</a:t>
            </a:r>
            <a:r>
              <a:rPr lang="en-US" dirty="0"/>
              <a:t> comms run of 2dF.    Relief to know that the targets we selected actually turned out to be quasars.</a:t>
            </a:r>
          </a:p>
          <a:p>
            <a:endParaRPr lang="en-US" dirty="0"/>
          </a:p>
          <a:p>
            <a:r>
              <a:rPr lang="en-US" dirty="0"/>
              <a:t>By 1999 Brian had moved to AAO as director and offered me a job as a research fellow.  This was too good an opportunity to turn down, so in Feb 2000 I arrived at AAO.</a:t>
            </a:r>
          </a:p>
        </p:txBody>
      </p:sp>
      <p:sp>
        <p:nvSpPr>
          <p:cNvPr id="4" name="Slide Number Placeholder 3"/>
          <p:cNvSpPr>
            <a:spLocks noGrp="1"/>
          </p:cNvSpPr>
          <p:nvPr>
            <p:ph type="sldNum" sz="quarter" idx="5"/>
          </p:nvPr>
        </p:nvSpPr>
        <p:spPr/>
        <p:txBody>
          <a:bodyPr/>
          <a:lstStyle/>
          <a:p>
            <a:fld id="{6FB10830-DEE9-974A-A521-D368F0FFF850}" type="slidenum">
              <a:rPr lang="en-US" smtClean="0"/>
              <a:t>2</a:t>
            </a:fld>
            <a:endParaRPr lang="en-US"/>
          </a:p>
        </p:txBody>
      </p:sp>
    </p:spTree>
    <p:extLst>
      <p:ext uri="{BB962C8B-B14F-4D97-AF65-F5344CB8AC3E}">
        <p14:creationId xmlns:p14="http://schemas.microsoft.com/office/powerpoint/2010/main" val="82992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CA6DA-61A8-FA2D-58C6-1A04B69FF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91007F-7311-6552-08A7-9E30D94056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EC7624-FE59-756B-2A56-400AAA770B46}"/>
              </a:ext>
            </a:extLst>
          </p:cNvPr>
          <p:cNvSpPr>
            <a:spLocks noGrp="1"/>
          </p:cNvSpPr>
          <p:nvPr>
            <p:ph type="body" idx="1"/>
          </p:nvPr>
        </p:nvSpPr>
        <p:spPr/>
        <p:txBody>
          <a:bodyPr/>
          <a:lstStyle/>
          <a:p>
            <a:r>
              <a:rPr lang="en-US" dirty="0"/>
              <a:t>Like quite a few here, my connection to the AAT started with the connection to Durham.</a:t>
            </a:r>
          </a:p>
          <a:p>
            <a:endParaRPr lang="en-US" dirty="0"/>
          </a:p>
          <a:p>
            <a:r>
              <a:rPr lang="en-US" dirty="0"/>
              <a:t>I started my PHD in Durham in 1993 with Tom Shanks, focused on the 2dF quasar survey.</a:t>
            </a:r>
          </a:p>
          <a:p>
            <a:endParaRPr lang="en-US" dirty="0"/>
          </a:p>
          <a:p>
            <a:r>
              <a:rPr lang="en-US" dirty="0"/>
              <a:t>Selecting quasars with UKST plates</a:t>
            </a:r>
          </a:p>
          <a:p>
            <a:endParaRPr lang="en-US" dirty="0"/>
          </a:p>
          <a:p>
            <a:r>
              <a:rPr lang="en-US" dirty="0"/>
              <a:t>My first trip to Australia was 1996 – 2</a:t>
            </a:r>
            <a:r>
              <a:rPr lang="en-US" baseline="30000" dirty="0"/>
              <a:t>nd</a:t>
            </a:r>
            <a:r>
              <a:rPr lang="en-US" dirty="0"/>
              <a:t> comms run of 2dF.    Relief to know that the targets we selected actually turned out to be quasars,</a:t>
            </a:r>
          </a:p>
        </p:txBody>
      </p:sp>
      <p:sp>
        <p:nvSpPr>
          <p:cNvPr id="4" name="Slide Number Placeholder 3">
            <a:extLst>
              <a:ext uri="{FF2B5EF4-FFF2-40B4-BE49-F238E27FC236}">
                <a16:creationId xmlns:a16="http://schemas.microsoft.com/office/drawing/2014/main" id="{FA8910CC-3D8F-CB61-95AF-86590F6359B4}"/>
              </a:ext>
            </a:extLst>
          </p:cNvPr>
          <p:cNvSpPr>
            <a:spLocks noGrp="1"/>
          </p:cNvSpPr>
          <p:nvPr>
            <p:ph type="sldNum" sz="quarter" idx="5"/>
          </p:nvPr>
        </p:nvSpPr>
        <p:spPr/>
        <p:txBody>
          <a:bodyPr/>
          <a:lstStyle/>
          <a:p>
            <a:fld id="{6FB10830-DEE9-974A-A521-D368F0FFF850}" type="slidenum">
              <a:rPr lang="en-US" smtClean="0"/>
              <a:t>3</a:t>
            </a:fld>
            <a:endParaRPr lang="en-US"/>
          </a:p>
        </p:txBody>
      </p:sp>
    </p:spTree>
    <p:extLst>
      <p:ext uri="{BB962C8B-B14F-4D97-AF65-F5344CB8AC3E}">
        <p14:creationId xmlns:p14="http://schemas.microsoft.com/office/powerpoint/2010/main" val="2107870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now at Sydney Uni, having moved from AAO in 2006.</a:t>
            </a:r>
          </a:p>
          <a:p>
            <a:endParaRPr lang="en-US" dirty="0"/>
          </a:p>
          <a:p>
            <a:r>
              <a:rPr lang="en-US" dirty="0"/>
              <a:t>2dF and SDSS had made a huge impact, but the sense the single fibres per galaxy missed a lot of the details.  This was highlighted by the ground breaking work of SAURON and ATLAS 3D that Roger has already mentioned</a:t>
            </a:r>
          </a:p>
          <a:p>
            <a:endParaRPr lang="en-US" dirty="0"/>
          </a:p>
          <a:p>
            <a:r>
              <a:rPr lang="en-US" dirty="0"/>
              <a:t>At the same time Joss had been developing a fused fibre technology that made multiplexed IFUs easier with a high fill factor – hexabundles.</a:t>
            </a:r>
          </a:p>
          <a:p>
            <a:endParaRPr lang="en-US" dirty="0"/>
          </a:p>
          <a:p>
            <a:r>
              <a:rPr lang="en-US" dirty="0"/>
              <a:t>The hexabundles were further developed to give excellent optical performance by Julia Bryant.</a:t>
            </a:r>
          </a:p>
          <a:p>
            <a:endParaRPr lang="en-US" dirty="0"/>
          </a:p>
          <a:p>
            <a:r>
              <a:rPr lang="en-US" dirty="0"/>
              <a:t>To make use of these, we came up with a concept called fireball, to use </a:t>
            </a:r>
            <a:r>
              <a:rPr lang="en-US" dirty="0" err="1"/>
              <a:t>OzPOS</a:t>
            </a:r>
            <a:r>
              <a:rPr lang="en-US" dirty="0"/>
              <a:t> on the VLT to make a large IFU fed instrument, collaborating with </a:t>
            </a:r>
            <a:r>
              <a:rPr lang="en-US" dirty="0" err="1"/>
              <a:t>Rolnad</a:t>
            </a:r>
            <a:r>
              <a:rPr lang="en-US" dirty="0"/>
              <a:t> Bacon and Martin Roth.  Now fireball didn’t end up being funded by ESO, but…</a:t>
            </a:r>
          </a:p>
          <a:p>
            <a:endParaRPr lang="en-US" dirty="0"/>
          </a:p>
          <a:p>
            <a:r>
              <a:rPr lang="en-US" dirty="0"/>
              <a:t>In the mean time, it became clear to me we could put these on the AAT as a demonstrator.  A big thank you to Matthew </a:t>
            </a:r>
            <a:r>
              <a:rPr lang="en-US" dirty="0" err="1"/>
              <a:t>Colless</a:t>
            </a:r>
            <a:r>
              <a:rPr lang="en-US" dirty="0"/>
              <a:t>, director at the time, for giving us the green light to do this.  Jon Lawrence was key in making the driving along all the instrumentation work to make this happen, and </a:t>
            </a:r>
            <a:r>
              <a:rPr lang="en-US" dirty="0" err="1"/>
              <a:t>realsing</a:t>
            </a:r>
            <a:r>
              <a:rPr lang="en-US" dirty="0"/>
              <a:t> we could use the 1 degree field top end previously used for David </a:t>
            </a:r>
            <a:r>
              <a:rPr lang="en-US" dirty="0" err="1"/>
              <a:t>malin’s</a:t>
            </a:r>
            <a:r>
              <a:rPr lang="en-US" dirty="0"/>
              <a:t> photography.</a:t>
            </a:r>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6FB10830-DEE9-974A-A521-D368F0FFF850}" type="slidenum">
              <a:rPr lang="en-US" smtClean="0"/>
              <a:t>4</a:t>
            </a:fld>
            <a:endParaRPr lang="en-US"/>
          </a:p>
        </p:txBody>
      </p:sp>
    </p:spTree>
    <p:extLst>
      <p:ext uri="{BB962C8B-B14F-4D97-AF65-F5344CB8AC3E}">
        <p14:creationId xmlns:p14="http://schemas.microsoft.com/office/powerpoint/2010/main" val="374828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0B040-CD07-0937-526B-BBBD9C50FB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76B970-1F73-404D-D1F0-C38723B2A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38E4D1-66D7-7D5D-5D0A-3341F08FB939}"/>
              </a:ext>
            </a:extLst>
          </p:cNvPr>
          <p:cNvSpPr>
            <a:spLocks noGrp="1"/>
          </p:cNvSpPr>
          <p:nvPr>
            <p:ph type="body" idx="1"/>
          </p:nvPr>
        </p:nvSpPr>
        <p:spPr/>
        <p:txBody>
          <a:bodyPr/>
          <a:lstStyle/>
          <a:p>
            <a:pPr marL="228600" indent="-228600">
              <a:buAutoNum type="arabicPeriod"/>
            </a:pPr>
            <a:r>
              <a:rPr lang="en-US" dirty="0"/>
              <a:t>SAMI is a </a:t>
            </a:r>
            <a:r>
              <a:rPr lang="en-US" dirty="0" err="1"/>
              <a:t>mutli</a:t>
            </a:r>
            <a:r>
              <a:rPr lang="en-US" dirty="0"/>
              <a:t>-object integral field spectrograph on the AAT, 12 galaxies at a time.</a:t>
            </a:r>
          </a:p>
          <a:p>
            <a:pPr marL="228600" indent="-228600">
              <a:buAutoNum type="arabicPeriod"/>
            </a:pPr>
            <a:r>
              <a:rPr lang="en-US" dirty="0"/>
              <a:t>Allowed a survey of over 3000 </a:t>
            </a:r>
            <a:r>
              <a:rPr lang="en-US" dirty="0" err="1"/>
              <a:t>galaxie</a:t>
            </a:r>
            <a:r>
              <a:rPr lang="en-US" dirty="0"/>
              <a:t>, with the data now fully public.</a:t>
            </a:r>
          </a:p>
          <a:p>
            <a:pPr marL="228600" indent="-228600">
              <a:buAutoNum type="arabicPeriod"/>
            </a:pPr>
            <a:r>
              <a:rPr lang="en-US" dirty="0"/>
              <a:t>Key points for this analysis is a wide range in stellar mass and galaxy environment, from clusters to the field.</a:t>
            </a:r>
          </a:p>
        </p:txBody>
      </p:sp>
      <p:sp>
        <p:nvSpPr>
          <p:cNvPr id="4" name="Slide Number Placeholder 3">
            <a:extLst>
              <a:ext uri="{FF2B5EF4-FFF2-40B4-BE49-F238E27FC236}">
                <a16:creationId xmlns:a16="http://schemas.microsoft.com/office/drawing/2014/main" id="{BD5CEDBF-0AFD-9114-92DE-61AE08139C2E}"/>
              </a:ext>
            </a:extLst>
          </p:cNvPr>
          <p:cNvSpPr>
            <a:spLocks noGrp="1"/>
          </p:cNvSpPr>
          <p:nvPr>
            <p:ph type="sldNum" sz="quarter" idx="5"/>
          </p:nvPr>
        </p:nvSpPr>
        <p:spPr/>
        <p:txBody>
          <a:bodyPr/>
          <a:lstStyle/>
          <a:p>
            <a:fld id="{6FB10830-DEE9-974A-A521-D368F0FFF850}" type="slidenum">
              <a:rPr lang="en-US" smtClean="0"/>
              <a:t>9</a:t>
            </a:fld>
            <a:endParaRPr lang="en-US"/>
          </a:p>
        </p:txBody>
      </p:sp>
    </p:spTree>
    <p:extLst>
      <p:ext uri="{BB962C8B-B14F-4D97-AF65-F5344CB8AC3E}">
        <p14:creationId xmlns:p14="http://schemas.microsoft.com/office/powerpoint/2010/main" val="1595595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Key point – morphology is dynamics – where the stars most likely to be.</a:t>
            </a:r>
          </a:p>
          <a:p>
            <a:pPr marL="228600" indent="-228600">
              <a:buAutoNum type="arabicParenR"/>
            </a:pPr>
            <a:endParaRPr lang="en-US" dirty="0"/>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6FB10830-DEE9-974A-A521-D368F0FFF850}" type="slidenum">
              <a:rPr lang="en-US" smtClean="0"/>
              <a:t>10</a:t>
            </a:fld>
            <a:endParaRPr lang="en-US"/>
          </a:p>
        </p:txBody>
      </p:sp>
    </p:spTree>
    <p:extLst>
      <p:ext uri="{BB962C8B-B14F-4D97-AF65-F5344CB8AC3E}">
        <p14:creationId xmlns:p14="http://schemas.microsoft.com/office/powerpoint/2010/main" val="3253894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Various works, including a number of Sami papers have investigated different trends that drive the spin of galaxies.</a:t>
            </a:r>
          </a:p>
          <a:p>
            <a:pPr marL="228600" indent="-228600">
              <a:buAutoNum type="arabicPeriod"/>
            </a:pPr>
            <a:r>
              <a:rPr lang="en-US" dirty="0"/>
              <a:t>While the environmental trends seem real, supporting the early work of ATLAS3D, mass seems to be a much stringer driver than environment.</a:t>
            </a:r>
          </a:p>
          <a:p>
            <a:pPr marL="228600" indent="-228600">
              <a:buAutoNum type="arabicPeriod"/>
            </a:pPr>
            <a:r>
              <a:rPr lang="en-US" dirty="0"/>
              <a:t>The work from </a:t>
            </a:r>
            <a:r>
              <a:rPr lang="en-US" dirty="0" err="1"/>
              <a:t>jesse</a:t>
            </a:r>
            <a:r>
              <a:rPr lang="en-US" dirty="0"/>
              <a:t> in 2018 showed that there is also a trend with age.</a:t>
            </a:r>
          </a:p>
          <a:p>
            <a:pPr marL="228600" indent="-228600">
              <a:buAutoNum type="arabicPeriod"/>
            </a:pPr>
            <a:endParaRPr lang="en-US" dirty="0"/>
          </a:p>
          <a:p>
            <a:pPr marL="228600" indent="-228600">
              <a:buAutoNum type="arabicPeriod"/>
            </a:pPr>
            <a:r>
              <a:rPr lang="en-US" dirty="0"/>
              <a:t>The key issue here is trying to figure out what drives changes in spin to help us get closer to the physics.</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6FB10830-DEE9-974A-A521-D368F0FFF850}" type="slidenum">
              <a:rPr lang="en-US" smtClean="0"/>
              <a:t>11</a:t>
            </a:fld>
            <a:endParaRPr lang="en-US"/>
          </a:p>
        </p:txBody>
      </p:sp>
    </p:spTree>
    <p:extLst>
      <p:ext uri="{BB962C8B-B14F-4D97-AF65-F5344CB8AC3E}">
        <p14:creationId xmlns:p14="http://schemas.microsoft.com/office/powerpoint/2010/main" val="2797014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As a result, what e aim to  do here is compare all the likely driving parameters.</a:t>
            </a:r>
          </a:p>
          <a:p>
            <a:pPr marL="228600" indent="-228600">
              <a:buAutoNum type="arabicPeriod"/>
            </a:pPr>
            <a:r>
              <a:rPr lang="en-US" dirty="0"/>
              <a:t>Four out work we are going to use light weighted age based on full </a:t>
            </a:r>
            <a:r>
              <a:rPr lang="en-US" dirty="0" err="1"/>
              <a:t>spectal</a:t>
            </a:r>
            <a:r>
              <a:rPr lang="en-US" dirty="0"/>
              <a:t> fitting (also tested mass weighted age)., stelar mass, and various environmental metrics in including he 5</a:t>
            </a:r>
            <a:r>
              <a:rPr lang="en-US" baseline="30000" dirty="0"/>
              <a:t>th</a:t>
            </a:r>
            <a:r>
              <a:rPr lang="en-US" dirty="0"/>
              <a:t> </a:t>
            </a:r>
            <a:r>
              <a:rPr lang="en-US" dirty="0" err="1"/>
              <a:t>nearst</a:t>
            </a:r>
            <a:r>
              <a:rPr lang="en-US" dirty="0"/>
              <a:t> </a:t>
            </a:r>
            <a:r>
              <a:rPr lang="en-US" dirty="0" err="1"/>
              <a:t>neghbour</a:t>
            </a:r>
            <a:r>
              <a:rPr lang="en-US" dirty="0"/>
              <a:t> </a:t>
            </a:r>
            <a:r>
              <a:rPr lang="en-US" dirty="0" err="1"/>
              <a:t>dernsity</a:t>
            </a:r>
            <a:r>
              <a:rPr lang="en-US" dirty="0"/>
              <a:t> and whether a galaxy is a central or satellite</a:t>
            </a:r>
          </a:p>
          <a:p>
            <a:pPr marL="228600" indent="-228600">
              <a:buAutoNum type="arabicPeriod"/>
            </a:pPr>
            <a:r>
              <a:rPr lang="en-US" dirty="0"/>
              <a:t>If we compare different parameters. We get </a:t>
            </a:r>
            <a:r>
              <a:rPr lang="en-US" dirty="0" err="1"/>
              <a:t>thre</a:t>
            </a:r>
            <a:r>
              <a:rPr lang="en-US" dirty="0"/>
              <a:t> unsurprising result (that you will be used to if studying galaxies) that everything correlates with everything else.</a:t>
            </a:r>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6FB10830-DEE9-974A-A521-D368F0FFF850}" type="slidenum">
              <a:rPr lang="en-US" smtClean="0"/>
              <a:t>12</a:t>
            </a:fld>
            <a:endParaRPr lang="en-US"/>
          </a:p>
        </p:txBody>
      </p:sp>
    </p:spTree>
    <p:extLst>
      <p:ext uri="{BB962C8B-B14F-4D97-AF65-F5344CB8AC3E}">
        <p14:creationId xmlns:p14="http://schemas.microsoft.com/office/powerpoint/2010/main" val="2933270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However, this is no longer the case if we do a partial correlation analysis.</a:t>
            </a:r>
          </a:p>
          <a:p>
            <a:pPr marL="228600" indent="-228600">
              <a:buFont typeface="+mj-lt"/>
              <a:buAutoNum type="arabicPeriod"/>
            </a:pPr>
            <a:r>
              <a:rPr lang="en-US" dirty="0"/>
              <a:t>Now each plot is the correlation of the residual of two variables after correcting for the other two.  E.g. spin/age controlling for….</a:t>
            </a:r>
          </a:p>
          <a:p>
            <a:pPr marL="228600" indent="-228600">
              <a:buFont typeface="+mj-lt"/>
              <a:buAutoNum type="arabicPeriod"/>
            </a:pPr>
            <a:r>
              <a:rPr lang="en-US" dirty="0"/>
              <a:t>The striking result is that spin always strongly correlates with age, but once age is accounted for there is no spin correlation with mass or environment.</a:t>
            </a:r>
          </a:p>
          <a:p>
            <a:pPr marL="228600" indent="-228600">
              <a:buFont typeface="+mj-lt"/>
              <a:buAutoNum type="arabicPeriod"/>
            </a:pPr>
            <a:r>
              <a:rPr lang="en-US" dirty="0"/>
              <a:t>Age sems to be the primary driver of spin.</a:t>
            </a:r>
          </a:p>
        </p:txBody>
      </p:sp>
      <p:sp>
        <p:nvSpPr>
          <p:cNvPr id="4" name="Slide Number Placeholder 3"/>
          <p:cNvSpPr>
            <a:spLocks noGrp="1"/>
          </p:cNvSpPr>
          <p:nvPr>
            <p:ph type="sldNum" sz="quarter" idx="5"/>
          </p:nvPr>
        </p:nvSpPr>
        <p:spPr/>
        <p:txBody>
          <a:bodyPr/>
          <a:lstStyle/>
          <a:p>
            <a:fld id="{6FB10830-DEE9-974A-A521-D368F0FFF850}" type="slidenum">
              <a:rPr lang="en-US" smtClean="0"/>
              <a:t>13</a:t>
            </a:fld>
            <a:endParaRPr lang="en-US"/>
          </a:p>
        </p:txBody>
      </p:sp>
    </p:spTree>
    <p:extLst>
      <p:ext uri="{BB962C8B-B14F-4D97-AF65-F5344CB8AC3E}">
        <p14:creationId xmlns:p14="http://schemas.microsoft.com/office/powerpoint/2010/main" val="11033168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urple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24750" y="1590460"/>
            <a:ext cx="4057650" cy="1152740"/>
          </a:xfrm>
        </p:spPr>
        <p:txBody>
          <a:bodyPr anchor="b" anchorCtr="0">
            <a:noAutofit/>
          </a:bodyPr>
          <a:lstStyle>
            <a:lvl1pPr algn="l">
              <a:defRPr sz="3500" cap="all" baseline="0">
                <a:solidFill>
                  <a:schemeClr val="bg1"/>
                </a:solidFill>
                <a:latin typeface="Libre Franklin Black italic" panose="00000A00000000000000" pitchFamily="2" charset="0"/>
              </a:defRPr>
            </a:lvl1pPr>
          </a:lstStyle>
          <a:p>
            <a:r>
              <a:rPr lang="en-US" dirty="0"/>
              <a:t>Click to edit Master title</a:t>
            </a:r>
          </a:p>
        </p:txBody>
      </p:sp>
      <p:sp>
        <p:nvSpPr>
          <p:cNvPr id="4" name="Text Placeholder 3"/>
          <p:cNvSpPr>
            <a:spLocks noGrp="1"/>
          </p:cNvSpPr>
          <p:nvPr>
            <p:ph type="body" sz="quarter" idx="10" hasCustomPrompt="1"/>
          </p:nvPr>
        </p:nvSpPr>
        <p:spPr>
          <a:xfrm>
            <a:off x="7524750" y="2743200"/>
            <a:ext cx="4114800" cy="742950"/>
          </a:xfrm>
        </p:spPr>
        <p:txBody>
          <a:bodyPr>
            <a:noAutofit/>
          </a:bodyPr>
          <a:lstStyle>
            <a:lvl1pPr marL="0" indent="0">
              <a:buNone/>
              <a:defRPr sz="1600" baseline="0">
                <a:solidFill>
                  <a:schemeClr val="bg1"/>
                </a:solidFill>
                <a:latin typeface="Libre Franklin" panose="00000500000000000000" pitchFamily="2" charset="0"/>
              </a:defRPr>
            </a:lvl1pPr>
            <a:lvl2pPr marL="457200" indent="0">
              <a:buNone/>
              <a:defRPr sz="1600" baseline="0">
                <a:solidFill>
                  <a:schemeClr val="bg1"/>
                </a:solidFill>
                <a:latin typeface="Libre Franklin" panose="00000500000000000000" pitchFamily="2" charset="0"/>
              </a:defRPr>
            </a:lvl2pPr>
            <a:lvl3pPr marL="914400" indent="0">
              <a:buNone/>
              <a:defRPr sz="1600" baseline="0">
                <a:solidFill>
                  <a:schemeClr val="bg1"/>
                </a:solidFill>
                <a:latin typeface="Libre Franklin" panose="00000500000000000000" pitchFamily="2" charset="0"/>
              </a:defRPr>
            </a:lvl3pPr>
            <a:lvl4pPr marL="1371600" indent="0">
              <a:buNone/>
              <a:defRPr sz="1600" baseline="0">
                <a:solidFill>
                  <a:schemeClr val="bg1"/>
                </a:solidFill>
                <a:latin typeface="Libre Franklin" panose="00000500000000000000" pitchFamily="2" charset="0"/>
              </a:defRPr>
            </a:lvl4pPr>
            <a:lvl5pPr marL="1828800" indent="0">
              <a:buNone/>
              <a:defRPr sz="1600" baseline="0">
                <a:solidFill>
                  <a:schemeClr val="bg1"/>
                </a:solidFill>
                <a:latin typeface="Libre Franklin" panose="00000500000000000000" pitchFamily="2" charset="0"/>
              </a:defRPr>
            </a:lvl5pPr>
          </a:lstStyle>
          <a:p>
            <a:pPr lvl="0"/>
            <a:r>
              <a:rPr lang="en-US" dirty="0"/>
              <a:t>Click to edit sub title</a:t>
            </a:r>
          </a:p>
        </p:txBody>
      </p:sp>
    </p:spTree>
    <p:extLst>
      <p:ext uri="{BB962C8B-B14F-4D97-AF65-F5344CB8AC3E}">
        <p14:creationId xmlns:p14="http://schemas.microsoft.com/office/powerpoint/2010/main" val="1904093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BG Orange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10550" y="1885950"/>
            <a:ext cx="3382168" cy="3382168"/>
          </a:xfrm>
          <a:prstGeom prst="rect">
            <a:avLst/>
          </a:prstGeom>
        </p:spPr>
      </p:pic>
      <p:sp>
        <p:nvSpPr>
          <p:cNvPr id="2" name="Title 1"/>
          <p:cNvSpPr>
            <a:spLocks noGrp="1"/>
          </p:cNvSpPr>
          <p:nvPr>
            <p:ph type="title" hasCustomPrompt="1"/>
          </p:nvPr>
        </p:nvSpPr>
        <p:spPr>
          <a:xfrm>
            <a:off x="495300" y="1371601"/>
            <a:ext cx="7315200" cy="1135062"/>
          </a:xfrm>
        </p:spPr>
        <p:txBody>
          <a:bodyPr/>
          <a:lstStyle>
            <a:lvl1pPr>
              <a:defRPr cap="all" baseline="0">
                <a:solidFill>
                  <a:schemeClr val="accent3"/>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609600" y="2506662"/>
            <a:ext cx="7315200" cy="3665538"/>
          </a:xfrm>
        </p:spPr>
        <p:txBody>
          <a:bodyPr>
            <a:normAutofit/>
          </a:bodyPr>
          <a:lstStyle>
            <a:lvl1pPr>
              <a:defRPr sz="1600" baseline="0">
                <a:solidFill>
                  <a:schemeClr val="bg2">
                    <a:lumMod val="50000"/>
                  </a:schemeClr>
                </a:solidFill>
                <a:latin typeface="Libre Franklin" panose="00000500000000000000" pitchFamily="2" charset="0"/>
              </a:defRPr>
            </a:lvl1pPr>
            <a:lvl2pPr>
              <a:defRPr sz="1600" baseline="0">
                <a:solidFill>
                  <a:schemeClr val="bg2">
                    <a:lumMod val="50000"/>
                  </a:schemeClr>
                </a:solidFill>
                <a:latin typeface="Libre Franklin" panose="00000500000000000000" pitchFamily="2" charset="0"/>
              </a:defRPr>
            </a:lvl2pPr>
            <a:lvl3pPr>
              <a:defRPr sz="1600" baseline="0">
                <a:solidFill>
                  <a:schemeClr val="bg2">
                    <a:lumMod val="50000"/>
                  </a:schemeClr>
                </a:solidFill>
                <a:latin typeface="Libre Franklin" panose="00000500000000000000" pitchFamily="2" charset="0"/>
              </a:defRPr>
            </a:lvl3pPr>
            <a:lvl4pPr>
              <a:defRPr sz="1600" baseline="0">
                <a:solidFill>
                  <a:schemeClr val="bg2">
                    <a:lumMod val="50000"/>
                  </a:schemeClr>
                </a:solidFill>
                <a:latin typeface="Libre Franklin" panose="00000500000000000000" pitchFamily="2" charset="0"/>
              </a:defRPr>
            </a:lvl4pPr>
            <a:lvl5pPr>
              <a:defRPr sz="16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8501459" y="1885950"/>
            <a:ext cx="2800350" cy="3382168"/>
          </a:xfrm>
        </p:spPr>
        <p:txBody>
          <a:bodyPr anchor="ctr" anchorCtr="0">
            <a:normAutofit/>
          </a:bodyPr>
          <a:lstStyle>
            <a:lvl1pPr marL="0" indent="0" algn="ctr">
              <a:buNone/>
              <a:defRPr sz="1800" cap="all" baseline="0">
                <a:solidFill>
                  <a:schemeClr val="accent3"/>
                </a:solidFill>
                <a:latin typeface="Libre Franklin Black italic" panose="00000A00000000000000" pitchFamily="2" charset="0"/>
              </a:defRPr>
            </a:lvl1pPr>
          </a:lstStyle>
          <a:p>
            <a:pPr lvl="0"/>
            <a:r>
              <a:rPr lang="en-US" dirty="0"/>
              <a:t>CLICK TO ADD A FEATURE SENTENCE OR PULL QUOTE</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 y="-1"/>
            <a:ext cx="12192752" cy="850338"/>
          </a:xfrm>
          <a:prstGeom prst="rect">
            <a:avLst/>
          </a:prstGeom>
        </p:spPr>
      </p:pic>
      <p:sp>
        <p:nvSpPr>
          <p:cNvPr id="11" name="TextBox 10"/>
          <p:cNvSpPr txBox="1"/>
          <p:nvPr userDrawn="1"/>
        </p:nvSpPr>
        <p:spPr>
          <a:xfrm>
            <a:off x="495300" y="6172140"/>
            <a:ext cx="60007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
        <p:nvSpPr>
          <p:cNvPr id="12" name="TextBox 11"/>
          <p:cNvSpPr txBox="1"/>
          <p:nvPr userDrawn="1"/>
        </p:nvSpPr>
        <p:spPr>
          <a:xfrm>
            <a:off x="9639300" y="6165562"/>
            <a:ext cx="200025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tx2"/>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tx2"/>
              </a:solidFill>
              <a:latin typeface="Libre Franklin Black italic" panose="00000A00000000000000" pitchFamily="2" charset="0"/>
            </a:endParaRPr>
          </a:p>
        </p:txBody>
      </p:sp>
    </p:spTree>
    <p:extLst>
      <p:ext uri="{BB962C8B-B14F-4D97-AF65-F5344CB8AC3E}">
        <p14:creationId xmlns:p14="http://schemas.microsoft.com/office/powerpoint/2010/main" val="1561045639"/>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White BG Oran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1371601"/>
            <a:ext cx="7315200" cy="1135062"/>
          </a:xfrm>
        </p:spPr>
        <p:txBody>
          <a:bodyPr/>
          <a:lstStyle>
            <a:lvl1pPr>
              <a:defRPr cap="all" baseline="0">
                <a:solidFill>
                  <a:schemeClr val="accent3"/>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609600" y="2506662"/>
            <a:ext cx="7315200" cy="3665538"/>
          </a:xfrm>
        </p:spPr>
        <p:txBody>
          <a:bodyPr>
            <a:normAutofit/>
          </a:bodyPr>
          <a:lstStyle>
            <a:lvl1pPr>
              <a:defRPr sz="1600" baseline="0">
                <a:solidFill>
                  <a:schemeClr val="bg2">
                    <a:lumMod val="50000"/>
                  </a:schemeClr>
                </a:solidFill>
                <a:latin typeface="Libre Franklin" panose="00000500000000000000" pitchFamily="2" charset="0"/>
              </a:defRPr>
            </a:lvl1pPr>
            <a:lvl2pPr>
              <a:defRPr sz="1600" baseline="0">
                <a:solidFill>
                  <a:schemeClr val="bg2">
                    <a:lumMod val="50000"/>
                  </a:schemeClr>
                </a:solidFill>
                <a:latin typeface="Libre Franklin" panose="00000500000000000000" pitchFamily="2" charset="0"/>
              </a:defRPr>
            </a:lvl2pPr>
            <a:lvl3pPr>
              <a:defRPr sz="1600" baseline="0">
                <a:solidFill>
                  <a:schemeClr val="bg2">
                    <a:lumMod val="50000"/>
                  </a:schemeClr>
                </a:solidFill>
                <a:latin typeface="Libre Franklin" panose="00000500000000000000" pitchFamily="2" charset="0"/>
              </a:defRPr>
            </a:lvl3pPr>
            <a:lvl4pPr>
              <a:defRPr sz="1600" baseline="0">
                <a:solidFill>
                  <a:schemeClr val="bg2">
                    <a:lumMod val="50000"/>
                  </a:schemeClr>
                </a:solidFill>
                <a:latin typeface="Libre Franklin" panose="00000500000000000000" pitchFamily="2" charset="0"/>
              </a:defRPr>
            </a:lvl4pPr>
            <a:lvl5pPr>
              <a:defRPr sz="16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 y="-1"/>
            <a:ext cx="12192752" cy="850338"/>
          </a:xfrm>
          <a:prstGeom prst="rect">
            <a:avLst/>
          </a:prstGeom>
        </p:spPr>
      </p:pic>
      <p:sp>
        <p:nvSpPr>
          <p:cNvPr id="11" name="TextBox 10"/>
          <p:cNvSpPr txBox="1"/>
          <p:nvPr userDrawn="1"/>
        </p:nvSpPr>
        <p:spPr>
          <a:xfrm>
            <a:off x="495300" y="6172140"/>
            <a:ext cx="60007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
        <p:nvSpPr>
          <p:cNvPr id="12" name="TextBox 11"/>
          <p:cNvSpPr txBox="1"/>
          <p:nvPr userDrawn="1"/>
        </p:nvSpPr>
        <p:spPr>
          <a:xfrm>
            <a:off x="9639300" y="6165562"/>
            <a:ext cx="200025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tx2"/>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tx2"/>
              </a:solidFill>
              <a:latin typeface="Libre Franklin Black italic" panose="00000A00000000000000" pitchFamily="2" charset="0"/>
            </a:endParaRPr>
          </a:p>
        </p:txBody>
      </p:sp>
    </p:spTree>
    <p:extLst>
      <p:ext uri="{BB962C8B-B14F-4D97-AF65-F5344CB8AC3E}">
        <p14:creationId xmlns:p14="http://schemas.microsoft.com/office/powerpoint/2010/main" val="758365199"/>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BG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2900" y="1371601"/>
            <a:ext cx="7315200" cy="1135062"/>
          </a:xfrm>
        </p:spPr>
        <p:txBody>
          <a:bodyPr/>
          <a:lstStyle>
            <a:lvl1pPr>
              <a:defRPr cap="all" baseline="0">
                <a:solidFill>
                  <a:schemeClr val="accent3"/>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4267200" y="2953545"/>
            <a:ext cx="7315200" cy="2761455"/>
          </a:xfrm>
        </p:spPr>
        <p:txBody>
          <a:bodyPr>
            <a:normAutofit/>
          </a:bodyPr>
          <a:lstStyle>
            <a:lvl1pPr>
              <a:defRPr sz="1600" baseline="0">
                <a:solidFill>
                  <a:schemeClr val="bg2">
                    <a:lumMod val="50000"/>
                  </a:schemeClr>
                </a:solidFill>
                <a:latin typeface="Libre Franklin" panose="00000500000000000000" pitchFamily="2" charset="0"/>
              </a:defRPr>
            </a:lvl1pPr>
            <a:lvl2pPr>
              <a:defRPr sz="1600" baseline="0">
                <a:solidFill>
                  <a:schemeClr val="bg2">
                    <a:lumMod val="50000"/>
                  </a:schemeClr>
                </a:solidFill>
                <a:latin typeface="Libre Franklin" panose="00000500000000000000" pitchFamily="2" charset="0"/>
              </a:defRPr>
            </a:lvl2pPr>
            <a:lvl3pPr>
              <a:defRPr sz="1600" baseline="0">
                <a:solidFill>
                  <a:schemeClr val="bg2">
                    <a:lumMod val="50000"/>
                  </a:schemeClr>
                </a:solidFill>
                <a:latin typeface="Libre Franklin" panose="00000500000000000000" pitchFamily="2" charset="0"/>
              </a:defRPr>
            </a:lvl3pPr>
            <a:lvl4pPr>
              <a:defRPr sz="1600" baseline="0">
                <a:solidFill>
                  <a:schemeClr val="bg2">
                    <a:lumMod val="50000"/>
                  </a:schemeClr>
                </a:solidFill>
                <a:latin typeface="Libre Franklin" panose="00000500000000000000" pitchFamily="2" charset="0"/>
              </a:defRPr>
            </a:lvl4pPr>
            <a:lvl5pPr>
              <a:defRPr sz="16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4" hasCustomPrompt="1"/>
          </p:nvPr>
        </p:nvSpPr>
        <p:spPr>
          <a:xfrm>
            <a:off x="4210050" y="2344736"/>
            <a:ext cx="7315200" cy="511741"/>
          </a:xfrm>
        </p:spPr>
        <p:txBody>
          <a:bodyPr anchor="b">
            <a:normAutofit/>
          </a:bodyPr>
          <a:lstStyle>
            <a:lvl1pPr marL="0" indent="0">
              <a:buNone/>
              <a:defRPr sz="1600" b="0" i="0" cap="all" baseline="0">
                <a:solidFill>
                  <a:schemeClr val="accent3"/>
                </a:solidFill>
                <a:latin typeface="Libre Franklin Black italic" panose="00000A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HEADING 2</a:t>
            </a:r>
          </a:p>
        </p:txBody>
      </p:sp>
      <p:sp>
        <p:nvSpPr>
          <p:cNvPr id="14" name="Freeform 13"/>
          <p:cNvSpPr/>
          <p:nvPr userDrawn="1"/>
        </p:nvSpPr>
        <p:spPr>
          <a:xfrm>
            <a:off x="609600" y="1714500"/>
            <a:ext cx="3028950" cy="2971800"/>
          </a:xfrm>
          <a:custGeom>
            <a:avLst/>
            <a:gdLst>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68580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971800 h 2971800"/>
              <a:gd name="connsiteX4" fmla="*/ 0 w 3028950"/>
              <a:gd name="connsiteY4" fmla="*/ 2971800 h 2971800"/>
              <a:gd name="connsiteX5" fmla="*/ 0 w 3028950"/>
              <a:gd name="connsiteY5" fmla="*/ 685800 h 2971800"/>
              <a:gd name="connsiteX6" fmla="*/ 742950 w 30289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50" h="2971800">
                <a:moveTo>
                  <a:pt x="742950" y="0"/>
                </a:moveTo>
                <a:lnTo>
                  <a:pt x="3028950" y="0"/>
                </a:lnTo>
                <a:lnTo>
                  <a:pt x="3028950" y="2286000"/>
                </a:lnTo>
                <a:lnTo>
                  <a:pt x="2286000" y="2971800"/>
                </a:lnTo>
                <a:lnTo>
                  <a:pt x="0" y="2971800"/>
                </a:lnTo>
                <a:lnTo>
                  <a:pt x="0" y="685800"/>
                </a:lnTo>
                <a:lnTo>
                  <a:pt x="74295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3" hasCustomPrompt="1"/>
          </p:nvPr>
        </p:nvSpPr>
        <p:spPr>
          <a:xfrm>
            <a:off x="767159" y="2344736"/>
            <a:ext cx="2128441" cy="2170114"/>
          </a:xfrm>
        </p:spPr>
        <p:txBody>
          <a:bodyPr anchor="b" anchorCtr="0">
            <a:normAutofit/>
          </a:bodyPr>
          <a:lstStyle>
            <a:lvl1pPr marL="0" indent="0" algn="l">
              <a:buNone/>
              <a:defRPr sz="1800" cap="all" baseline="0">
                <a:solidFill>
                  <a:schemeClr val="bg1"/>
                </a:solidFill>
                <a:latin typeface="Libre Franklin Black italic" panose="00000A00000000000000" pitchFamily="2" charset="0"/>
              </a:defRPr>
            </a:lvl1pPr>
          </a:lstStyle>
          <a:p>
            <a:pPr lvl="0"/>
            <a:r>
              <a:rPr lang="en-US" dirty="0"/>
              <a:t>CLICK TO ADD A FEATURE SENTENCE OR PULL QUOTE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8" y="7576"/>
            <a:ext cx="12183231" cy="849674"/>
          </a:xfrm>
          <a:prstGeom prst="rect">
            <a:avLst/>
          </a:prstGeom>
        </p:spPr>
      </p:pic>
      <p:sp>
        <p:nvSpPr>
          <p:cNvPr id="10" name="TextBox 9"/>
          <p:cNvSpPr txBox="1"/>
          <p:nvPr userDrawn="1"/>
        </p:nvSpPr>
        <p:spPr>
          <a:xfrm>
            <a:off x="495300" y="6172140"/>
            <a:ext cx="60007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
        <p:nvSpPr>
          <p:cNvPr id="12" name="TextBox 11"/>
          <p:cNvSpPr txBox="1"/>
          <p:nvPr userDrawn="1"/>
        </p:nvSpPr>
        <p:spPr>
          <a:xfrm>
            <a:off x="9639300" y="6165562"/>
            <a:ext cx="200025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tx2"/>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tx2"/>
              </a:solidFill>
              <a:latin typeface="Libre Franklin Black italic" panose="00000A00000000000000" pitchFamily="2" charset="0"/>
            </a:endParaRPr>
          </a:p>
        </p:txBody>
      </p:sp>
    </p:spTree>
    <p:extLst>
      <p:ext uri="{BB962C8B-B14F-4D97-AF65-F5344CB8AC3E}">
        <p14:creationId xmlns:p14="http://schemas.microsoft.com/office/powerpoint/2010/main" val="2000121118"/>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 BG Orang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2900" y="1371601"/>
            <a:ext cx="7315200" cy="1135062"/>
          </a:xfrm>
        </p:spPr>
        <p:txBody>
          <a:bodyPr/>
          <a:lstStyle>
            <a:lvl1pPr>
              <a:defRPr cap="all" baseline="0">
                <a:solidFill>
                  <a:schemeClr val="accent3"/>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4267200" y="2953545"/>
            <a:ext cx="7315200" cy="2761455"/>
          </a:xfrm>
        </p:spPr>
        <p:txBody>
          <a:bodyPr>
            <a:normAutofit/>
          </a:bodyPr>
          <a:lstStyle>
            <a:lvl1pPr>
              <a:defRPr sz="1600" baseline="0">
                <a:solidFill>
                  <a:schemeClr val="bg1"/>
                </a:solidFill>
                <a:latin typeface="Libre Franklin" panose="00000500000000000000" pitchFamily="2" charset="0"/>
              </a:defRPr>
            </a:lvl1pPr>
            <a:lvl2pPr>
              <a:defRPr sz="1600" baseline="0">
                <a:solidFill>
                  <a:schemeClr val="bg1"/>
                </a:solidFill>
                <a:latin typeface="Libre Franklin" panose="00000500000000000000" pitchFamily="2" charset="0"/>
              </a:defRPr>
            </a:lvl2pPr>
            <a:lvl3pPr>
              <a:defRPr sz="1600" baseline="0">
                <a:solidFill>
                  <a:schemeClr val="bg1"/>
                </a:solidFill>
                <a:latin typeface="Libre Franklin" panose="00000500000000000000" pitchFamily="2" charset="0"/>
              </a:defRPr>
            </a:lvl3pPr>
            <a:lvl4pPr>
              <a:defRPr sz="1600" baseline="0">
                <a:solidFill>
                  <a:schemeClr val="bg1"/>
                </a:solidFill>
                <a:latin typeface="Libre Franklin" panose="00000500000000000000" pitchFamily="2" charset="0"/>
              </a:defRPr>
            </a:lvl4pPr>
            <a:lvl5pPr>
              <a:defRPr sz="1600" baseline="0">
                <a:solidFill>
                  <a:schemeClr val="bg1"/>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4" hasCustomPrompt="1"/>
          </p:nvPr>
        </p:nvSpPr>
        <p:spPr>
          <a:xfrm>
            <a:off x="4210050" y="2344736"/>
            <a:ext cx="7315200" cy="511741"/>
          </a:xfrm>
        </p:spPr>
        <p:txBody>
          <a:bodyPr anchor="b">
            <a:normAutofit/>
          </a:bodyPr>
          <a:lstStyle>
            <a:lvl1pPr marL="0" indent="0">
              <a:buNone/>
              <a:defRPr sz="1600" b="0" i="0" cap="all" baseline="0">
                <a:solidFill>
                  <a:schemeClr val="accent3"/>
                </a:solidFill>
                <a:latin typeface="Libre Franklin Black italic" panose="00000A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HEADING 2</a:t>
            </a:r>
          </a:p>
        </p:txBody>
      </p:sp>
      <p:sp>
        <p:nvSpPr>
          <p:cNvPr id="14" name="Freeform 13"/>
          <p:cNvSpPr/>
          <p:nvPr userDrawn="1"/>
        </p:nvSpPr>
        <p:spPr>
          <a:xfrm>
            <a:off x="609600" y="1714500"/>
            <a:ext cx="3028950" cy="2971800"/>
          </a:xfrm>
          <a:custGeom>
            <a:avLst/>
            <a:gdLst>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68580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971800 h 2971800"/>
              <a:gd name="connsiteX4" fmla="*/ 0 w 3028950"/>
              <a:gd name="connsiteY4" fmla="*/ 2971800 h 2971800"/>
              <a:gd name="connsiteX5" fmla="*/ 0 w 3028950"/>
              <a:gd name="connsiteY5" fmla="*/ 685800 h 2971800"/>
              <a:gd name="connsiteX6" fmla="*/ 742950 w 30289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50" h="2971800">
                <a:moveTo>
                  <a:pt x="742950" y="0"/>
                </a:moveTo>
                <a:lnTo>
                  <a:pt x="3028950" y="0"/>
                </a:lnTo>
                <a:lnTo>
                  <a:pt x="3028950" y="2286000"/>
                </a:lnTo>
                <a:lnTo>
                  <a:pt x="2286000" y="2971800"/>
                </a:lnTo>
                <a:lnTo>
                  <a:pt x="0" y="2971800"/>
                </a:lnTo>
                <a:lnTo>
                  <a:pt x="0" y="685800"/>
                </a:lnTo>
                <a:lnTo>
                  <a:pt x="742950" y="0"/>
                </a:lnTo>
                <a:close/>
              </a:path>
            </a:pathLst>
          </a:cu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3" hasCustomPrompt="1"/>
          </p:nvPr>
        </p:nvSpPr>
        <p:spPr>
          <a:xfrm>
            <a:off x="767159" y="2344736"/>
            <a:ext cx="2128441" cy="2170114"/>
          </a:xfrm>
        </p:spPr>
        <p:txBody>
          <a:bodyPr anchor="b" anchorCtr="0">
            <a:normAutofit/>
          </a:bodyPr>
          <a:lstStyle>
            <a:lvl1pPr marL="0" indent="0" algn="l">
              <a:buNone/>
              <a:defRPr sz="1800" cap="all" baseline="0">
                <a:solidFill>
                  <a:schemeClr val="bg1"/>
                </a:solidFill>
                <a:latin typeface="Libre Franklin Black italic" panose="00000A00000000000000" pitchFamily="2" charset="0"/>
              </a:defRPr>
            </a:lvl1pPr>
          </a:lstStyle>
          <a:p>
            <a:pPr lvl="0"/>
            <a:r>
              <a:rPr lang="en-US" dirty="0"/>
              <a:t>CLICK TO ADD A FEATURE SENTENCE OR PULL QUOTE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8" y="7576"/>
            <a:ext cx="12183231" cy="849674"/>
          </a:xfrm>
          <a:prstGeom prst="rect">
            <a:avLst/>
          </a:prstGeom>
        </p:spPr>
      </p:pic>
      <p:sp>
        <p:nvSpPr>
          <p:cNvPr id="10" name="TextBox 9"/>
          <p:cNvSpPr txBox="1"/>
          <p:nvPr userDrawn="1"/>
        </p:nvSpPr>
        <p:spPr>
          <a:xfrm>
            <a:off x="495300" y="6172140"/>
            <a:ext cx="60007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
        <p:nvSpPr>
          <p:cNvPr id="12" name="TextBox 11"/>
          <p:cNvSpPr txBox="1"/>
          <p:nvPr userDrawn="1"/>
        </p:nvSpPr>
        <p:spPr>
          <a:xfrm>
            <a:off x="9639300" y="6165562"/>
            <a:ext cx="200025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bg1"/>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bg1"/>
              </a:solidFill>
              <a:latin typeface="Libre Franklin Black italic" panose="00000A00000000000000" pitchFamily="2" charset="0"/>
            </a:endParaRPr>
          </a:p>
        </p:txBody>
      </p:sp>
    </p:spTree>
    <p:extLst>
      <p:ext uri="{BB962C8B-B14F-4D97-AF65-F5344CB8AC3E}">
        <p14:creationId xmlns:p14="http://schemas.microsoft.com/office/powerpoint/2010/main" val="9036841"/>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G Image Orange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1371601"/>
            <a:ext cx="3657600" cy="1135062"/>
          </a:xfrm>
        </p:spPr>
        <p:txBody>
          <a:bodyPr>
            <a:normAutofit/>
          </a:bodyPr>
          <a:lstStyle>
            <a:lvl1pPr>
              <a:defRPr sz="2500" cap="all" baseline="0">
                <a:solidFill>
                  <a:schemeClr val="bg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609600" y="2525713"/>
            <a:ext cx="3657600" cy="2761455"/>
          </a:xfrm>
        </p:spPr>
        <p:txBody>
          <a:bodyPr>
            <a:normAutofit/>
          </a:bodyPr>
          <a:lstStyle>
            <a:lvl1pPr>
              <a:defRPr sz="1600" baseline="0">
                <a:solidFill>
                  <a:schemeClr val="bg1"/>
                </a:solidFill>
                <a:latin typeface="Libre Franklin" panose="00000500000000000000" pitchFamily="2" charset="0"/>
              </a:defRPr>
            </a:lvl1pPr>
            <a:lvl2pPr>
              <a:defRPr sz="1600" baseline="0">
                <a:solidFill>
                  <a:schemeClr val="bg1"/>
                </a:solidFill>
                <a:latin typeface="Libre Franklin" panose="00000500000000000000" pitchFamily="2" charset="0"/>
              </a:defRPr>
            </a:lvl2pPr>
            <a:lvl3pPr>
              <a:defRPr sz="1600" baseline="0">
                <a:solidFill>
                  <a:schemeClr val="bg1"/>
                </a:solidFill>
                <a:latin typeface="Libre Franklin" panose="00000500000000000000" pitchFamily="2" charset="0"/>
              </a:defRPr>
            </a:lvl3pPr>
            <a:lvl4pPr>
              <a:defRPr sz="1600" baseline="0">
                <a:solidFill>
                  <a:schemeClr val="bg1"/>
                </a:solidFill>
                <a:latin typeface="Libre Franklin" panose="00000500000000000000" pitchFamily="2" charset="0"/>
              </a:defRPr>
            </a:lvl4pPr>
            <a:lvl5pPr>
              <a:defRPr sz="1600" baseline="0">
                <a:solidFill>
                  <a:schemeClr val="bg1"/>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495300" y="6172140"/>
            <a:ext cx="60007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
        <p:nvSpPr>
          <p:cNvPr id="8" name="TextBox 7"/>
          <p:cNvSpPr txBox="1"/>
          <p:nvPr userDrawn="1"/>
        </p:nvSpPr>
        <p:spPr>
          <a:xfrm>
            <a:off x="9639300" y="6165562"/>
            <a:ext cx="200025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bg1"/>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bg1"/>
              </a:solidFill>
              <a:latin typeface="Libre Franklin Black italic" panose="00000A00000000000000" pitchFamily="2" charset="0"/>
            </a:endParaRPr>
          </a:p>
        </p:txBody>
      </p:sp>
    </p:spTree>
    <p:extLst>
      <p:ext uri="{BB962C8B-B14F-4D97-AF65-F5344CB8AC3E}">
        <p14:creationId xmlns:p14="http://schemas.microsoft.com/office/powerpoint/2010/main" val="2460949091"/>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nk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524750" y="2743200"/>
            <a:ext cx="4114800" cy="742950"/>
          </a:xfrm>
        </p:spPr>
        <p:txBody>
          <a:bodyPr>
            <a:noAutofit/>
          </a:bodyPr>
          <a:lstStyle>
            <a:lvl1pPr marL="0" indent="0">
              <a:buNone/>
              <a:defRPr sz="1600" baseline="0">
                <a:solidFill>
                  <a:schemeClr val="bg1"/>
                </a:solidFill>
                <a:latin typeface="Libre Franklin" panose="00000500000000000000" pitchFamily="2" charset="0"/>
              </a:defRPr>
            </a:lvl1pPr>
            <a:lvl2pPr marL="457200" indent="0">
              <a:buNone/>
              <a:defRPr sz="1600" baseline="0">
                <a:solidFill>
                  <a:schemeClr val="bg1"/>
                </a:solidFill>
                <a:latin typeface="Libre Franklin" panose="00000500000000000000" pitchFamily="2" charset="0"/>
              </a:defRPr>
            </a:lvl2pPr>
            <a:lvl3pPr marL="914400" indent="0">
              <a:buNone/>
              <a:defRPr sz="1600" baseline="0">
                <a:solidFill>
                  <a:schemeClr val="bg1"/>
                </a:solidFill>
                <a:latin typeface="Libre Franklin" panose="00000500000000000000" pitchFamily="2" charset="0"/>
              </a:defRPr>
            </a:lvl3pPr>
            <a:lvl4pPr marL="1371600" indent="0">
              <a:buNone/>
              <a:defRPr sz="1600" baseline="0">
                <a:solidFill>
                  <a:schemeClr val="bg1"/>
                </a:solidFill>
                <a:latin typeface="Libre Franklin" panose="00000500000000000000" pitchFamily="2" charset="0"/>
              </a:defRPr>
            </a:lvl4pPr>
            <a:lvl5pPr marL="1828800" indent="0">
              <a:buNone/>
              <a:defRPr sz="1600" baseline="0">
                <a:solidFill>
                  <a:schemeClr val="bg1"/>
                </a:solidFill>
                <a:latin typeface="Libre Franklin" panose="00000500000000000000" pitchFamily="2" charset="0"/>
              </a:defRPr>
            </a:lvl5pPr>
          </a:lstStyle>
          <a:p>
            <a:pPr lvl="0"/>
            <a:r>
              <a:rPr lang="en-US" dirty="0"/>
              <a:t>Click to edit sub title</a:t>
            </a:r>
          </a:p>
        </p:txBody>
      </p:sp>
      <p:sp>
        <p:nvSpPr>
          <p:cNvPr id="5" name="Title 1"/>
          <p:cNvSpPr>
            <a:spLocks noGrp="1"/>
          </p:cNvSpPr>
          <p:nvPr>
            <p:ph type="ctrTitle"/>
          </p:nvPr>
        </p:nvSpPr>
        <p:spPr>
          <a:xfrm>
            <a:off x="7524750" y="1590460"/>
            <a:ext cx="4057650" cy="1152740"/>
          </a:xfrm>
        </p:spPr>
        <p:txBody>
          <a:bodyPr anchor="b" anchorCtr="0">
            <a:noAutofit/>
          </a:bodyPr>
          <a:lstStyle>
            <a:lvl1pPr algn="l">
              <a:defRPr sz="3500" cap="all" baseline="0">
                <a:solidFill>
                  <a:schemeClr val="bg1"/>
                </a:solidFill>
                <a:latin typeface="Libre Franklin Black italic" panose="00000A00000000000000" pitchFamily="2" charset="0"/>
              </a:defRPr>
            </a:lvl1pPr>
          </a:lstStyle>
          <a:p>
            <a:r>
              <a:rPr lang="en-US" dirty="0"/>
              <a:t>Click to edit Master title</a:t>
            </a:r>
          </a:p>
        </p:txBody>
      </p:sp>
    </p:spTree>
    <p:extLst>
      <p:ext uri="{BB962C8B-B14F-4D97-AF65-F5344CB8AC3E}">
        <p14:creationId xmlns:p14="http://schemas.microsoft.com/office/powerpoint/2010/main" val="22811549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nk Section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95564"/>
            <a:ext cx="5486400" cy="4400550"/>
          </a:xfrm>
        </p:spPr>
        <p:txBody>
          <a:bodyPr anchor="ctr" anchorCtr="0">
            <a:normAutofit/>
          </a:bodyPr>
          <a:lstStyle>
            <a:lvl1pPr algn="l">
              <a:defRPr sz="4000" cap="all" baseline="0">
                <a:solidFill>
                  <a:schemeClr val="bg1"/>
                </a:solidFill>
                <a:latin typeface="Libre Franklin Black italic" panose="00000A00000000000000" pitchFamily="2" charset="0"/>
              </a:defRPr>
            </a:lvl1pPr>
          </a:lstStyle>
          <a:p>
            <a:r>
              <a:rPr lang="en-US" dirty="0"/>
              <a:t>Click to edit Master title style</a:t>
            </a:r>
          </a:p>
        </p:txBody>
      </p:sp>
      <p:sp>
        <p:nvSpPr>
          <p:cNvPr id="3" name="Subtitle 2"/>
          <p:cNvSpPr>
            <a:spLocks noGrp="1"/>
          </p:cNvSpPr>
          <p:nvPr>
            <p:ph type="subTitle" idx="1" hasCustomPrompt="1"/>
          </p:nvPr>
        </p:nvSpPr>
        <p:spPr>
          <a:xfrm>
            <a:off x="552450" y="628650"/>
            <a:ext cx="5200650" cy="461962"/>
          </a:xfrm>
        </p:spPr>
        <p:txBody>
          <a:bodyPr>
            <a:normAutofit/>
          </a:bodyPr>
          <a:lstStyle>
            <a:lvl1pPr marL="0" indent="0" algn="l">
              <a:buNone/>
              <a:defRPr sz="1100" cap="all" baseline="0">
                <a:solidFill>
                  <a:schemeClr val="accent5"/>
                </a:solidFill>
                <a:latin typeface="Libre Franklin Black italic" panose="00000A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UNLOCKING THE UNIVERSE, INSPIRING THE FUTURE</a:t>
            </a:r>
          </a:p>
        </p:txBody>
      </p:sp>
      <p:sp>
        <p:nvSpPr>
          <p:cNvPr id="6" name="Rectangle 5"/>
          <p:cNvSpPr/>
          <p:nvPr userDrawn="1"/>
        </p:nvSpPr>
        <p:spPr>
          <a:xfrm>
            <a:off x="7459578" y="5429250"/>
            <a:ext cx="342900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495300" y="6172140"/>
            <a:ext cx="60007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Tree>
    <p:extLst>
      <p:ext uri="{BB962C8B-B14F-4D97-AF65-F5344CB8AC3E}">
        <p14:creationId xmlns:p14="http://schemas.microsoft.com/office/powerpoint/2010/main" val="1269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BG Pink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10550" y="1885950"/>
            <a:ext cx="3382168" cy="3382168"/>
          </a:xfrm>
          <a:prstGeom prst="rect">
            <a:avLst/>
          </a:prstGeom>
        </p:spPr>
      </p:pic>
      <p:sp>
        <p:nvSpPr>
          <p:cNvPr id="2" name="Title 1"/>
          <p:cNvSpPr>
            <a:spLocks noGrp="1"/>
          </p:cNvSpPr>
          <p:nvPr>
            <p:ph type="title" hasCustomPrompt="1"/>
          </p:nvPr>
        </p:nvSpPr>
        <p:spPr>
          <a:xfrm>
            <a:off x="495300" y="1371601"/>
            <a:ext cx="7315200" cy="1135062"/>
          </a:xfrm>
        </p:spPr>
        <p:txBody>
          <a:bodyPr/>
          <a:lstStyle>
            <a:lvl1pPr>
              <a:defRPr cap="all" baseline="0">
                <a:solidFill>
                  <a:schemeClr val="accent5"/>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609600" y="2506662"/>
            <a:ext cx="7315200" cy="3665538"/>
          </a:xfrm>
        </p:spPr>
        <p:txBody>
          <a:bodyPr>
            <a:normAutofit/>
          </a:bodyPr>
          <a:lstStyle>
            <a:lvl1pPr>
              <a:defRPr sz="1600" baseline="0">
                <a:solidFill>
                  <a:schemeClr val="bg2">
                    <a:lumMod val="50000"/>
                  </a:schemeClr>
                </a:solidFill>
                <a:latin typeface="Libre Franklin" panose="00000500000000000000" pitchFamily="2" charset="0"/>
              </a:defRPr>
            </a:lvl1pPr>
            <a:lvl2pPr>
              <a:defRPr sz="1600" baseline="0">
                <a:solidFill>
                  <a:schemeClr val="bg2">
                    <a:lumMod val="50000"/>
                  </a:schemeClr>
                </a:solidFill>
                <a:latin typeface="Libre Franklin" panose="00000500000000000000" pitchFamily="2" charset="0"/>
              </a:defRPr>
            </a:lvl2pPr>
            <a:lvl3pPr>
              <a:defRPr sz="1600" baseline="0">
                <a:solidFill>
                  <a:schemeClr val="bg2">
                    <a:lumMod val="50000"/>
                  </a:schemeClr>
                </a:solidFill>
                <a:latin typeface="Libre Franklin" panose="00000500000000000000" pitchFamily="2" charset="0"/>
              </a:defRPr>
            </a:lvl3pPr>
            <a:lvl4pPr>
              <a:defRPr sz="1600" baseline="0">
                <a:solidFill>
                  <a:schemeClr val="bg2">
                    <a:lumMod val="50000"/>
                  </a:schemeClr>
                </a:solidFill>
                <a:latin typeface="Libre Franklin" panose="00000500000000000000" pitchFamily="2" charset="0"/>
              </a:defRPr>
            </a:lvl4pPr>
            <a:lvl5pPr>
              <a:defRPr sz="16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8501459" y="1885950"/>
            <a:ext cx="2800350" cy="3382168"/>
          </a:xfrm>
        </p:spPr>
        <p:txBody>
          <a:bodyPr anchor="ctr" anchorCtr="0">
            <a:normAutofit/>
          </a:bodyPr>
          <a:lstStyle>
            <a:lvl1pPr marL="0" indent="0" algn="ctr">
              <a:buNone/>
              <a:defRPr sz="1800" cap="all" baseline="0">
                <a:solidFill>
                  <a:schemeClr val="accent5"/>
                </a:solidFill>
                <a:latin typeface="Libre Franklin Black italic" panose="00000A00000000000000" pitchFamily="2" charset="0"/>
              </a:defRPr>
            </a:lvl1pPr>
          </a:lstStyle>
          <a:p>
            <a:pPr lvl="0"/>
            <a:r>
              <a:rPr lang="en-US" dirty="0"/>
              <a:t>CLICK TO ADD A FEATURE SENTENCE OR PULL QUOTE</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 y="-1"/>
            <a:ext cx="12192752" cy="850337"/>
          </a:xfrm>
          <a:prstGeom prst="rect">
            <a:avLst/>
          </a:prstGeom>
        </p:spPr>
      </p:pic>
      <p:sp>
        <p:nvSpPr>
          <p:cNvPr id="11" name="TextBox 10"/>
          <p:cNvSpPr txBox="1"/>
          <p:nvPr userDrawn="1"/>
        </p:nvSpPr>
        <p:spPr>
          <a:xfrm>
            <a:off x="495300" y="6172140"/>
            <a:ext cx="60007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
        <p:nvSpPr>
          <p:cNvPr id="12" name="TextBox 11"/>
          <p:cNvSpPr txBox="1"/>
          <p:nvPr userDrawn="1"/>
        </p:nvSpPr>
        <p:spPr>
          <a:xfrm>
            <a:off x="9639300" y="6165562"/>
            <a:ext cx="200025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tx2"/>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tx2"/>
              </a:solidFill>
              <a:latin typeface="Libre Franklin Black italic" panose="00000A00000000000000" pitchFamily="2" charset="0"/>
            </a:endParaRPr>
          </a:p>
        </p:txBody>
      </p:sp>
    </p:spTree>
    <p:extLst>
      <p:ext uri="{BB962C8B-B14F-4D97-AF65-F5344CB8AC3E}">
        <p14:creationId xmlns:p14="http://schemas.microsoft.com/office/powerpoint/2010/main" val="1990623590"/>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White BG Pink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1371601"/>
            <a:ext cx="7315200" cy="1135062"/>
          </a:xfrm>
        </p:spPr>
        <p:txBody>
          <a:bodyPr/>
          <a:lstStyle>
            <a:lvl1pPr>
              <a:defRPr cap="all" baseline="0">
                <a:solidFill>
                  <a:schemeClr val="accent5"/>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609600" y="2506662"/>
            <a:ext cx="7315200" cy="3665538"/>
          </a:xfrm>
        </p:spPr>
        <p:txBody>
          <a:bodyPr>
            <a:normAutofit/>
          </a:bodyPr>
          <a:lstStyle>
            <a:lvl1pPr>
              <a:defRPr sz="1600" baseline="0">
                <a:solidFill>
                  <a:schemeClr val="bg2">
                    <a:lumMod val="50000"/>
                  </a:schemeClr>
                </a:solidFill>
                <a:latin typeface="Libre Franklin" panose="00000500000000000000" pitchFamily="2" charset="0"/>
              </a:defRPr>
            </a:lvl1pPr>
            <a:lvl2pPr>
              <a:defRPr sz="1600" baseline="0">
                <a:solidFill>
                  <a:schemeClr val="bg2">
                    <a:lumMod val="50000"/>
                  </a:schemeClr>
                </a:solidFill>
                <a:latin typeface="Libre Franklin" panose="00000500000000000000" pitchFamily="2" charset="0"/>
              </a:defRPr>
            </a:lvl2pPr>
            <a:lvl3pPr>
              <a:defRPr sz="1600" baseline="0">
                <a:solidFill>
                  <a:schemeClr val="bg2">
                    <a:lumMod val="50000"/>
                  </a:schemeClr>
                </a:solidFill>
                <a:latin typeface="Libre Franklin" panose="00000500000000000000" pitchFamily="2" charset="0"/>
              </a:defRPr>
            </a:lvl3pPr>
            <a:lvl4pPr>
              <a:defRPr sz="1600" baseline="0">
                <a:solidFill>
                  <a:schemeClr val="bg2">
                    <a:lumMod val="50000"/>
                  </a:schemeClr>
                </a:solidFill>
                <a:latin typeface="Libre Franklin" panose="00000500000000000000" pitchFamily="2" charset="0"/>
              </a:defRPr>
            </a:lvl4pPr>
            <a:lvl5pPr>
              <a:defRPr sz="16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 y="-1"/>
            <a:ext cx="12192752" cy="850337"/>
          </a:xfrm>
          <a:prstGeom prst="rect">
            <a:avLst/>
          </a:prstGeom>
        </p:spPr>
      </p:pic>
      <p:sp>
        <p:nvSpPr>
          <p:cNvPr id="11" name="TextBox 10"/>
          <p:cNvSpPr txBox="1"/>
          <p:nvPr userDrawn="1"/>
        </p:nvSpPr>
        <p:spPr>
          <a:xfrm>
            <a:off x="495300" y="6172140"/>
            <a:ext cx="60007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
        <p:nvSpPr>
          <p:cNvPr id="12" name="TextBox 11"/>
          <p:cNvSpPr txBox="1"/>
          <p:nvPr userDrawn="1"/>
        </p:nvSpPr>
        <p:spPr>
          <a:xfrm>
            <a:off x="9639300" y="6165562"/>
            <a:ext cx="200025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tx2"/>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tx2"/>
              </a:solidFill>
              <a:latin typeface="Libre Franklin Black italic" panose="00000A00000000000000" pitchFamily="2" charset="0"/>
            </a:endParaRPr>
          </a:p>
        </p:txBody>
      </p:sp>
    </p:spTree>
    <p:extLst>
      <p:ext uri="{BB962C8B-B14F-4D97-AF65-F5344CB8AC3E}">
        <p14:creationId xmlns:p14="http://schemas.microsoft.com/office/powerpoint/2010/main" val="2814029058"/>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BG Pi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2900" y="1371601"/>
            <a:ext cx="7315200" cy="1135062"/>
          </a:xfrm>
        </p:spPr>
        <p:txBody>
          <a:bodyPr/>
          <a:lstStyle>
            <a:lvl1pPr>
              <a:defRPr cap="all" baseline="0">
                <a:solidFill>
                  <a:schemeClr val="accent5"/>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4267200" y="2953545"/>
            <a:ext cx="7315200" cy="2761455"/>
          </a:xfrm>
        </p:spPr>
        <p:txBody>
          <a:bodyPr>
            <a:normAutofit/>
          </a:bodyPr>
          <a:lstStyle>
            <a:lvl1pPr>
              <a:defRPr sz="1600" baseline="0">
                <a:solidFill>
                  <a:schemeClr val="bg2">
                    <a:lumMod val="50000"/>
                  </a:schemeClr>
                </a:solidFill>
                <a:latin typeface="Libre Franklin" panose="00000500000000000000" pitchFamily="2" charset="0"/>
              </a:defRPr>
            </a:lvl1pPr>
            <a:lvl2pPr>
              <a:defRPr sz="1600" baseline="0">
                <a:solidFill>
                  <a:schemeClr val="bg2">
                    <a:lumMod val="50000"/>
                  </a:schemeClr>
                </a:solidFill>
                <a:latin typeface="Libre Franklin" panose="00000500000000000000" pitchFamily="2" charset="0"/>
              </a:defRPr>
            </a:lvl2pPr>
            <a:lvl3pPr>
              <a:defRPr sz="1600" baseline="0">
                <a:solidFill>
                  <a:schemeClr val="bg2">
                    <a:lumMod val="50000"/>
                  </a:schemeClr>
                </a:solidFill>
                <a:latin typeface="Libre Franklin" panose="00000500000000000000" pitchFamily="2" charset="0"/>
              </a:defRPr>
            </a:lvl3pPr>
            <a:lvl4pPr>
              <a:defRPr sz="1600" baseline="0">
                <a:solidFill>
                  <a:schemeClr val="bg2">
                    <a:lumMod val="50000"/>
                  </a:schemeClr>
                </a:solidFill>
                <a:latin typeface="Libre Franklin" panose="00000500000000000000" pitchFamily="2" charset="0"/>
              </a:defRPr>
            </a:lvl4pPr>
            <a:lvl5pPr>
              <a:defRPr sz="16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4" hasCustomPrompt="1"/>
          </p:nvPr>
        </p:nvSpPr>
        <p:spPr>
          <a:xfrm>
            <a:off x="4210050" y="2344736"/>
            <a:ext cx="7315200" cy="511741"/>
          </a:xfrm>
        </p:spPr>
        <p:txBody>
          <a:bodyPr anchor="b">
            <a:normAutofit/>
          </a:bodyPr>
          <a:lstStyle>
            <a:lvl1pPr marL="0" indent="0">
              <a:buNone/>
              <a:defRPr sz="1600" b="0" i="0" cap="all" baseline="0">
                <a:solidFill>
                  <a:schemeClr val="accent5"/>
                </a:solidFill>
                <a:latin typeface="Libre Franklin Black italic" panose="00000A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HEADING 2</a:t>
            </a:r>
          </a:p>
        </p:txBody>
      </p:sp>
      <p:sp>
        <p:nvSpPr>
          <p:cNvPr id="14" name="Freeform 13"/>
          <p:cNvSpPr/>
          <p:nvPr userDrawn="1"/>
        </p:nvSpPr>
        <p:spPr>
          <a:xfrm>
            <a:off x="609600" y="1714500"/>
            <a:ext cx="3028950" cy="2971800"/>
          </a:xfrm>
          <a:custGeom>
            <a:avLst/>
            <a:gdLst>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68580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971800 h 2971800"/>
              <a:gd name="connsiteX4" fmla="*/ 0 w 3028950"/>
              <a:gd name="connsiteY4" fmla="*/ 2971800 h 2971800"/>
              <a:gd name="connsiteX5" fmla="*/ 0 w 3028950"/>
              <a:gd name="connsiteY5" fmla="*/ 685800 h 2971800"/>
              <a:gd name="connsiteX6" fmla="*/ 742950 w 30289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50" h="2971800">
                <a:moveTo>
                  <a:pt x="742950" y="0"/>
                </a:moveTo>
                <a:lnTo>
                  <a:pt x="3028950" y="0"/>
                </a:lnTo>
                <a:lnTo>
                  <a:pt x="3028950" y="2286000"/>
                </a:lnTo>
                <a:lnTo>
                  <a:pt x="2286000" y="2971800"/>
                </a:lnTo>
                <a:lnTo>
                  <a:pt x="0" y="2971800"/>
                </a:lnTo>
                <a:lnTo>
                  <a:pt x="0" y="685800"/>
                </a:lnTo>
                <a:lnTo>
                  <a:pt x="74295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3" hasCustomPrompt="1"/>
          </p:nvPr>
        </p:nvSpPr>
        <p:spPr>
          <a:xfrm>
            <a:off x="767159" y="2344736"/>
            <a:ext cx="2128441" cy="2170114"/>
          </a:xfrm>
        </p:spPr>
        <p:txBody>
          <a:bodyPr anchor="b" anchorCtr="0">
            <a:normAutofit/>
          </a:bodyPr>
          <a:lstStyle>
            <a:lvl1pPr marL="0" indent="0" algn="l">
              <a:buNone/>
              <a:defRPr sz="1800" cap="all" baseline="0">
                <a:solidFill>
                  <a:schemeClr val="bg1"/>
                </a:solidFill>
                <a:latin typeface="Libre Franklin Black italic" panose="00000A00000000000000" pitchFamily="2" charset="0"/>
              </a:defRPr>
            </a:lvl1pPr>
          </a:lstStyle>
          <a:p>
            <a:pPr lvl="0"/>
            <a:r>
              <a:rPr lang="en-US" dirty="0"/>
              <a:t>CLICK TO ADD A FEATURE SENTENCE OR PULL QUOTE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8" y="7576"/>
            <a:ext cx="12183231" cy="849673"/>
          </a:xfrm>
          <a:prstGeom prst="rect">
            <a:avLst/>
          </a:prstGeom>
        </p:spPr>
      </p:pic>
      <p:sp>
        <p:nvSpPr>
          <p:cNvPr id="10" name="TextBox 9"/>
          <p:cNvSpPr txBox="1"/>
          <p:nvPr userDrawn="1"/>
        </p:nvSpPr>
        <p:spPr>
          <a:xfrm>
            <a:off x="495300" y="6172140"/>
            <a:ext cx="60007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
        <p:nvSpPr>
          <p:cNvPr id="12" name="TextBox 11"/>
          <p:cNvSpPr txBox="1"/>
          <p:nvPr userDrawn="1"/>
        </p:nvSpPr>
        <p:spPr>
          <a:xfrm>
            <a:off x="9639300" y="6165562"/>
            <a:ext cx="200025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tx2"/>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tx2"/>
              </a:solidFill>
              <a:latin typeface="Libre Franklin Black italic" panose="00000A00000000000000" pitchFamily="2" charset="0"/>
            </a:endParaRPr>
          </a:p>
        </p:txBody>
      </p:sp>
    </p:spTree>
    <p:extLst>
      <p:ext uri="{BB962C8B-B14F-4D97-AF65-F5344CB8AC3E}">
        <p14:creationId xmlns:p14="http://schemas.microsoft.com/office/powerpoint/2010/main" val="2860530276"/>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le Section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95564"/>
            <a:ext cx="5486400" cy="4400550"/>
          </a:xfrm>
        </p:spPr>
        <p:txBody>
          <a:bodyPr anchor="ctr" anchorCtr="0">
            <a:normAutofit/>
          </a:bodyPr>
          <a:lstStyle>
            <a:lvl1pPr algn="l">
              <a:defRPr sz="4000" cap="all" baseline="0">
                <a:solidFill>
                  <a:schemeClr val="bg1"/>
                </a:solidFill>
                <a:latin typeface="Libre Franklin Black italic" panose="00000A00000000000000" pitchFamily="2" charset="0"/>
              </a:defRPr>
            </a:lvl1pPr>
          </a:lstStyle>
          <a:p>
            <a:r>
              <a:rPr lang="en-US" dirty="0"/>
              <a:t>Click to edit Master title style</a:t>
            </a:r>
          </a:p>
        </p:txBody>
      </p:sp>
      <p:sp>
        <p:nvSpPr>
          <p:cNvPr id="3" name="Subtitle 2"/>
          <p:cNvSpPr>
            <a:spLocks noGrp="1"/>
          </p:cNvSpPr>
          <p:nvPr>
            <p:ph type="subTitle" idx="1" hasCustomPrompt="1"/>
          </p:nvPr>
        </p:nvSpPr>
        <p:spPr>
          <a:xfrm>
            <a:off x="552450" y="628650"/>
            <a:ext cx="5200650" cy="461962"/>
          </a:xfrm>
        </p:spPr>
        <p:txBody>
          <a:bodyPr>
            <a:normAutofit/>
          </a:bodyPr>
          <a:lstStyle>
            <a:lvl1pPr marL="0" indent="0" algn="l">
              <a:buNone/>
              <a:defRPr sz="1100" cap="all" baseline="0">
                <a:solidFill>
                  <a:schemeClr val="accent1"/>
                </a:solidFill>
                <a:latin typeface="Libre Franklin Black italic" panose="00000A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UNLOCKING THE UNIVERSE, INSPIRING THE FUTURE</a:t>
            </a:r>
          </a:p>
        </p:txBody>
      </p:sp>
      <p:sp>
        <p:nvSpPr>
          <p:cNvPr id="6" name="Rectangle 5"/>
          <p:cNvSpPr/>
          <p:nvPr userDrawn="1"/>
        </p:nvSpPr>
        <p:spPr>
          <a:xfrm>
            <a:off x="7459578" y="5429250"/>
            <a:ext cx="342900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495300" y="6172140"/>
            <a:ext cx="60007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a:p>
            <a:endParaRPr lang="en-US" sz="1000" cap="all" baseline="0" dirty="0">
              <a:solidFill>
                <a:schemeClr val="bg2"/>
              </a:solidFill>
              <a:latin typeface="Libre Franklin" panose="00000500000000000000" pitchFamily="2" charset="0"/>
            </a:endParaRPr>
          </a:p>
        </p:txBody>
      </p:sp>
    </p:spTree>
    <p:extLst>
      <p:ext uri="{BB962C8B-B14F-4D97-AF65-F5344CB8AC3E}">
        <p14:creationId xmlns:p14="http://schemas.microsoft.com/office/powerpoint/2010/main" val="21677712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BG Pin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2900" y="1371601"/>
            <a:ext cx="7315200" cy="1135062"/>
          </a:xfrm>
        </p:spPr>
        <p:txBody>
          <a:bodyPr/>
          <a:lstStyle>
            <a:lvl1pPr>
              <a:defRPr cap="all" baseline="0">
                <a:solidFill>
                  <a:schemeClr val="accent5"/>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4267200" y="2953545"/>
            <a:ext cx="7315200" cy="2761455"/>
          </a:xfrm>
        </p:spPr>
        <p:txBody>
          <a:bodyPr>
            <a:normAutofit/>
          </a:bodyPr>
          <a:lstStyle>
            <a:lvl1pPr>
              <a:defRPr sz="1600" baseline="0">
                <a:solidFill>
                  <a:schemeClr val="bg1"/>
                </a:solidFill>
                <a:latin typeface="Libre Franklin" panose="00000500000000000000" pitchFamily="2" charset="0"/>
              </a:defRPr>
            </a:lvl1pPr>
            <a:lvl2pPr>
              <a:defRPr sz="1600" baseline="0">
                <a:solidFill>
                  <a:schemeClr val="bg1"/>
                </a:solidFill>
                <a:latin typeface="Libre Franklin" panose="00000500000000000000" pitchFamily="2" charset="0"/>
              </a:defRPr>
            </a:lvl2pPr>
            <a:lvl3pPr>
              <a:defRPr sz="1600" baseline="0">
                <a:solidFill>
                  <a:schemeClr val="bg1"/>
                </a:solidFill>
                <a:latin typeface="Libre Franklin" panose="00000500000000000000" pitchFamily="2" charset="0"/>
              </a:defRPr>
            </a:lvl3pPr>
            <a:lvl4pPr>
              <a:defRPr sz="1600" baseline="0">
                <a:solidFill>
                  <a:schemeClr val="bg1"/>
                </a:solidFill>
                <a:latin typeface="Libre Franklin" panose="00000500000000000000" pitchFamily="2" charset="0"/>
              </a:defRPr>
            </a:lvl4pPr>
            <a:lvl5pPr>
              <a:defRPr sz="1600" baseline="0">
                <a:solidFill>
                  <a:schemeClr val="bg1"/>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4" hasCustomPrompt="1"/>
          </p:nvPr>
        </p:nvSpPr>
        <p:spPr>
          <a:xfrm>
            <a:off x="4210050" y="2344736"/>
            <a:ext cx="7315200" cy="511741"/>
          </a:xfrm>
        </p:spPr>
        <p:txBody>
          <a:bodyPr anchor="b">
            <a:normAutofit/>
          </a:bodyPr>
          <a:lstStyle>
            <a:lvl1pPr marL="0" indent="0">
              <a:buNone/>
              <a:defRPr sz="1600" b="0" i="0" cap="all" baseline="0">
                <a:solidFill>
                  <a:schemeClr val="accent5"/>
                </a:solidFill>
                <a:latin typeface="Libre Franklin Black italic" panose="00000A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HEADING 2</a:t>
            </a:r>
          </a:p>
        </p:txBody>
      </p:sp>
      <p:sp>
        <p:nvSpPr>
          <p:cNvPr id="14" name="Freeform 13"/>
          <p:cNvSpPr/>
          <p:nvPr userDrawn="1"/>
        </p:nvSpPr>
        <p:spPr>
          <a:xfrm>
            <a:off x="609600" y="1714500"/>
            <a:ext cx="3028950" cy="2971800"/>
          </a:xfrm>
          <a:custGeom>
            <a:avLst/>
            <a:gdLst>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68580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971800 h 2971800"/>
              <a:gd name="connsiteX4" fmla="*/ 0 w 3028950"/>
              <a:gd name="connsiteY4" fmla="*/ 2971800 h 2971800"/>
              <a:gd name="connsiteX5" fmla="*/ 0 w 3028950"/>
              <a:gd name="connsiteY5" fmla="*/ 685800 h 2971800"/>
              <a:gd name="connsiteX6" fmla="*/ 742950 w 30289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50" h="2971800">
                <a:moveTo>
                  <a:pt x="742950" y="0"/>
                </a:moveTo>
                <a:lnTo>
                  <a:pt x="3028950" y="0"/>
                </a:lnTo>
                <a:lnTo>
                  <a:pt x="3028950" y="2286000"/>
                </a:lnTo>
                <a:lnTo>
                  <a:pt x="2286000" y="2971800"/>
                </a:lnTo>
                <a:lnTo>
                  <a:pt x="0" y="2971800"/>
                </a:lnTo>
                <a:lnTo>
                  <a:pt x="0" y="685800"/>
                </a:lnTo>
                <a:lnTo>
                  <a:pt x="742950" y="0"/>
                </a:lnTo>
                <a:close/>
              </a:path>
            </a:pathLst>
          </a:cu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3" hasCustomPrompt="1"/>
          </p:nvPr>
        </p:nvSpPr>
        <p:spPr>
          <a:xfrm>
            <a:off x="767159" y="2344736"/>
            <a:ext cx="2128441" cy="2170114"/>
          </a:xfrm>
        </p:spPr>
        <p:txBody>
          <a:bodyPr anchor="b" anchorCtr="0">
            <a:normAutofit/>
          </a:bodyPr>
          <a:lstStyle>
            <a:lvl1pPr marL="0" indent="0" algn="l">
              <a:buNone/>
              <a:defRPr sz="1800" cap="all" baseline="0">
                <a:solidFill>
                  <a:schemeClr val="bg1"/>
                </a:solidFill>
                <a:latin typeface="Libre Franklin Black italic" panose="00000A00000000000000" pitchFamily="2" charset="0"/>
              </a:defRPr>
            </a:lvl1pPr>
          </a:lstStyle>
          <a:p>
            <a:pPr lvl="0"/>
            <a:r>
              <a:rPr lang="en-US" dirty="0"/>
              <a:t>CLICK TO ADD A FEATURE SENTENCE OR PULL QUOTE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8" y="7576"/>
            <a:ext cx="12183231" cy="849673"/>
          </a:xfrm>
          <a:prstGeom prst="rect">
            <a:avLst/>
          </a:prstGeom>
        </p:spPr>
      </p:pic>
      <p:sp>
        <p:nvSpPr>
          <p:cNvPr id="10" name="TextBox 9"/>
          <p:cNvSpPr txBox="1"/>
          <p:nvPr userDrawn="1"/>
        </p:nvSpPr>
        <p:spPr>
          <a:xfrm>
            <a:off x="495300" y="6172140"/>
            <a:ext cx="60007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
        <p:nvSpPr>
          <p:cNvPr id="12" name="TextBox 11"/>
          <p:cNvSpPr txBox="1"/>
          <p:nvPr userDrawn="1"/>
        </p:nvSpPr>
        <p:spPr>
          <a:xfrm>
            <a:off x="9639300" y="6165562"/>
            <a:ext cx="200025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bg1"/>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bg1"/>
              </a:solidFill>
              <a:latin typeface="Libre Franklin Black italic" panose="00000A00000000000000" pitchFamily="2" charset="0"/>
            </a:endParaRPr>
          </a:p>
        </p:txBody>
      </p:sp>
    </p:spTree>
    <p:extLst>
      <p:ext uri="{BB962C8B-B14F-4D97-AF65-F5344CB8AC3E}">
        <p14:creationId xmlns:p14="http://schemas.microsoft.com/office/powerpoint/2010/main" val="3980695734"/>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G Image Pink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1371601"/>
            <a:ext cx="3657600" cy="1135062"/>
          </a:xfrm>
        </p:spPr>
        <p:txBody>
          <a:bodyPr>
            <a:normAutofit/>
          </a:bodyPr>
          <a:lstStyle>
            <a:lvl1pPr>
              <a:defRPr sz="2500" cap="all" baseline="0">
                <a:solidFill>
                  <a:schemeClr val="bg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609600" y="2525713"/>
            <a:ext cx="3657600" cy="2761455"/>
          </a:xfrm>
        </p:spPr>
        <p:txBody>
          <a:bodyPr>
            <a:normAutofit/>
          </a:bodyPr>
          <a:lstStyle>
            <a:lvl1pPr>
              <a:defRPr sz="1600" baseline="0">
                <a:solidFill>
                  <a:schemeClr val="bg1"/>
                </a:solidFill>
                <a:latin typeface="Libre Franklin" panose="00000500000000000000" pitchFamily="2" charset="0"/>
              </a:defRPr>
            </a:lvl1pPr>
            <a:lvl2pPr>
              <a:defRPr sz="1600" baseline="0">
                <a:solidFill>
                  <a:schemeClr val="bg1"/>
                </a:solidFill>
                <a:latin typeface="Libre Franklin" panose="00000500000000000000" pitchFamily="2" charset="0"/>
              </a:defRPr>
            </a:lvl2pPr>
            <a:lvl3pPr>
              <a:defRPr sz="1600" baseline="0">
                <a:solidFill>
                  <a:schemeClr val="bg1"/>
                </a:solidFill>
                <a:latin typeface="Libre Franklin" panose="00000500000000000000" pitchFamily="2" charset="0"/>
              </a:defRPr>
            </a:lvl3pPr>
            <a:lvl4pPr>
              <a:defRPr sz="1600" baseline="0">
                <a:solidFill>
                  <a:schemeClr val="bg1"/>
                </a:solidFill>
                <a:latin typeface="Libre Franklin" panose="00000500000000000000" pitchFamily="2" charset="0"/>
              </a:defRPr>
            </a:lvl4pPr>
            <a:lvl5pPr>
              <a:defRPr sz="1600" baseline="0">
                <a:solidFill>
                  <a:schemeClr val="bg1"/>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495300" y="6172140"/>
            <a:ext cx="60007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
        <p:nvSpPr>
          <p:cNvPr id="8" name="TextBox 7"/>
          <p:cNvSpPr txBox="1"/>
          <p:nvPr userDrawn="1"/>
        </p:nvSpPr>
        <p:spPr>
          <a:xfrm>
            <a:off x="9639300" y="6165562"/>
            <a:ext cx="200025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bg1"/>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bg1"/>
              </a:solidFill>
              <a:latin typeface="Libre Franklin Black italic" panose="00000A00000000000000" pitchFamily="2" charset="0"/>
            </a:endParaRPr>
          </a:p>
        </p:txBody>
      </p:sp>
    </p:spTree>
    <p:extLst>
      <p:ext uri="{BB962C8B-B14F-4D97-AF65-F5344CB8AC3E}">
        <p14:creationId xmlns:p14="http://schemas.microsoft.com/office/powerpoint/2010/main" val="1329500286"/>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White BG Purp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1371601"/>
            <a:ext cx="7315200" cy="1135062"/>
          </a:xfrm>
        </p:spPr>
        <p:txBody>
          <a:bodyPr/>
          <a:lstStyle>
            <a:lvl1pPr>
              <a:defRPr cap="all" baseline="0">
                <a:solidFill>
                  <a:schemeClr val="accent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609602" y="2506662"/>
            <a:ext cx="7200900" cy="3665538"/>
          </a:xfrm>
        </p:spPr>
        <p:txBody>
          <a:bodyPr>
            <a:normAutofit/>
          </a:bodyPr>
          <a:lstStyle>
            <a:lvl1pPr>
              <a:defRPr sz="1600" baseline="0">
                <a:solidFill>
                  <a:schemeClr val="bg2">
                    <a:lumMod val="50000"/>
                  </a:schemeClr>
                </a:solidFill>
                <a:latin typeface="Libre Franklin" panose="00000500000000000000" pitchFamily="2" charset="0"/>
              </a:defRPr>
            </a:lvl1pPr>
            <a:lvl2pPr>
              <a:defRPr sz="1600" baseline="0">
                <a:solidFill>
                  <a:schemeClr val="bg2">
                    <a:lumMod val="50000"/>
                  </a:schemeClr>
                </a:solidFill>
                <a:latin typeface="Libre Franklin" panose="00000500000000000000" pitchFamily="2" charset="0"/>
              </a:defRPr>
            </a:lvl2pPr>
            <a:lvl3pPr>
              <a:defRPr sz="1600" baseline="0">
                <a:solidFill>
                  <a:schemeClr val="bg2">
                    <a:lumMod val="50000"/>
                  </a:schemeClr>
                </a:solidFill>
                <a:latin typeface="Libre Franklin" panose="00000500000000000000" pitchFamily="2" charset="0"/>
              </a:defRPr>
            </a:lvl3pPr>
            <a:lvl4pPr>
              <a:defRPr sz="1600" baseline="0">
                <a:solidFill>
                  <a:schemeClr val="bg2">
                    <a:lumMod val="50000"/>
                  </a:schemeClr>
                </a:solidFill>
                <a:latin typeface="Libre Franklin" panose="00000500000000000000" pitchFamily="2" charset="0"/>
              </a:defRPr>
            </a:lvl4pPr>
            <a:lvl5pPr>
              <a:defRPr sz="16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1"/>
            <a:ext cx="12192764" cy="850338"/>
          </a:xfrm>
          <a:prstGeom prst="rect">
            <a:avLst/>
          </a:prstGeom>
        </p:spPr>
      </p:pic>
      <p:sp>
        <p:nvSpPr>
          <p:cNvPr id="11" name="TextBox 10"/>
          <p:cNvSpPr txBox="1"/>
          <p:nvPr userDrawn="1"/>
        </p:nvSpPr>
        <p:spPr>
          <a:xfrm>
            <a:off x="495300" y="6172140"/>
            <a:ext cx="60007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a:p>
            <a:endParaRPr lang="en-US" sz="1000" cap="all" baseline="0" dirty="0">
              <a:solidFill>
                <a:schemeClr val="bg2"/>
              </a:solidFill>
              <a:latin typeface="Libre Franklin" panose="00000500000000000000" pitchFamily="2" charset="0"/>
            </a:endParaRPr>
          </a:p>
        </p:txBody>
      </p:sp>
      <p:sp>
        <p:nvSpPr>
          <p:cNvPr id="12" name="TextBox 11"/>
          <p:cNvSpPr txBox="1"/>
          <p:nvPr userDrawn="1"/>
        </p:nvSpPr>
        <p:spPr>
          <a:xfrm>
            <a:off x="9639301" y="6165562"/>
            <a:ext cx="2000251"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tx2"/>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tx2"/>
              </a:solidFill>
              <a:latin typeface="Libre Franklin Black italic" panose="00000A00000000000000" pitchFamily="2" charset="0"/>
            </a:endParaRPr>
          </a:p>
        </p:txBody>
      </p:sp>
      <p:grpSp>
        <p:nvGrpSpPr>
          <p:cNvPr id="7" name="Group 6">
            <a:extLst>
              <a:ext uri="{FF2B5EF4-FFF2-40B4-BE49-F238E27FC236}">
                <a16:creationId xmlns:a16="http://schemas.microsoft.com/office/drawing/2014/main" id="{7A604844-C077-1A47-9833-6A1A2BDD5049}"/>
              </a:ext>
            </a:extLst>
          </p:cNvPr>
          <p:cNvGrpSpPr>
            <a:grpSpLocks noChangeAspect="1"/>
          </p:cNvGrpSpPr>
          <p:nvPr userDrawn="1"/>
        </p:nvGrpSpPr>
        <p:grpSpPr bwMode="auto">
          <a:xfrm>
            <a:off x="10676939" y="53075"/>
            <a:ext cx="1440975" cy="461279"/>
            <a:chOff x="261935" y="5812067"/>
            <a:chExt cx="1612106" cy="592961"/>
          </a:xfrm>
        </p:grpSpPr>
        <p:sp>
          <p:nvSpPr>
            <p:cNvPr id="8" name="Rectangle 7">
              <a:extLst>
                <a:ext uri="{FF2B5EF4-FFF2-40B4-BE49-F238E27FC236}">
                  <a16:creationId xmlns:a16="http://schemas.microsoft.com/office/drawing/2014/main" id="{8F969821-D55B-7E43-A93B-3CE9BDBF4D58}"/>
                </a:ext>
              </a:extLst>
            </p:cNvPr>
            <p:cNvSpPr/>
            <p:nvPr/>
          </p:nvSpPr>
          <p:spPr>
            <a:xfrm flipH="1">
              <a:off x="261935" y="5812067"/>
              <a:ext cx="1612106" cy="592961"/>
            </a:xfrm>
            <a:prstGeom prst="rect">
              <a:avLst/>
            </a:prstGeom>
            <a:solidFill>
              <a:srgbClr val="CE11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sz="1800" dirty="0"/>
            </a:p>
          </p:txBody>
        </p:sp>
        <p:pic>
          <p:nvPicPr>
            <p:cNvPr id="9" name="Picture 12" descr="USY_MB1_rgb_Reversed_Standard_Logo.png">
              <a:extLst>
                <a:ext uri="{FF2B5EF4-FFF2-40B4-BE49-F238E27FC236}">
                  <a16:creationId xmlns:a16="http://schemas.microsoft.com/office/drawing/2014/main" id="{1E3FBAF1-036D-424D-8A13-24244D4A04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773" y="5890063"/>
              <a:ext cx="1268436" cy="439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 name="Picture 12">
            <a:extLst>
              <a:ext uri="{FF2B5EF4-FFF2-40B4-BE49-F238E27FC236}">
                <a16:creationId xmlns:a16="http://schemas.microsoft.com/office/drawing/2014/main" id="{26179DC3-9FBE-6C4D-A7F8-0948649A6010}"/>
              </a:ext>
            </a:extLst>
          </p:cNvPr>
          <p:cNvPicPr>
            <a:picLocks noChangeAspect="1"/>
          </p:cNvPicPr>
          <p:nvPr userDrawn="1"/>
        </p:nvPicPr>
        <p:blipFill rotWithShape="1">
          <a:blip r:embed="rId4"/>
          <a:srcRect l="48638"/>
          <a:stretch/>
        </p:blipFill>
        <p:spPr>
          <a:xfrm>
            <a:off x="9338268" y="53074"/>
            <a:ext cx="1225185" cy="477078"/>
          </a:xfrm>
          <a:prstGeom prst="rect">
            <a:avLst/>
          </a:prstGeom>
        </p:spPr>
      </p:pic>
    </p:spTree>
    <p:extLst>
      <p:ext uri="{BB962C8B-B14F-4D97-AF65-F5344CB8AC3E}">
        <p14:creationId xmlns:p14="http://schemas.microsoft.com/office/powerpoint/2010/main" val="689005997"/>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urple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24749" y="1590460"/>
            <a:ext cx="4057651" cy="1152740"/>
          </a:xfrm>
        </p:spPr>
        <p:txBody>
          <a:bodyPr anchor="b" anchorCtr="0">
            <a:noAutofit/>
          </a:bodyPr>
          <a:lstStyle>
            <a:lvl1pPr algn="l">
              <a:defRPr sz="3500" cap="all" baseline="0">
                <a:solidFill>
                  <a:schemeClr val="bg1"/>
                </a:solidFill>
                <a:latin typeface="Libre Franklin Black italic" panose="00000A00000000000000" pitchFamily="2" charset="0"/>
              </a:defRPr>
            </a:lvl1pPr>
          </a:lstStyle>
          <a:p>
            <a:r>
              <a:rPr lang="en-US" dirty="0"/>
              <a:t>Click to edit Master title</a:t>
            </a:r>
          </a:p>
        </p:txBody>
      </p:sp>
      <p:sp>
        <p:nvSpPr>
          <p:cNvPr id="4" name="Text Placeholder 3"/>
          <p:cNvSpPr>
            <a:spLocks noGrp="1"/>
          </p:cNvSpPr>
          <p:nvPr>
            <p:ph type="body" sz="quarter" idx="10" hasCustomPrompt="1"/>
          </p:nvPr>
        </p:nvSpPr>
        <p:spPr>
          <a:xfrm>
            <a:off x="7524751" y="2743200"/>
            <a:ext cx="4114800" cy="742950"/>
          </a:xfrm>
        </p:spPr>
        <p:txBody>
          <a:bodyPr>
            <a:noAutofit/>
          </a:bodyPr>
          <a:lstStyle>
            <a:lvl1pPr marL="0" indent="0">
              <a:buNone/>
              <a:defRPr sz="1600" baseline="0">
                <a:solidFill>
                  <a:schemeClr val="bg1"/>
                </a:solidFill>
                <a:latin typeface="Libre Franklin" panose="00000500000000000000" pitchFamily="2" charset="0"/>
              </a:defRPr>
            </a:lvl1pPr>
            <a:lvl2pPr marL="457200" indent="0">
              <a:buNone/>
              <a:defRPr sz="1600" baseline="0">
                <a:solidFill>
                  <a:schemeClr val="bg1"/>
                </a:solidFill>
                <a:latin typeface="Libre Franklin" panose="00000500000000000000" pitchFamily="2" charset="0"/>
              </a:defRPr>
            </a:lvl2pPr>
            <a:lvl3pPr marL="914400" indent="0">
              <a:buNone/>
              <a:defRPr sz="1600" baseline="0">
                <a:solidFill>
                  <a:schemeClr val="bg1"/>
                </a:solidFill>
                <a:latin typeface="Libre Franklin" panose="00000500000000000000" pitchFamily="2" charset="0"/>
              </a:defRPr>
            </a:lvl3pPr>
            <a:lvl4pPr marL="1371600" indent="0">
              <a:buNone/>
              <a:defRPr sz="1600" baseline="0">
                <a:solidFill>
                  <a:schemeClr val="bg1"/>
                </a:solidFill>
                <a:latin typeface="Libre Franklin" panose="00000500000000000000" pitchFamily="2" charset="0"/>
              </a:defRPr>
            </a:lvl4pPr>
            <a:lvl5pPr marL="1828800" indent="0">
              <a:buNone/>
              <a:defRPr sz="1600" baseline="0">
                <a:solidFill>
                  <a:schemeClr val="bg1"/>
                </a:solidFill>
                <a:latin typeface="Libre Franklin" panose="00000500000000000000" pitchFamily="2" charset="0"/>
              </a:defRPr>
            </a:lvl5pPr>
          </a:lstStyle>
          <a:p>
            <a:pPr lvl="0"/>
            <a:r>
              <a:rPr lang="en-US" dirty="0"/>
              <a:t>Click to edit sub title</a:t>
            </a:r>
          </a:p>
        </p:txBody>
      </p:sp>
    </p:spTree>
    <p:extLst>
      <p:ext uri="{BB962C8B-B14F-4D97-AF65-F5344CB8AC3E}">
        <p14:creationId xmlns:p14="http://schemas.microsoft.com/office/powerpoint/2010/main" val="6746510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rple Section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95564"/>
            <a:ext cx="5486400" cy="4400550"/>
          </a:xfrm>
        </p:spPr>
        <p:txBody>
          <a:bodyPr anchor="ctr" anchorCtr="0">
            <a:normAutofit/>
          </a:bodyPr>
          <a:lstStyle>
            <a:lvl1pPr algn="l">
              <a:defRPr sz="4000" cap="all" baseline="0">
                <a:solidFill>
                  <a:schemeClr val="bg1"/>
                </a:solidFill>
                <a:latin typeface="Libre Franklin Black italic" panose="00000A00000000000000" pitchFamily="2" charset="0"/>
              </a:defRPr>
            </a:lvl1pPr>
          </a:lstStyle>
          <a:p>
            <a:r>
              <a:rPr lang="en-US" dirty="0"/>
              <a:t>Click to edit Master title style</a:t>
            </a:r>
          </a:p>
        </p:txBody>
      </p:sp>
      <p:sp>
        <p:nvSpPr>
          <p:cNvPr id="3" name="Subtitle 2"/>
          <p:cNvSpPr>
            <a:spLocks noGrp="1"/>
          </p:cNvSpPr>
          <p:nvPr>
            <p:ph type="subTitle" idx="1" hasCustomPrompt="1"/>
          </p:nvPr>
        </p:nvSpPr>
        <p:spPr>
          <a:xfrm>
            <a:off x="552449" y="628650"/>
            <a:ext cx="5200651" cy="461962"/>
          </a:xfrm>
        </p:spPr>
        <p:txBody>
          <a:bodyPr>
            <a:normAutofit/>
          </a:bodyPr>
          <a:lstStyle>
            <a:lvl1pPr marL="0" indent="0" algn="l">
              <a:buNone/>
              <a:defRPr sz="1100" cap="all" baseline="0">
                <a:solidFill>
                  <a:schemeClr val="accent1"/>
                </a:solidFill>
                <a:latin typeface="Libre Franklin Black italic" panose="00000A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UNLOCKING THE UNIVERSE, INSPIRING THE FUTURE</a:t>
            </a:r>
          </a:p>
        </p:txBody>
      </p:sp>
      <p:sp>
        <p:nvSpPr>
          <p:cNvPr id="6" name="Rectangle 5"/>
          <p:cNvSpPr/>
          <p:nvPr userDrawn="1"/>
        </p:nvSpPr>
        <p:spPr>
          <a:xfrm>
            <a:off x="7459579" y="5429250"/>
            <a:ext cx="342900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p:cNvSpPr txBox="1"/>
          <p:nvPr userDrawn="1"/>
        </p:nvSpPr>
        <p:spPr>
          <a:xfrm>
            <a:off x="495300" y="6172140"/>
            <a:ext cx="60007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a:p>
            <a:endParaRPr lang="en-US" sz="1000" cap="all" baseline="0" dirty="0">
              <a:solidFill>
                <a:schemeClr val="bg2"/>
              </a:solidFill>
              <a:latin typeface="Libre Franklin" panose="00000500000000000000" pitchFamily="2" charset="0"/>
            </a:endParaRPr>
          </a:p>
        </p:txBody>
      </p:sp>
      <p:grpSp>
        <p:nvGrpSpPr>
          <p:cNvPr id="12" name="Group 11">
            <a:extLst>
              <a:ext uri="{FF2B5EF4-FFF2-40B4-BE49-F238E27FC236}">
                <a16:creationId xmlns:a16="http://schemas.microsoft.com/office/drawing/2014/main" id="{7A604844-C077-1A47-9833-6A1A2BDD5049}"/>
              </a:ext>
            </a:extLst>
          </p:cNvPr>
          <p:cNvGrpSpPr>
            <a:grpSpLocks noChangeAspect="1"/>
          </p:cNvGrpSpPr>
          <p:nvPr userDrawn="1"/>
        </p:nvGrpSpPr>
        <p:grpSpPr bwMode="auto">
          <a:xfrm>
            <a:off x="9122478" y="6187112"/>
            <a:ext cx="1440975" cy="461279"/>
            <a:chOff x="261935" y="5812067"/>
            <a:chExt cx="1612106" cy="592961"/>
          </a:xfrm>
        </p:grpSpPr>
        <p:sp>
          <p:nvSpPr>
            <p:cNvPr id="13" name="Rectangle 12">
              <a:extLst>
                <a:ext uri="{FF2B5EF4-FFF2-40B4-BE49-F238E27FC236}">
                  <a16:creationId xmlns:a16="http://schemas.microsoft.com/office/drawing/2014/main" id="{8F969821-D55B-7E43-A93B-3CE9BDBF4D58}"/>
                </a:ext>
              </a:extLst>
            </p:cNvPr>
            <p:cNvSpPr/>
            <p:nvPr/>
          </p:nvSpPr>
          <p:spPr>
            <a:xfrm flipH="1">
              <a:off x="261935" y="5812067"/>
              <a:ext cx="1612106" cy="592961"/>
            </a:xfrm>
            <a:prstGeom prst="rect">
              <a:avLst/>
            </a:prstGeom>
            <a:solidFill>
              <a:srgbClr val="CE11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sz="1800" dirty="0"/>
            </a:p>
          </p:txBody>
        </p:sp>
        <p:pic>
          <p:nvPicPr>
            <p:cNvPr id="14" name="Picture 12" descr="USY_MB1_rgb_Reversed_Standard_Logo.png">
              <a:extLst>
                <a:ext uri="{FF2B5EF4-FFF2-40B4-BE49-F238E27FC236}">
                  <a16:creationId xmlns:a16="http://schemas.microsoft.com/office/drawing/2014/main" id="{1E3FBAF1-036D-424D-8A13-24244D4A04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773" y="5890063"/>
              <a:ext cx="1268436" cy="439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5" name="Picture 14">
            <a:extLst>
              <a:ext uri="{FF2B5EF4-FFF2-40B4-BE49-F238E27FC236}">
                <a16:creationId xmlns:a16="http://schemas.microsoft.com/office/drawing/2014/main" id="{26179DC3-9FBE-6C4D-A7F8-0948649A6010}"/>
              </a:ext>
            </a:extLst>
          </p:cNvPr>
          <p:cNvPicPr>
            <a:picLocks noChangeAspect="1"/>
          </p:cNvPicPr>
          <p:nvPr userDrawn="1"/>
        </p:nvPicPr>
        <p:blipFill rotWithShape="1">
          <a:blip r:embed="rId4"/>
          <a:srcRect l="48638"/>
          <a:stretch/>
        </p:blipFill>
        <p:spPr>
          <a:xfrm>
            <a:off x="7783806" y="6187111"/>
            <a:ext cx="1225185" cy="477078"/>
          </a:xfrm>
          <a:prstGeom prst="rect">
            <a:avLst/>
          </a:prstGeom>
        </p:spPr>
      </p:pic>
    </p:spTree>
    <p:extLst>
      <p:ext uri="{BB962C8B-B14F-4D97-AF65-F5344CB8AC3E}">
        <p14:creationId xmlns:p14="http://schemas.microsoft.com/office/powerpoint/2010/main" val="16467842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BG Purple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10551" y="1885950"/>
            <a:ext cx="3382168" cy="3382168"/>
          </a:xfrm>
          <a:prstGeom prst="rect">
            <a:avLst/>
          </a:prstGeom>
        </p:spPr>
      </p:pic>
      <p:sp>
        <p:nvSpPr>
          <p:cNvPr id="2" name="Title 1"/>
          <p:cNvSpPr>
            <a:spLocks noGrp="1"/>
          </p:cNvSpPr>
          <p:nvPr>
            <p:ph type="title" hasCustomPrompt="1"/>
          </p:nvPr>
        </p:nvSpPr>
        <p:spPr>
          <a:xfrm>
            <a:off x="495300" y="1371601"/>
            <a:ext cx="7315200" cy="1135062"/>
          </a:xfrm>
        </p:spPr>
        <p:txBody>
          <a:bodyPr/>
          <a:lstStyle>
            <a:lvl1pPr>
              <a:defRPr cap="all" baseline="0">
                <a:solidFill>
                  <a:schemeClr val="accent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609600" y="2506662"/>
            <a:ext cx="7315200" cy="3665538"/>
          </a:xfrm>
        </p:spPr>
        <p:txBody>
          <a:bodyPr>
            <a:normAutofit/>
          </a:bodyPr>
          <a:lstStyle>
            <a:lvl1pPr>
              <a:defRPr sz="1600" baseline="0">
                <a:solidFill>
                  <a:schemeClr val="bg2">
                    <a:lumMod val="50000"/>
                  </a:schemeClr>
                </a:solidFill>
                <a:latin typeface="Libre Franklin" panose="00000500000000000000" pitchFamily="2" charset="0"/>
              </a:defRPr>
            </a:lvl1pPr>
            <a:lvl2pPr>
              <a:defRPr sz="1600" baseline="0">
                <a:solidFill>
                  <a:schemeClr val="bg2">
                    <a:lumMod val="50000"/>
                  </a:schemeClr>
                </a:solidFill>
                <a:latin typeface="Libre Franklin" panose="00000500000000000000" pitchFamily="2" charset="0"/>
              </a:defRPr>
            </a:lvl2pPr>
            <a:lvl3pPr>
              <a:defRPr sz="1600" baseline="0">
                <a:solidFill>
                  <a:schemeClr val="bg2">
                    <a:lumMod val="50000"/>
                  </a:schemeClr>
                </a:solidFill>
                <a:latin typeface="Libre Franklin" panose="00000500000000000000" pitchFamily="2" charset="0"/>
              </a:defRPr>
            </a:lvl3pPr>
            <a:lvl4pPr>
              <a:defRPr sz="1600" baseline="0">
                <a:solidFill>
                  <a:schemeClr val="bg2">
                    <a:lumMod val="50000"/>
                  </a:schemeClr>
                </a:solidFill>
                <a:latin typeface="Libre Franklin" panose="00000500000000000000" pitchFamily="2" charset="0"/>
              </a:defRPr>
            </a:lvl4pPr>
            <a:lvl5pPr>
              <a:defRPr sz="16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8501461" y="1885950"/>
            <a:ext cx="2800351" cy="3382168"/>
          </a:xfrm>
        </p:spPr>
        <p:txBody>
          <a:bodyPr anchor="ctr" anchorCtr="0">
            <a:normAutofit/>
          </a:bodyPr>
          <a:lstStyle>
            <a:lvl1pPr marL="0" indent="0" algn="ctr">
              <a:buNone/>
              <a:defRPr sz="1800" cap="all" baseline="0">
                <a:solidFill>
                  <a:schemeClr val="accent1"/>
                </a:solidFill>
                <a:latin typeface="Libre Franklin Black italic" panose="00000A00000000000000" pitchFamily="2" charset="0"/>
              </a:defRPr>
            </a:lvl1pPr>
          </a:lstStyle>
          <a:p>
            <a:pPr lvl="0"/>
            <a:r>
              <a:rPr lang="en-US" dirty="0"/>
              <a:t>CLICK TO ADD A FEATURE SENTENCE OR PULL QUOTE</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1"/>
            <a:ext cx="12192764" cy="850338"/>
          </a:xfrm>
          <a:prstGeom prst="rect">
            <a:avLst/>
          </a:prstGeom>
        </p:spPr>
      </p:pic>
      <p:sp>
        <p:nvSpPr>
          <p:cNvPr id="12" name="TextBox 11"/>
          <p:cNvSpPr txBox="1"/>
          <p:nvPr userDrawn="1"/>
        </p:nvSpPr>
        <p:spPr>
          <a:xfrm>
            <a:off x="9639301" y="6165562"/>
            <a:ext cx="2000251"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tx2"/>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tx2"/>
              </a:solidFill>
              <a:latin typeface="Libre Franklin Black italic" panose="00000A00000000000000" pitchFamily="2" charset="0"/>
            </a:endParaRPr>
          </a:p>
        </p:txBody>
      </p:sp>
      <p:sp>
        <p:nvSpPr>
          <p:cNvPr id="13" name="TextBox 12"/>
          <p:cNvSpPr txBox="1"/>
          <p:nvPr userDrawn="1"/>
        </p:nvSpPr>
        <p:spPr>
          <a:xfrm>
            <a:off x="495300" y="6172200"/>
            <a:ext cx="60007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a:p>
            <a:endParaRPr lang="en-US" sz="1000" cap="all" baseline="0" dirty="0">
              <a:solidFill>
                <a:schemeClr val="bg2"/>
              </a:solidFill>
              <a:latin typeface="Libre Franklin" panose="00000500000000000000" pitchFamily="2" charset="0"/>
            </a:endParaRPr>
          </a:p>
        </p:txBody>
      </p:sp>
      <p:grpSp>
        <p:nvGrpSpPr>
          <p:cNvPr id="17" name="Group 16">
            <a:extLst>
              <a:ext uri="{FF2B5EF4-FFF2-40B4-BE49-F238E27FC236}">
                <a16:creationId xmlns:a16="http://schemas.microsoft.com/office/drawing/2014/main" id="{7A604844-C077-1A47-9833-6A1A2BDD5049}"/>
              </a:ext>
            </a:extLst>
          </p:cNvPr>
          <p:cNvGrpSpPr>
            <a:grpSpLocks noChangeAspect="1"/>
          </p:cNvGrpSpPr>
          <p:nvPr userDrawn="1"/>
        </p:nvGrpSpPr>
        <p:grpSpPr bwMode="auto">
          <a:xfrm>
            <a:off x="10676939" y="53075"/>
            <a:ext cx="1440975" cy="461279"/>
            <a:chOff x="261935" y="5812067"/>
            <a:chExt cx="1612106" cy="592961"/>
          </a:xfrm>
        </p:grpSpPr>
        <p:sp>
          <p:nvSpPr>
            <p:cNvPr id="18" name="Rectangle 17">
              <a:extLst>
                <a:ext uri="{FF2B5EF4-FFF2-40B4-BE49-F238E27FC236}">
                  <a16:creationId xmlns:a16="http://schemas.microsoft.com/office/drawing/2014/main" id="{8F969821-D55B-7E43-A93B-3CE9BDBF4D58}"/>
                </a:ext>
              </a:extLst>
            </p:cNvPr>
            <p:cNvSpPr/>
            <p:nvPr/>
          </p:nvSpPr>
          <p:spPr>
            <a:xfrm flipH="1">
              <a:off x="261935" y="5812067"/>
              <a:ext cx="1612106" cy="592961"/>
            </a:xfrm>
            <a:prstGeom prst="rect">
              <a:avLst/>
            </a:prstGeom>
            <a:solidFill>
              <a:srgbClr val="CE11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sz="1800" dirty="0"/>
            </a:p>
          </p:txBody>
        </p:sp>
        <p:pic>
          <p:nvPicPr>
            <p:cNvPr id="19" name="Picture 12" descr="USY_MB1_rgb_Reversed_Standard_Logo.png">
              <a:extLst>
                <a:ext uri="{FF2B5EF4-FFF2-40B4-BE49-F238E27FC236}">
                  <a16:creationId xmlns:a16="http://schemas.microsoft.com/office/drawing/2014/main" id="{1E3FBAF1-036D-424D-8A13-24244D4A04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3773" y="5890063"/>
              <a:ext cx="1268436" cy="439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0" name="Picture 19">
            <a:extLst>
              <a:ext uri="{FF2B5EF4-FFF2-40B4-BE49-F238E27FC236}">
                <a16:creationId xmlns:a16="http://schemas.microsoft.com/office/drawing/2014/main" id="{26179DC3-9FBE-6C4D-A7F8-0948649A6010}"/>
              </a:ext>
            </a:extLst>
          </p:cNvPr>
          <p:cNvPicPr>
            <a:picLocks noChangeAspect="1"/>
          </p:cNvPicPr>
          <p:nvPr userDrawn="1"/>
        </p:nvPicPr>
        <p:blipFill rotWithShape="1">
          <a:blip r:embed="rId5"/>
          <a:srcRect l="48638"/>
          <a:stretch/>
        </p:blipFill>
        <p:spPr>
          <a:xfrm>
            <a:off x="9338268" y="53074"/>
            <a:ext cx="1225185" cy="477078"/>
          </a:xfrm>
          <a:prstGeom prst="rect">
            <a:avLst/>
          </a:prstGeom>
        </p:spPr>
      </p:pic>
    </p:spTree>
    <p:extLst>
      <p:ext uri="{BB962C8B-B14F-4D97-AF65-F5344CB8AC3E}">
        <p14:creationId xmlns:p14="http://schemas.microsoft.com/office/powerpoint/2010/main" val="2770602999"/>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BG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2900" y="1371601"/>
            <a:ext cx="7315200" cy="1135062"/>
          </a:xfrm>
        </p:spPr>
        <p:txBody>
          <a:bodyPr/>
          <a:lstStyle>
            <a:lvl1pPr>
              <a:defRPr cap="all" baseline="0">
                <a:solidFill>
                  <a:schemeClr val="accent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4267200" y="2953549"/>
            <a:ext cx="7315200" cy="2761455"/>
          </a:xfrm>
        </p:spPr>
        <p:txBody>
          <a:bodyPr>
            <a:normAutofit/>
          </a:bodyPr>
          <a:lstStyle>
            <a:lvl1pPr>
              <a:defRPr sz="1600" baseline="0">
                <a:solidFill>
                  <a:schemeClr val="bg2">
                    <a:lumMod val="50000"/>
                  </a:schemeClr>
                </a:solidFill>
                <a:latin typeface="Libre Franklin" panose="00000500000000000000" pitchFamily="2" charset="0"/>
              </a:defRPr>
            </a:lvl1pPr>
            <a:lvl2pPr>
              <a:defRPr sz="1600" baseline="0">
                <a:solidFill>
                  <a:schemeClr val="bg2">
                    <a:lumMod val="50000"/>
                  </a:schemeClr>
                </a:solidFill>
                <a:latin typeface="Libre Franklin" panose="00000500000000000000" pitchFamily="2" charset="0"/>
              </a:defRPr>
            </a:lvl2pPr>
            <a:lvl3pPr>
              <a:defRPr sz="1600" baseline="0">
                <a:solidFill>
                  <a:schemeClr val="bg2">
                    <a:lumMod val="50000"/>
                  </a:schemeClr>
                </a:solidFill>
                <a:latin typeface="Libre Franklin" panose="00000500000000000000" pitchFamily="2" charset="0"/>
              </a:defRPr>
            </a:lvl3pPr>
            <a:lvl4pPr>
              <a:defRPr sz="1600" baseline="0">
                <a:solidFill>
                  <a:schemeClr val="bg2">
                    <a:lumMod val="50000"/>
                  </a:schemeClr>
                </a:solidFill>
                <a:latin typeface="Libre Franklin" panose="00000500000000000000" pitchFamily="2" charset="0"/>
              </a:defRPr>
            </a:lvl4pPr>
            <a:lvl5pPr>
              <a:defRPr sz="16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reeform 13"/>
          <p:cNvSpPr/>
          <p:nvPr userDrawn="1"/>
        </p:nvSpPr>
        <p:spPr>
          <a:xfrm>
            <a:off x="609602" y="1714500"/>
            <a:ext cx="3028951" cy="2971800"/>
          </a:xfrm>
          <a:custGeom>
            <a:avLst/>
            <a:gdLst>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68580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971800 h 2971800"/>
              <a:gd name="connsiteX4" fmla="*/ 0 w 3028950"/>
              <a:gd name="connsiteY4" fmla="*/ 2971800 h 2971800"/>
              <a:gd name="connsiteX5" fmla="*/ 0 w 3028950"/>
              <a:gd name="connsiteY5" fmla="*/ 685800 h 2971800"/>
              <a:gd name="connsiteX6" fmla="*/ 742950 w 30289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50" h="2971800">
                <a:moveTo>
                  <a:pt x="742950" y="0"/>
                </a:moveTo>
                <a:lnTo>
                  <a:pt x="3028950" y="0"/>
                </a:lnTo>
                <a:lnTo>
                  <a:pt x="3028950" y="2286000"/>
                </a:lnTo>
                <a:lnTo>
                  <a:pt x="2286000" y="2971800"/>
                </a:lnTo>
                <a:lnTo>
                  <a:pt x="0" y="2971800"/>
                </a:lnTo>
                <a:lnTo>
                  <a:pt x="0" y="685800"/>
                </a:lnTo>
                <a:lnTo>
                  <a:pt x="74295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7"/>
          <p:cNvSpPr>
            <a:spLocks noGrp="1"/>
          </p:cNvSpPr>
          <p:nvPr>
            <p:ph type="body" sz="quarter" idx="13" hasCustomPrompt="1"/>
          </p:nvPr>
        </p:nvSpPr>
        <p:spPr>
          <a:xfrm>
            <a:off x="767162" y="2344736"/>
            <a:ext cx="2128441" cy="2170114"/>
          </a:xfrm>
        </p:spPr>
        <p:txBody>
          <a:bodyPr anchor="b" anchorCtr="0">
            <a:normAutofit/>
          </a:bodyPr>
          <a:lstStyle>
            <a:lvl1pPr marL="0" indent="0" algn="l">
              <a:buNone/>
              <a:defRPr sz="1800" cap="all" baseline="0">
                <a:solidFill>
                  <a:schemeClr val="bg1"/>
                </a:solidFill>
                <a:latin typeface="Libre Franklin Black italic" panose="00000A00000000000000" pitchFamily="2" charset="0"/>
              </a:defRPr>
            </a:lvl1pPr>
          </a:lstStyle>
          <a:p>
            <a:pPr lvl="0"/>
            <a:r>
              <a:rPr lang="en-US" dirty="0"/>
              <a:t>CLICK TO ADD A FEATURE SENTENCE OR PULL QUOTE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7" y="7576"/>
            <a:ext cx="12183239" cy="849674"/>
          </a:xfrm>
          <a:prstGeom prst="rect">
            <a:avLst/>
          </a:prstGeom>
        </p:spPr>
      </p:pic>
      <p:sp>
        <p:nvSpPr>
          <p:cNvPr id="10" name="TextBox 9"/>
          <p:cNvSpPr txBox="1"/>
          <p:nvPr userDrawn="1"/>
        </p:nvSpPr>
        <p:spPr>
          <a:xfrm>
            <a:off x="495300" y="6172144"/>
            <a:ext cx="60007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
        <p:nvSpPr>
          <p:cNvPr id="9" name="Text Placeholder 8"/>
          <p:cNvSpPr>
            <a:spLocks noGrp="1"/>
          </p:cNvSpPr>
          <p:nvPr>
            <p:ph type="body" sz="quarter" idx="15" hasCustomPrompt="1"/>
          </p:nvPr>
        </p:nvSpPr>
        <p:spPr>
          <a:xfrm>
            <a:off x="4210051" y="2514604"/>
            <a:ext cx="7315200" cy="284667"/>
          </a:xfrm>
        </p:spPr>
        <p:txBody>
          <a:bodyPr>
            <a:noAutofit/>
          </a:bodyPr>
          <a:lstStyle>
            <a:lvl1pPr marL="0" indent="0">
              <a:buNone/>
              <a:defRPr sz="1600" cap="all" baseline="0">
                <a:solidFill>
                  <a:schemeClr val="accent1"/>
                </a:solidFill>
                <a:latin typeface="Libre Franklin Black italic" panose="00000A00000000000000" pitchFamily="2" charset="0"/>
              </a:defRPr>
            </a:lvl1pPr>
            <a:lvl2pPr>
              <a:defRPr sz="1600">
                <a:latin typeface="Libre Franklin" panose="00000500000000000000" pitchFamily="2" charset="0"/>
              </a:defRPr>
            </a:lvl2pPr>
            <a:lvl3pPr>
              <a:defRPr sz="1600">
                <a:latin typeface="Libre Franklin" panose="00000500000000000000" pitchFamily="2" charset="0"/>
              </a:defRPr>
            </a:lvl3pPr>
            <a:lvl4pPr>
              <a:defRPr sz="1600">
                <a:latin typeface="Libre Franklin" panose="00000500000000000000" pitchFamily="2" charset="0"/>
              </a:defRPr>
            </a:lvl4pPr>
            <a:lvl5pPr>
              <a:defRPr sz="1600">
                <a:latin typeface="Libre Franklin" panose="00000500000000000000" pitchFamily="2" charset="0"/>
              </a:defRPr>
            </a:lvl5pPr>
          </a:lstStyle>
          <a:p>
            <a:pPr lvl="0"/>
            <a:r>
              <a:rPr lang="en-US" dirty="0"/>
              <a:t>Click to edit heading 2</a:t>
            </a:r>
          </a:p>
        </p:txBody>
      </p:sp>
      <p:sp>
        <p:nvSpPr>
          <p:cNvPr id="13" name="TextBox 12"/>
          <p:cNvSpPr txBox="1"/>
          <p:nvPr userDrawn="1"/>
        </p:nvSpPr>
        <p:spPr>
          <a:xfrm>
            <a:off x="9639301" y="6165562"/>
            <a:ext cx="2000251"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tx2"/>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tx2"/>
              </a:solidFill>
              <a:latin typeface="Libre Franklin Black italic" panose="00000A00000000000000" pitchFamily="2" charset="0"/>
            </a:endParaRPr>
          </a:p>
        </p:txBody>
      </p:sp>
      <p:grpSp>
        <p:nvGrpSpPr>
          <p:cNvPr id="17" name="Group 16">
            <a:extLst>
              <a:ext uri="{FF2B5EF4-FFF2-40B4-BE49-F238E27FC236}">
                <a16:creationId xmlns:a16="http://schemas.microsoft.com/office/drawing/2014/main" id="{7A604844-C077-1A47-9833-6A1A2BDD5049}"/>
              </a:ext>
            </a:extLst>
          </p:cNvPr>
          <p:cNvGrpSpPr>
            <a:grpSpLocks noChangeAspect="1"/>
          </p:cNvGrpSpPr>
          <p:nvPr userDrawn="1"/>
        </p:nvGrpSpPr>
        <p:grpSpPr bwMode="auto">
          <a:xfrm>
            <a:off x="10676939" y="53075"/>
            <a:ext cx="1440975" cy="461279"/>
            <a:chOff x="261935" y="5812067"/>
            <a:chExt cx="1612106" cy="592961"/>
          </a:xfrm>
        </p:grpSpPr>
        <p:sp>
          <p:nvSpPr>
            <p:cNvPr id="18" name="Rectangle 17">
              <a:extLst>
                <a:ext uri="{FF2B5EF4-FFF2-40B4-BE49-F238E27FC236}">
                  <a16:creationId xmlns:a16="http://schemas.microsoft.com/office/drawing/2014/main" id="{8F969821-D55B-7E43-A93B-3CE9BDBF4D58}"/>
                </a:ext>
              </a:extLst>
            </p:cNvPr>
            <p:cNvSpPr/>
            <p:nvPr/>
          </p:nvSpPr>
          <p:spPr>
            <a:xfrm flipH="1">
              <a:off x="261935" y="5812067"/>
              <a:ext cx="1612106" cy="592961"/>
            </a:xfrm>
            <a:prstGeom prst="rect">
              <a:avLst/>
            </a:prstGeom>
            <a:solidFill>
              <a:srgbClr val="CE11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sz="1800" dirty="0"/>
            </a:p>
          </p:txBody>
        </p:sp>
        <p:pic>
          <p:nvPicPr>
            <p:cNvPr id="19" name="Picture 12" descr="USY_MB1_rgb_Reversed_Standard_Logo.png">
              <a:extLst>
                <a:ext uri="{FF2B5EF4-FFF2-40B4-BE49-F238E27FC236}">
                  <a16:creationId xmlns:a16="http://schemas.microsoft.com/office/drawing/2014/main" id="{1E3FBAF1-036D-424D-8A13-24244D4A04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773" y="5890063"/>
              <a:ext cx="1268436" cy="439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0" name="Picture 19">
            <a:extLst>
              <a:ext uri="{FF2B5EF4-FFF2-40B4-BE49-F238E27FC236}">
                <a16:creationId xmlns:a16="http://schemas.microsoft.com/office/drawing/2014/main" id="{26179DC3-9FBE-6C4D-A7F8-0948649A6010}"/>
              </a:ext>
            </a:extLst>
          </p:cNvPr>
          <p:cNvPicPr>
            <a:picLocks noChangeAspect="1"/>
          </p:cNvPicPr>
          <p:nvPr userDrawn="1"/>
        </p:nvPicPr>
        <p:blipFill rotWithShape="1">
          <a:blip r:embed="rId4"/>
          <a:srcRect l="48638"/>
          <a:stretch/>
        </p:blipFill>
        <p:spPr>
          <a:xfrm>
            <a:off x="9338268" y="53074"/>
            <a:ext cx="1225185" cy="477078"/>
          </a:xfrm>
          <a:prstGeom prst="rect">
            <a:avLst/>
          </a:prstGeom>
        </p:spPr>
      </p:pic>
    </p:spTree>
    <p:extLst>
      <p:ext uri="{BB962C8B-B14F-4D97-AF65-F5344CB8AC3E}">
        <p14:creationId xmlns:p14="http://schemas.microsoft.com/office/powerpoint/2010/main" val="3300735791"/>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 BG Purp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2900" y="1371601"/>
            <a:ext cx="7315200" cy="1135062"/>
          </a:xfrm>
        </p:spPr>
        <p:txBody>
          <a:bodyPr/>
          <a:lstStyle>
            <a:lvl1pPr>
              <a:defRPr cap="all" baseline="0">
                <a:solidFill>
                  <a:schemeClr val="accent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4267200" y="2953549"/>
            <a:ext cx="7315200" cy="2761455"/>
          </a:xfrm>
        </p:spPr>
        <p:txBody>
          <a:bodyPr>
            <a:normAutofit/>
          </a:bodyPr>
          <a:lstStyle>
            <a:lvl1pPr>
              <a:defRPr sz="1600" baseline="0">
                <a:solidFill>
                  <a:schemeClr val="bg1"/>
                </a:solidFill>
                <a:latin typeface="Libre Franklin" panose="00000500000000000000" pitchFamily="2" charset="0"/>
              </a:defRPr>
            </a:lvl1pPr>
            <a:lvl2pPr>
              <a:defRPr sz="1600" baseline="0">
                <a:solidFill>
                  <a:schemeClr val="bg1"/>
                </a:solidFill>
                <a:latin typeface="Libre Franklin" panose="00000500000000000000" pitchFamily="2" charset="0"/>
              </a:defRPr>
            </a:lvl2pPr>
            <a:lvl3pPr>
              <a:defRPr sz="1600" baseline="0">
                <a:solidFill>
                  <a:schemeClr val="bg1"/>
                </a:solidFill>
                <a:latin typeface="Libre Franklin" panose="00000500000000000000" pitchFamily="2" charset="0"/>
              </a:defRPr>
            </a:lvl3pPr>
            <a:lvl4pPr>
              <a:defRPr sz="1600" baseline="0">
                <a:solidFill>
                  <a:schemeClr val="bg1"/>
                </a:solidFill>
                <a:latin typeface="Libre Franklin" panose="00000500000000000000" pitchFamily="2" charset="0"/>
              </a:defRPr>
            </a:lvl4pPr>
            <a:lvl5pPr>
              <a:defRPr sz="1600" baseline="0">
                <a:solidFill>
                  <a:schemeClr val="bg1"/>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4" hasCustomPrompt="1"/>
          </p:nvPr>
        </p:nvSpPr>
        <p:spPr>
          <a:xfrm>
            <a:off x="4210051" y="2344740"/>
            <a:ext cx="7315200" cy="511741"/>
          </a:xfrm>
        </p:spPr>
        <p:txBody>
          <a:bodyPr anchor="b">
            <a:normAutofit/>
          </a:bodyPr>
          <a:lstStyle>
            <a:lvl1pPr marL="0" indent="0">
              <a:buNone/>
              <a:defRPr sz="1600" b="0" i="0" cap="all" baseline="0">
                <a:solidFill>
                  <a:schemeClr val="accent1"/>
                </a:solidFill>
                <a:latin typeface="Libre Franklin Black italic" panose="00000A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HEADING 2</a:t>
            </a:r>
          </a:p>
        </p:txBody>
      </p:sp>
      <p:sp>
        <p:nvSpPr>
          <p:cNvPr id="14" name="Freeform 13"/>
          <p:cNvSpPr/>
          <p:nvPr userDrawn="1"/>
        </p:nvSpPr>
        <p:spPr>
          <a:xfrm>
            <a:off x="609602" y="1714500"/>
            <a:ext cx="3028951" cy="2971800"/>
          </a:xfrm>
          <a:custGeom>
            <a:avLst/>
            <a:gdLst>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68580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971800 h 2971800"/>
              <a:gd name="connsiteX4" fmla="*/ 0 w 3028950"/>
              <a:gd name="connsiteY4" fmla="*/ 2971800 h 2971800"/>
              <a:gd name="connsiteX5" fmla="*/ 0 w 3028950"/>
              <a:gd name="connsiteY5" fmla="*/ 685800 h 2971800"/>
              <a:gd name="connsiteX6" fmla="*/ 742950 w 30289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50" h="2971800">
                <a:moveTo>
                  <a:pt x="742950" y="0"/>
                </a:moveTo>
                <a:lnTo>
                  <a:pt x="3028950" y="0"/>
                </a:lnTo>
                <a:lnTo>
                  <a:pt x="3028950" y="2286000"/>
                </a:lnTo>
                <a:lnTo>
                  <a:pt x="2286000" y="2971800"/>
                </a:lnTo>
                <a:lnTo>
                  <a:pt x="0" y="2971800"/>
                </a:lnTo>
                <a:lnTo>
                  <a:pt x="0" y="685800"/>
                </a:lnTo>
                <a:lnTo>
                  <a:pt x="742950" y="0"/>
                </a:lnTo>
                <a:close/>
              </a:path>
            </a:pathLst>
          </a:cu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7"/>
          <p:cNvSpPr>
            <a:spLocks noGrp="1"/>
          </p:cNvSpPr>
          <p:nvPr>
            <p:ph type="body" sz="quarter" idx="13" hasCustomPrompt="1"/>
          </p:nvPr>
        </p:nvSpPr>
        <p:spPr>
          <a:xfrm>
            <a:off x="767162" y="2344736"/>
            <a:ext cx="2128441" cy="2170114"/>
          </a:xfrm>
        </p:spPr>
        <p:txBody>
          <a:bodyPr anchor="b" anchorCtr="0">
            <a:normAutofit/>
          </a:bodyPr>
          <a:lstStyle>
            <a:lvl1pPr marL="0" indent="0" algn="l">
              <a:buNone/>
              <a:defRPr sz="1800" cap="all" baseline="0">
                <a:solidFill>
                  <a:schemeClr val="bg1"/>
                </a:solidFill>
                <a:latin typeface="Libre Franklin Black italic" panose="00000A00000000000000" pitchFamily="2" charset="0"/>
              </a:defRPr>
            </a:lvl1pPr>
          </a:lstStyle>
          <a:p>
            <a:pPr lvl="0"/>
            <a:r>
              <a:rPr lang="en-US" dirty="0"/>
              <a:t>CLICK TO ADD A FEATURE SENTENCE OR PULL QUOTE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7" y="7576"/>
            <a:ext cx="12183239" cy="849674"/>
          </a:xfrm>
          <a:prstGeom prst="rect">
            <a:avLst/>
          </a:prstGeom>
        </p:spPr>
      </p:pic>
      <p:sp>
        <p:nvSpPr>
          <p:cNvPr id="10" name="TextBox 9"/>
          <p:cNvSpPr txBox="1"/>
          <p:nvPr userDrawn="1"/>
        </p:nvSpPr>
        <p:spPr>
          <a:xfrm>
            <a:off x="495300" y="6172144"/>
            <a:ext cx="60007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
        <p:nvSpPr>
          <p:cNvPr id="12" name="TextBox 11"/>
          <p:cNvSpPr txBox="1"/>
          <p:nvPr userDrawn="1"/>
        </p:nvSpPr>
        <p:spPr>
          <a:xfrm>
            <a:off x="9639301" y="6165562"/>
            <a:ext cx="2000251"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bg1"/>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bg1"/>
              </a:solidFill>
              <a:latin typeface="Libre Franklin Black italic" panose="00000A00000000000000" pitchFamily="2" charset="0"/>
            </a:endParaRPr>
          </a:p>
        </p:txBody>
      </p:sp>
    </p:spTree>
    <p:extLst>
      <p:ext uri="{BB962C8B-B14F-4D97-AF65-F5344CB8AC3E}">
        <p14:creationId xmlns:p14="http://schemas.microsoft.com/office/powerpoint/2010/main" val="4261127489"/>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G Image Purple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2451" y="1371601"/>
            <a:ext cx="3657600" cy="1135062"/>
          </a:xfrm>
        </p:spPr>
        <p:txBody>
          <a:bodyPr>
            <a:normAutofit/>
          </a:bodyPr>
          <a:lstStyle>
            <a:lvl1pPr>
              <a:defRPr sz="2500" cap="all" baseline="0">
                <a:solidFill>
                  <a:schemeClr val="bg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609600" y="2525714"/>
            <a:ext cx="3657600" cy="2761455"/>
          </a:xfrm>
        </p:spPr>
        <p:txBody>
          <a:bodyPr>
            <a:normAutofit/>
          </a:bodyPr>
          <a:lstStyle>
            <a:lvl1pPr>
              <a:defRPr sz="1600" baseline="0">
                <a:solidFill>
                  <a:schemeClr val="bg1"/>
                </a:solidFill>
                <a:latin typeface="Libre Franklin" panose="00000500000000000000" pitchFamily="2" charset="0"/>
              </a:defRPr>
            </a:lvl1pPr>
            <a:lvl2pPr>
              <a:defRPr sz="1600" baseline="0">
                <a:solidFill>
                  <a:schemeClr val="bg1"/>
                </a:solidFill>
                <a:latin typeface="Libre Franklin" panose="00000500000000000000" pitchFamily="2" charset="0"/>
              </a:defRPr>
            </a:lvl2pPr>
            <a:lvl3pPr>
              <a:defRPr sz="1600" baseline="0">
                <a:solidFill>
                  <a:schemeClr val="bg1"/>
                </a:solidFill>
                <a:latin typeface="Libre Franklin" panose="00000500000000000000" pitchFamily="2" charset="0"/>
              </a:defRPr>
            </a:lvl3pPr>
            <a:lvl4pPr>
              <a:defRPr sz="1600" baseline="0">
                <a:solidFill>
                  <a:schemeClr val="bg1"/>
                </a:solidFill>
                <a:latin typeface="Libre Franklin" panose="00000500000000000000" pitchFamily="2" charset="0"/>
              </a:defRPr>
            </a:lvl4pPr>
            <a:lvl5pPr>
              <a:defRPr sz="1600" baseline="0">
                <a:solidFill>
                  <a:schemeClr val="bg1"/>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495300" y="6172144"/>
            <a:ext cx="60007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
        <p:nvSpPr>
          <p:cNvPr id="8" name="TextBox 7"/>
          <p:cNvSpPr txBox="1"/>
          <p:nvPr userDrawn="1"/>
        </p:nvSpPr>
        <p:spPr>
          <a:xfrm>
            <a:off x="9639301" y="6165562"/>
            <a:ext cx="2000251"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bg1"/>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bg1"/>
              </a:solidFill>
              <a:latin typeface="Libre Franklin Black italic" panose="00000A00000000000000" pitchFamily="2" charset="0"/>
            </a:endParaRPr>
          </a:p>
        </p:txBody>
      </p:sp>
    </p:spTree>
    <p:extLst>
      <p:ext uri="{BB962C8B-B14F-4D97-AF65-F5344CB8AC3E}">
        <p14:creationId xmlns:p14="http://schemas.microsoft.com/office/powerpoint/2010/main" val="196110943"/>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BG Purple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10550" y="1885950"/>
            <a:ext cx="3382168" cy="3382168"/>
          </a:xfrm>
          <a:prstGeom prst="rect">
            <a:avLst/>
          </a:prstGeom>
        </p:spPr>
      </p:pic>
      <p:sp>
        <p:nvSpPr>
          <p:cNvPr id="2" name="Title 1"/>
          <p:cNvSpPr>
            <a:spLocks noGrp="1"/>
          </p:cNvSpPr>
          <p:nvPr>
            <p:ph type="title" hasCustomPrompt="1"/>
          </p:nvPr>
        </p:nvSpPr>
        <p:spPr>
          <a:xfrm>
            <a:off x="495300" y="1371601"/>
            <a:ext cx="7315200" cy="1135062"/>
          </a:xfrm>
        </p:spPr>
        <p:txBody>
          <a:bodyPr/>
          <a:lstStyle>
            <a:lvl1pPr>
              <a:defRPr cap="all" baseline="0">
                <a:solidFill>
                  <a:schemeClr val="accent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609600" y="2506662"/>
            <a:ext cx="7315200" cy="3665538"/>
          </a:xfrm>
        </p:spPr>
        <p:txBody>
          <a:bodyPr>
            <a:normAutofit/>
          </a:bodyPr>
          <a:lstStyle>
            <a:lvl1pPr>
              <a:defRPr sz="1600" baseline="0">
                <a:solidFill>
                  <a:schemeClr val="bg2">
                    <a:lumMod val="50000"/>
                  </a:schemeClr>
                </a:solidFill>
                <a:latin typeface="Libre Franklin" panose="00000500000000000000" pitchFamily="2" charset="0"/>
              </a:defRPr>
            </a:lvl1pPr>
            <a:lvl2pPr>
              <a:defRPr sz="1600" baseline="0">
                <a:solidFill>
                  <a:schemeClr val="bg2">
                    <a:lumMod val="50000"/>
                  </a:schemeClr>
                </a:solidFill>
                <a:latin typeface="Libre Franklin" panose="00000500000000000000" pitchFamily="2" charset="0"/>
              </a:defRPr>
            </a:lvl2pPr>
            <a:lvl3pPr>
              <a:defRPr sz="1600" baseline="0">
                <a:solidFill>
                  <a:schemeClr val="bg2">
                    <a:lumMod val="50000"/>
                  </a:schemeClr>
                </a:solidFill>
                <a:latin typeface="Libre Franklin" panose="00000500000000000000" pitchFamily="2" charset="0"/>
              </a:defRPr>
            </a:lvl3pPr>
            <a:lvl4pPr>
              <a:defRPr sz="1600" baseline="0">
                <a:solidFill>
                  <a:schemeClr val="bg2">
                    <a:lumMod val="50000"/>
                  </a:schemeClr>
                </a:solidFill>
                <a:latin typeface="Libre Franklin" panose="00000500000000000000" pitchFamily="2" charset="0"/>
              </a:defRPr>
            </a:lvl4pPr>
            <a:lvl5pPr>
              <a:defRPr sz="16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8501459" y="1885950"/>
            <a:ext cx="2800350" cy="3382168"/>
          </a:xfrm>
        </p:spPr>
        <p:txBody>
          <a:bodyPr anchor="ctr" anchorCtr="0">
            <a:normAutofit/>
          </a:bodyPr>
          <a:lstStyle>
            <a:lvl1pPr marL="0" indent="0" algn="ctr">
              <a:buNone/>
              <a:defRPr sz="1800" cap="all" baseline="0">
                <a:solidFill>
                  <a:schemeClr val="accent1"/>
                </a:solidFill>
                <a:latin typeface="Libre Franklin Black italic" panose="00000A00000000000000" pitchFamily="2" charset="0"/>
              </a:defRPr>
            </a:lvl1pPr>
          </a:lstStyle>
          <a:p>
            <a:pPr lvl="0"/>
            <a:r>
              <a:rPr lang="en-US" dirty="0"/>
              <a:t>CLICK TO ADD A FEATURE SENTENCE OR PULL QUOTE</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
            <a:ext cx="12192764" cy="850338"/>
          </a:xfrm>
          <a:prstGeom prst="rect">
            <a:avLst/>
          </a:prstGeom>
        </p:spPr>
      </p:pic>
      <p:sp>
        <p:nvSpPr>
          <p:cNvPr id="12" name="TextBox 11"/>
          <p:cNvSpPr txBox="1"/>
          <p:nvPr userDrawn="1"/>
        </p:nvSpPr>
        <p:spPr>
          <a:xfrm>
            <a:off x="9639300" y="6165562"/>
            <a:ext cx="200025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tx2"/>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tx2"/>
              </a:solidFill>
              <a:latin typeface="Libre Franklin Black italic" panose="00000A00000000000000" pitchFamily="2" charset="0"/>
            </a:endParaRPr>
          </a:p>
        </p:txBody>
      </p:sp>
      <p:sp>
        <p:nvSpPr>
          <p:cNvPr id="13" name="TextBox 12"/>
          <p:cNvSpPr txBox="1"/>
          <p:nvPr userDrawn="1"/>
        </p:nvSpPr>
        <p:spPr>
          <a:xfrm>
            <a:off x="495300" y="6172200"/>
            <a:ext cx="60007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a:p>
            <a:endParaRPr lang="en-US" sz="1000" cap="all" baseline="0" dirty="0">
              <a:solidFill>
                <a:schemeClr val="bg2"/>
              </a:solidFill>
              <a:latin typeface="Libre Franklin" panose="00000500000000000000" pitchFamily="2" charset="0"/>
            </a:endParaRPr>
          </a:p>
        </p:txBody>
      </p:sp>
    </p:spTree>
    <p:extLst>
      <p:ext uri="{BB962C8B-B14F-4D97-AF65-F5344CB8AC3E}">
        <p14:creationId xmlns:p14="http://schemas.microsoft.com/office/powerpoint/2010/main" val="1945556547"/>
      </p:ext>
    </p:extLst>
  </p:cSld>
  <p:clrMapOvr>
    <a:masterClrMapping/>
  </p:clrMapOvr>
  <p:extLst>
    <p:ext uri="{DCECCB84-F9BA-43D5-87BE-67443E8EF086}">
      <p15:sldGuideLst xmlns:p15="http://schemas.microsoft.com/office/powerpoint/2012/main">
        <p15:guide id="1" orient="horz" pos="8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hite BG Purp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1371601"/>
            <a:ext cx="7315200" cy="1135062"/>
          </a:xfrm>
        </p:spPr>
        <p:txBody>
          <a:bodyPr/>
          <a:lstStyle>
            <a:lvl1pPr>
              <a:defRPr cap="all" baseline="0">
                <a:solidFill>
                  <a:schemeClr val="accent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609600" y="2506662"/>
            <a:ext cx="7200900" cy="3665538"/>
          </a:xfrm>
        </p:spPr>
        <p:txBody>
          <a:bodyPr>
            <a:normAutofit/>
          </a:bodyPr>
          <a:lstStyle>
            <a:lvl1pPr>
              <a:defRPr sz="1600" baseline="0">
                <a:solidFill>
                  <a:schemeClr val="bg2">
                    <a:lumMod val="50000"/>
                  </a:schemeClr>
                </a:solidFill>
                <a:latin typeface="Libre Franklin" panose="00000500000000000000" pitchFamily="2" charset="0"/>
              </a:defRPr>
            </a:lvl1pPr>
            <a:lvl2pPr>
              <a:defRPr sz="1600" baseline="0">
                <a:solidFill>
                  <a:schemeClr val="bg2">
                    <a:lumMod val="50000"/>
                  </a:schemeClr>
                </a:solidFill>
                <a:latin typeface="Libre Franklin" panose="00000500000000000000" pitchFamily="2" charset="0"/>
              </a:defRPr>
            </a:lvl2pPr>
            <a:lvl3pPr>
              <a:defRPr sz="1600" baseline="0">
                <a:solidFill>
                  <a:schemeClr val="bg2">
                    <a:lumMod val="50000"/>
                  </a:schemeClr>
                </a:solidFill>
                <a:latin typeface="Libre Franklin" panose="00000500000000000000" pitchFamily="2" charset="0"/>
              </a:defRPr>
            </a:lvl3pPr>
            <a:lvl4pPr>
              <a:defRPr sz="1600" baseline="0">
                <a:solidFill>
                  <a:schemeClr val="bg2">
                    <a:lumMod val="50000"/>
                  </a:schemeClr>
                </a:solidFill>
                <a:latin typeface="Libre Franklin" panose="00000500000000000000" pitchFamily="2" charset="0"/>
              </a:defRPr>
            </a:lvl4pPr>
            <a:lvl5pPr>
              <a:defRPr sz="16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764" cy="850338"/>
          </a:xfrm>
          <a:prstGeom prst="rect">
            <a:avLst/>
          </a:prstGeom>
        </p:spPr>
      </p:pic>
      <p:sp>
        <p:nvSpPr>
          <p:cNvPr id="11" name="TextBox 10"/>
          <p:cNvSpPr txBox="1"/>
          <p:nvPr userDrawn="1"/>
        </p:nvSpPr>
        <p:spPr>
          <a:xfrm>
            <a:off x="495300" y="6172140"/>
            <a:ext cx="60007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a:p>
            <a:endParaRPr lang="en-US" sz="1000" cap="all" baseline="0" dirty="0">
              <a:solidFill>
                <a:schemeClr val="bg2"/>
              </a:solidFill>
              <a:latin typeface="Libre Franklin" panose="00000500000000000000" pitchFamily="2" charset="0"/>
            </a:endParaRPr>
          </a:p>
        </p:txBody>
      </p:sp>
      <p:sp>
        <p:nvSpPr>
          <p:cNvPr id="12" name="TextBox 11"/>
          <p:cNvSpPr txBox="1"/>
          <p:nvPr userDrawn="1"/>
        </p:nvSpPr>
        <p:spPr>
          <a:xfrm>
            <a:off x="9639300" y="6165562"/>
            <a:ext cx="200025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tx2"/>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tx2"/>
              </a:solidFill>
              <a:latin typeface="Libre Franklin Black italic" panose="00000A00000000000000" pitchFamily="2" charset="0"/>
            </a:endParaRPr>
          </a:p>
        </p:txBody>
      </p:sp>
    </p:spTree>
    <p:extLst>
      <p:ext uri="{BB962C8B-B14F-4D97-AF65-F5344CB8AC3E}">
        <p14:creationId xmlns:p14="http://schemas.microsoft.com/office/powerpoint/2010/main" val="1441000082"/>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BG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2900" y="1371601"/>
            <a:ext cx="7315200" cy="1135062"/>
          </a:xfrm>
        </p:spPr>
        <p:txBody>
          <a:bodyPr/>
          <a:lstStyle>
            <a:lvl1pPr>
              <a:defRPr cap="all" baseline="0">
                <a:solidFill>
                  <a:schemeClr val="accent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4267200" y="2953545"/>
            <a:ext cx="7315200" cy="2761455"/>
          </a:xfrm>
        </p:spPr>
        <p:txBody>
          <a:bodyPr>
            <a:normAutofit/>
          </a:bodyPr>
          <a:lstStyle>
            <a:lvl1pPr>
              <a:defRPr sz="1600" baseline="0">
                <a:solidFill>
                  <a:schemeClr val="bg2">
                    <a:lumMod val="50000"/>
                  </a:schemeClr>
                </a:solidFill>
                <a:latin typeface="Libre Franklin" panose="00000500000000000000" pitchFamily="2" charset="0"/>
              </a:defRPr>
            </a:lvl1pPr>
            <a:lvl2pPr>
              <a:defRPr sz="1600" baseline="0">
                <a:solidFill>
                  <a:schemeClr val="bg2">
                    <a:lumMod val="50000"/>
                  </a:schemeClr>
                </a:solidFill>
                <a:latin typeface="Libre Franklin" panose="00000500000000000000" pitchFamily="2" charset="0"/>
              </a:defRPr>
            </a:lvl2pPr>
            <a:lvl3pPr>
              <a:defRPr sz="1600" baseline="0">
                <a:solidFill>
                  <a:schemeClr val="bg2">
                    <a:lumMod val="50000"/>
                  </a:schemeClr>
                </a:solidFill>
                <a:latin typeface="Libre Franklin" panose="00000500000000000000" pitchFamily="2" charset="0"/>
              </a:defRPr>
            </a:lvl3pPr>
            <a:lvl4pPr>
              <a:defRPr sz="1600" baseline="0">
                <a:solidFill>
                  <a:schemeClr val="bg2">
                    <a:lumMod val="50000"/>
                  </a:schemeClr>
                </a:solidFill>
                <a:latin typeface="Libre Franklin" panose="00000500000000000000" pitchFamily="2" charset="0"/>
              </a:defRPr>
            </a:lvl4pPr>
            <a:lvl5pPr>
              <a:defRPr sz="1600" baseline="0">
                <a:solidFill>
                  <a:schemeClr val="bg2">
                    <a:lumMod val="50000"/>
                  </a:schemeClr>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reeform 13"/>
          <p:cNvSpPr/>
          <p:nvPr userDrawn="1"/>
        </p:nvSpPr>
        <p:spPr>
          <a:xfrm>
            <a:off x="609600" y="1714500"/>
            <a:ext cx="3028950" cy="2971800"/>
          </a:xfrm>
          <a:custGeom>
            <a:avLst/>
            <a:gdLst>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68580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971800 h 2971800"/>
              <a:gd name="connsiteX4" fmla="*/ 0 w 3028950"/>
              <a:gd name="connsiteY4" fmla="*/ 2971800 h 2971800"/>
              <a:gd name="connsiteX5" fmla="*/ 0 w 3028950"/>
              <a:gd name="connsiteY5" fmla="*/ 685800 h 2971800"/>
              <a:gd name="connsiteX6" fmla="*/ 742950 w 30289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50" h="2971800">
                <a:moveTo>
                  <a:pt x="742950" y="0"/>
                </a:moveTo>
                <a:lnTo>
                  <a:pt x="3028950" y="0"/>
                </a:lnTo>
                <a:lnTo>
                  <a:pt x="3028950" y="2286000"/>
                </a:lnTo>
                <a:lnTo>
                  <a:pt x="2286000" y="2971800"/>
                </a:lnTo>
                <a:lnTo>
                  <a:pt x="0" y="2971800"/>
                </a:lnTo>
                <a:lnTo>
                  <a:pt x="0" y="685800"/>
                </a:lnTo>
                <a:lnTo>
                  <a:pt x="74295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3" hasCustomPrompt="1"/>
          </p:nvPr>
        </p:nvSpPr>
        <p:spPr>
          <a:xfrm>
            <a:off x="767159" y="2344736"/>
            <a:ext cx="2128441" cy="2170114"/>
          </a:xfrm>
        </p:spPr>
        <p:txBody>
          <a:bodyPr anchor="b" anchorCtr="0">
            <a:normAutofit/>
          </a:bodyPr>
          <a:lstStyle>
            <a:lvl1pPr marL="0" indent="0" algn="l">
              <a:buNone/>
              <a:defRPr sz="1800" cap="all" baseline="0">
                <a:solidFill>
                  <a:schemeClr val="bg1"/>
                </a:solidFill>
                <a:latin typeface="Libre Franklin Black italic" panose="00000A00000000000000" pitchFamily="2" charset="0"/>
              </a:defRPr>
            </a:lvl1pPr>
          </a:lstStyle>
          <a:p>
            <a:pPr lvl="0"/>
            <a:r>
              <a:rPr lang="en-US" dirty="0"/>
              <a:t>CLICK TO ADD A FEATURE SENTENCE OR PULL QUOTE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4" y="7576"/>
            <a:ext cx="12183239" cy="849674"/>
          </a:xfrm>
          <a:prstGeom prst="rect">
            <a:avLst/>
          </a:prstGeom>
        </p:spPr>
      </p:pic>
      <p:sp>
        <p:nvSpPr>
          <p:cNvPr id="10" name="TextBox 9"/>
          <p:cNvSpPr txBox="1"/>
          <p:nvPr userDrawn="1"/>
        </p:nvSpPr>
        <p:spPr>
          <a:xfrm>
            <a:off x="495300" y="6172140"/>
            <a:ext cx="60007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
        <p:nvSpPr>
          <p:cNvPr id="9" name="Text Placeholder 8"/>
          <p:cNvSpPr>
            <a:spLocks noGrp="1"/>
          </p:cNvSpPr>
          <p:nvPr>
            <p:ph type="body" sz="quarter" idx="15" hasCustomPrompt="1"/>
          </p:nvPr>
        </p:nvSpPr>
        <p:spPr>
          <a:xfrm>
            <a:off x="4210050" y="2514600"/>
            <a:ext cx="7315200" cy="284667"/>
          </a:xfrm>
        </p:spPr>
        <p:txBody>
          <a:bodyPr>
            <a:noAutofit/>
          </a:bodyPr>
          <a:lstStyle>
            <a:lvl1pPr marL="0" indent="0">
              <a:buNone/>
              <a:defRPr sz="1600" cap="all" baseline="0">
                <a:solidFill>
                  <a:schemeClr val="accent1"/>
                </a:solidFill>
                <a:latin typeface="Libre Franklin Black italic" panose="00000A00000000000000" pitchFamily="2" charset="0"/>
              </a:defRPr>
            </a:lvl1pPr>
            <a:lvl2pPr>
              <a:defRPr sz="1600">
                <a:latin typeface="Libre Franklin" panose="00000500000000000000" pitchFamily="2" charset="0"/>
              </a:defRPr>
            </a:lvl2pPr>
            <a:lvl3pPr>
              <a:defRPr sz="1600">
                <a:latin typeface="Libre Franklin" panose="00000500000000000000" pitchFamily="2" charset="0"/>
              </a:defRPr>
            </a:lvl3pPr>
            <a:lvl4pPr>
              <a:defRPr sz="1600">
                <a:latin typeface="Libre Franklin" panose="00000500000000000000" pitchFamily="2" charset="0"/>
              </a:defRPr>
            </a:lvl4pPr>
            <a:lvl5pPr>
              <a:defRPr sz="1600">
                <a:latin typeface="Libre Franklin" panose="00000500000000000000" pitchFamily="2" charset="0"/>
              </a:defRPr>
            </a:lvl5pPr>
          </a:lstStyle>
          <a:p>
            <a:pPr lvl="0"/>
            <a:r>
              <a:rPr lang="en-US" dirty="0"/>
              <a:t>Click to edit heading 2</a:t>
            </a:r>
          </a:p>
        </p:txBody>
      </p:sp>
      <p:sp>
        <p:nvSpPr>
          <p:cNvPr id="13" name="TextBox 12"/>
          <p:cNvSpPr txBox="1"/>
          <p:nvPr userDrawn="1"/>
        </p:nvSpPr>
        <p:spPr>
          <a:xfrm>
            <a:off x="9639300" y="6165562"/>
            <a:ext cx="200025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tx2"/>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tx2"/>
              </a:solidFill>
              <a:latin typeface="Libre Franklin Black italic" panose="00000A00000000000000" pitchFamily="2" charset="0"/>
            </a:endParaRPr>
          </a:p>
        </p:txBody>
      </p:sp>
    </p:spTree>
    <p:extLst>
      <p:ext uri="{BB962C8B-B14F-4D97-AF65-F5344CB8AC3E}">
        <p14:creationId xmlns:p14="http://schemas.microsoft.com/office/powerpoint/2010/main" val="460267532"/>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G Purp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2900" y="1371601"/>
            <a:ext cx="7315200" cy="1135062"/>
          </a:xfrm>
        </p:spPr>
        <p:txBody>
          <a:bodyPr/>
          <a:lstStyle>
            <a:lvl1pPr>
              <a:defRPr cap="all" baseline="0">
                <a:solidFill>
                  <a:schemeClr val="accent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4267200" y="2953545"/>
            <a:ext cx="7315200" cy="2761455"/>
          </a:xfrm>
        </p:spPr>
        <p:txBody>
          <a:bodyPr>
            <a:normAutofit/>
          </a:bodyPr>
          <a:lstStyle>
            <a:lvl1pPr>
              <a:defRPr sz="1600" baseline="0">
                <a:solidFill>
                  <a:schemeClr val="bg1"/>
                </a:solidFill>
                <a:latin typeface="Libre Franklin" panose="00000500000000000000" pitchFamily="2" charset="0"/>
              </a:defRPr>
            </a:lvl1pPr>
            <a:lvl2pPr>
              <a:defRPr sz="1600" baseline="0">
                <a:solidFill>
                  <a:schemeClr val="bg1"/>
                </a:solidFill>
                <a:latin typeface="Libre Franklin" panose="00000500000000000000" pitchFamily="2" charset="0"/>
              </a:defRPr>
            </a:lvl2pPr>
            <a:lvl3pPr>
              <a:defRPr sz="1600" baseline="0">
                <a:solidFill>
                  <a:schemeClr val="bg1"/>
                </a:solidFill>
                <a:latin typeface="Libre Franklin" panose="00000500000000000000" pitchFamily="2" charset="0"/>
              </a:defRPr>
            </a:lvl3pPr>
            <a:lvl4pPr>
              <a:defRPr sz="1600" baseline="0">
                <a:solidFill>
                  <a:schemeClr val="bg1"/>
                </a:solidFill>
                <a:latin typeface="Libre Franklin" panose="00000500000000000000" pitchFamily="2" charset="0"/>
              </a:defRPr>
            </a:lvl4pPr>
            <a:lvl5pPr>
              <a:defRPr sz="1600" baseline="0">
                <a:solidFill>
                  <a:schemeClr val="bg1"/>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4" hasCustomPrompt="1"/>
          </p:nvPr>
        </p:nvSpPr>
        <p:spPr>
          <a:xfrm>
            <a:off x="4210050" y="2344736"/>
            <a:ext cx="7315200" cy="511741"/>
          </a:xfrm>
        </p:spPr>
        <p:txBody>
          <a:bodyPr anchor="b">
            <a:normAutofit/>
          </a:bodyPr>
          <a:lstStyle>
            <a:lvl1pPr marL="0" indent="0">
              <a:buNone/>
              <a:defRPr sz="1600" b="0" i="0" cap="all" baseline="0">
                <a:solidFill>
                  <a:schemeClr val="accent1"/>
                </a:solidFill>
                <a:latin typeface="Libre Franklin Black italic" panose="00000A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HEADING 2</a:t>
            </a:r>
          </a:p>
        </p:txBody>
      </p:sp>
      <p:sp>
        <p:nvSpPr>
          <p:cNvPr id="14" name="Freeform 13"/>
          <p:cNvSpPr/>
          <p:nvPr userDrawn="1"/>
        </p:nvSpPr>
        <p:spPr>
          <a:xfrm>
            <a:off x="609600" y="1714500"/>
            <a:ext cx="3028950" cy="2971800"/>
          </a:xfrm>
          <a:custGeom>
            <a:avLst/>
            <a:gdLst>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68580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286000 h 2971800"/>
              <a:gd name="connsiteX4" fmla="*/ 2286000 w 3028950"/>
              <a:gd name="connsiteY4" fmla="*/ 2971800 h 2971800"/>
              <a:gd name="connsiteX5" fmla="*/ 0 w 3028950"/>
              <a:gd name="connsiteY5" fmla="*/ 2971800 h 2971800"/>
              <a:gd name="connsiteX6" fmla="*/ 0 w 3028950"/>
              <a:gd name="connsiteY6" fmla="*/ 685800 h 2971800"/>
              <a:gd name="connsiteX7" fmla="*/ 742950 w 3028950"/>
              <a:gd name="connsiteY7" fmla="*/ 0 h 2971800"/>
              <a:gd name="connsiteX0" fmla="*/ 742950 w 3028950"/>
              <a:gd name="connsiteY0" fmla="*/ 0 h 2971800"/>
              <a:gd name="connsiteX1" fmla="*/ 3028950 w 3028950"/>
              <a:gd name="connsiteY1" fmla="*/ 0 h 2971800"/>
              <a:gd name="connsiteX2" fmla="*/ 3028950 w 3028950"/>
              <a:gd name="connsiteY2" fmla="*/ 2286000 h 2971800"/>
              <a:gd name="connsiteX3" fmla="*/ 2286000 w 3028950"/>
              <a:gd name="connsiteY3" fmla="*/ 2971800 h 2971800"/>
              <a:gd name="connsiteX4" fmla="*/ 0 w 3028950"/>
              <a:gd name="connsiteY4" fmla="*/ 2971800 h 2971800"/>
              <a:gd name="connsiteX5" fmla="*/ 0 w 3028950"/>
              <a:gd name="connsiteY5" fmla="*/ 685800 h 2971800"/>
              <a:gd name="connsiteX6" fmla="*/ 742950 w 30289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950" h="2971800">
                <a:moveTo>
                  <a:pt x="742950" y="0"/>
                </a:moveTo>
                <a:lnTo>
                  <a:pt x="3028950" y="0"/>
                </a:lnTo>
                <a:lnTo>
                  <a:pt x="3028950" y="2286000"/>
                </a:lnTo>
                <a:lnTo>
                  <a:pt x="2286000" y="2971800"/>
                </a:lnTo>
                <a:lnTo>
                  <a:pt x="0" y="2971800"/>
                </a:lnTo>
                <a:lnTo>
                  <a:pt x="0" y="685800"/>
                </a:lnTo>
                <a:lnTo>
                  <a:pt x="742950" y="0"/>
                </a:lnTo>
                <a:close/>
              </a:path>
            </a:pathLst>
          </a:cu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3" hasCustomPrompt="1"/>
          </p:nvPr>
        </p:nvSpPr>
        <p:spPr>
          <a:xfrm>
            <a:off x="767159" y="2344736"/>
            <a:ext cx="2128441" cy="2170114"/>
          </a:xfrm>
        </p:spPr>
        <p:txBody>
          <a:bodyPr anchor="b" anchorCtr="0">
            <a:normAutofit/>
          </a:bodyPr>
          <a:lstStyle>
            <a:lvl1pPr marL="0" indent="0" algn="l">
              <a:buNone/>
              <a:defRPr sz="1800" cap="all" baseline="0">
                <a:solidFill>
                  <a:schemeClr val="bg1"/>
                </a:solidFill>
                <a:latin typeface="Libre Franklin Black italic" panose="00000A00000000000000" pitchFamily="2" charset="0"/>
              </a:defRPr>
            </a:lvl1pPr>
          </a:lstStyle>
          <a:p>
            <a:pPr lvl="0"/>
            <a:r>
              <a:rPr lang="en-US" dirty="0"/>
              <a:t>CLICK TO ADD A FEATURE SENTENCE OR PULL QUOTE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4" y="7576"/>
            <a:ext cx="12183239" cy="849674"/>
          </a:xfrm>
          <a:prstGeom prst="rect">
            <a:avLst/>
          </a:prstGeom>
        </p:spPr>
      </p:pic>
      <p:sp>
        <p:nvSpPr>
          <p:cNvPr id="10" name="TextBox 9"/>
          <p:cNvSpPr txBox="1"/>
          <p:nvPr userDrawn="1"/>
        </p:nvSpPr>
        <p:spPr>
          <a:xfrm>
            <a:off x="495300" y="6172140"/>
            <a:ext cx="60007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
        <p:nvSpPr>
          <p:cNvPr id="12" name="TextBox 11"/>
          <p:cNvSpPr txBox="1"/>
          <p:nvPr userDrawn="1"/>
        </p:nvSpPr>
        <p:spPr>
          <a:xfrm>
            <a:off x="9639300" y="6165562"/>
            <a:ext cx="200025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bg1"/>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bg1"/>
              </a:solidFill>
              <a:latin typeface="Libre Franklin Black italic" panose="00000A00000000000000" pitchFamily="2" charset="0"/>
            </a:endParaRPr>
          </a:p>
        </p:txBody>
      </p:sp>
    </p:spTree>
    <p:extLst>
      <p:ext uri="{BB962C8B-B14F-4D97-AF65-F5344CB8AC3E}">
        <p14:creationId xmlns:p14="http://schemas.microsoft.com/office/powerpoint/2010/main" val="1194174290"/>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G Image Purple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2450" y="1371601"/>
            <a:ext cx="3657600" cy="1135062"/>
          </a:xfrm>
        </p:spPr>
        <p:txBody>
          <a:bodyPr>
            <a:normAutofit/>
          </a:bodyPr>
          <a:lstStyle>
            <a:lvl1pPr>
              <a:defRPr sz="2500" cap="all" baseline="0">
                <a:solidFill>
                  <a:schemeClr val="bg1"/>
                </a:solidFill>
                <a:latin typeface="Libre Franklin Black italic" panose="00000A00000000000000" pitchFamily="2" charset="0"/>
              </a:defRPr>
            </a:lvl1pPr>
          </a:lstStyle>
          <a:p>
            <a:r>
              <a:rPr lang="en-US" dirty="0"/>
              <a:t>CLICK TO ADD HEADING</a:t>
            </a:r>
          </a:p>
        </p:txBody>
      </p:sp>
      <p:sp>
        <p:nvSpPr>
          <p:cNvPr id="3" name="Content Placeholder 2"/>
          <p:cNvSpPr>
            <a:spLocks noGrp="1"/>
          </p:cNvSpPr>
          <p:nvPr>
            <p:ph idx="1"/>
          </p:nvPr>
        </p:nvSpPr>
        <p:spPr>
          <a:xfrm>
            <a:off x="609600" y="2525713"/>
            <a:ext cx="3657600" cy="2761455"/>
          </a:xfrm>
        </p:spPr>
        <p:txBody>
          <a:bodyPr>
            <a:normAutofit/>
          </a:bodyPr>
          <a:lstStyle>
            <a:lvl1pPr>
              <a:defRPr sz="1600" baseline="0">
                <a:solidFill>
                  <a:schemeClr val="bg1"/>
                </a:solidFill>
                <a:latin typeface="Libre Franklin" panose="00000500000000000000" pitchFamily="2" charset="0"/>
              </a:defRPr>
            </a:lvl1pPr>
            <a:lvl2pPr>
              <a:defRPr sz="1600" baseline="0">
                <a:solidFill>
                  <a:schemeClr val="bg1"/>
                </a:solidFill>
                <a:latin typeface="Libre Franklin" panose="00000500000000000000" pitchFamily="2" charset="0"/>
              </a:defRPr>
            </a:lvl2pPr>
            <a:lvl3pPr>
              <a:defRPr sz="1600" baseline="0">
                <a:solidFill>
                  <a:schemeClr val="bg1"/>
                </a:solidFill>
                <a:latin typeface="Libre Franklin" panose="00000500000000000000" pitchFamily="2" charset="0"/>
              </a:defRPr>
            </a:lvl3pPr>
            <a:lvl4pPr>
              <a:defRPr sz="1600" baseline="0">
                <a:solidFill>
                  <a:schemeClr val="bg1"/>
                </a:solidFill>
                <a:latin typeface="Libre Franklin" panose="00000500000000000000" pitchFamily="2" charset="0"/>
              </a:defRPr>
            </a:lvl4pPr>
            <a:lvl5pPr>
              <a:defRPr sz="1600" baseline="0">
                <a:solidFill>
                  <a:schemeClr val="bg1"/>
                </a:solidFill>
                <a:latin typeface="Libre Franklin"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495300" y="6172140"/>
            <a:ext cx="60007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
        <p:nvSpPr>
          <p:cNvPr id="8" name="TextBox 7"/>
          <p:cNvSpPr txBox="1"/>
          <p:nvPr userDrawn="1"/>
        </p:nvSpPr>
        <p:spPr>
          <a:xfrm>
            <a:off x="9639300" y="6165562"/>
            <a:ext cx="2000250" cy="2923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E010B-243C-433C-818B-DCAFE4E8C7FA}" type="slidenum">
              <a:rPr lang="en-US" sz="1300" baseline="0" smtClean="0">
                <a:solidFill>
                  <a:schemeClr val="bg1"/>
                </a:solidFill>
                <a:latin typeface="Libre Franklin Black italic" panose="00000A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300" baseline="0" dirty="0">
              <a:solidFill>
                <a:schemeClr val="bg1"/>
              </a:solidFill>
              <a:latin typeface="Libre Franklin Black italic" panose="00000A00000000000000" pitchFamily="2" charset="0"/>
            </a:endParaRPr>
          </a:p>
        </p:txBody>
      </p:sp>
    </p:spTree>
    <p:extLst>
      <p:ext uri="{BB962C8B-B14F-4D97-AF65-F5344CB8AC3E}">
        <p14:creationId xmlns:p14="http://schemas.microsoft.com/office/powerpoint/2010/main" val="3143049534"/>
      </p:ext>
    </p:extLst>
  </p:cSld>
  <p:clrMapOvr>
    <a:masterClrMapping/>
  </p:clrMapOvr>
  <p:extLst>
    <p:ext uri="{DCECCB84-F9BA-43D5-87BE-67443E8EF086}">
      <p15:sldGuideLst xmlns:p15="http://schemas.microsoft.com/office/powerpoint/2012/main">
        <p15:guide id="1" orient="horz" pos="8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ange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7524750" y="2743200"/>
            <a:ext cx="4114800" cy="742950"/>
          </a:xfrm>
        </p:spPr>
        <p:txBody>
          <a:bodyPr>
            <a:noAutofit/>
          </a:bodyPr>
          <a:lstStyle>
            <a:lvl1pPr marL="0" indent="0">
              <a:buNone/>
              <a:defRPr sz="1600" baseline="0">
                <a:solidFill>
                  <a:schemeClr val="bg1"/>
                </a:solidFill>
                <a:latin typeface="Libre Franklin" panose="00000500000000000000" pitchFamily="2" charset="0"/>
              </a:defRPr>
            </a:lvl1pPr>
            <a:lvl2pPr marL="457200" indent="0">
              <a:buNone/>
              <a:defRPr sz="1600" baseline="0">
                <a:solidFill>
                  <a:schemeClr val="bg1"/>
                </a:solidFill>
                <a:latin typeface="Libre Franklin" panose="00000500000000000000" pitchFamily="2" charset="0"/>
              </a:defRPr>
            </a:lvl2pPr>
            <a:lvl3pPr marL="914400" indent="0">
              <a:buNone/>
              <a:defRPr sz="1600" baseline="0">
                <a:solidFill>
                  <a:schemeClr val="bg1"/>
                </a:solidFill>
                <a:latin typeface="Libre Franklin" panose="00000500000000000000" pitchFamily="2" charset="0"/>
              </a:defRPr>
            </a:lvl3pPr>
            <a:lvl4pPr marL="1371600" indent="0">
              <a:buNone/>
              <a:defRPr sz="1600" baseline="0">
                <a:solidFill>
                  <a:schemeClr val="bg1"/>
                </a:solidFill>
                <a:latin typeface="Libre Franklin" panose="00000500000000000000" pitchFamily="2" charset="0"/>
              </a:defRPr>
            </a:lvl4pPr>
            <a:lvl5pPr marL="1828800" indent="0">
              <a:buNone/>
              <a:defRPr sz="1600" baseline="0">
                <a:solidFill>
                  <a:schemeClr val="bg1"/>
                </a:solidFill>
                <a:latin typeface="Libre Franklin" panose="00000500000000000000" pitchFamily="2" charset="0"/>
              </a:defRPr>
            </a:lvl5pPr>
          </a:lstStyle>
          <a:p>
            <a:pPr lvl="0"/>
            <a:r>
              <a:rPr lang="en-US" dirty="0"/>
              <a:t>Click to edit sub title</a:t>
            </a:r>
          </a:p>
        </p:txBody>
      </p:sp>
      <p:sp>
        <p:nvSpPr>
          <p:cNvPr id="5" name="Title 1"/>
          <p:cNvSpPr>
            <a:spLocks noGrp="1"/>
          </p:cNvSpPr>
          <p:nvPr>
            <p:ph type="ctrTitle"/>
          </p:nvPr>
        </p:nvSpPr>
        <p:spPr>
          <a:xfrm>
            <a:off x="7524750" y="1590460"/>
            <a:ext cx="4057650" cy="1152740"/>
          </a:xfrm>
        </p:spPr>
        <p:txBody>
          <a:bodyPr anchor="b" anchorCtr="0">
            <a:noAutofit/>
          </a:bodyPr>
          <a:lstStyle>
            <a:lvl1pPr algn="l">
              <a:defRPr sz="3500" cap="all" baseline="0">
                <a:solidFill>
                  <a:schemeClr val="bg1"/>
                </a:solidFill>
                <a:latin typeface="Libre Franklin Black italic" panose="00000A00000000000000" pitchFamily="2" charset="0"/>
              </a:defRPr>
            </a:lvl1pPr>
          </a:lstStyle>
          <a:p>
            <a:r>
              <a:rPr lang="en-US" dirty="0"/>
              <a:t>Click to edit Master title</a:t>
            </a:r>
          </a:p>
        </p:txBody>
      </p:sp>
    </p:spTree>
    <p:extLst>
      <p:ext uri="{BB962C8B-B14F-4D97-AF65-F5344CB8AC3E}">
        <p14:creationId xmlns:p14="http://schemas.microsoft.com/office/powerpoint/2010/main" val="16677354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ange Section 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95564"/>
            <a:ext cx="5486400" cy="4400550"/>
          </a:xfrm>
        </p:spPr>
        <p:txBody>
          <a:bodyPr anchor="ctr" anchorCtr="0">
            <a:normAutofit/>
          </a:bodyPr>
          <a:lstStyle>
            <a:lvl1pPr algn="l">
              <a:defRPr sz="4000" cap="all" baseline="0">
                <a:solidFill>
                  <a:schemeClr val="bg1"/>
                </a:solidFill>
                <a:latin typeface="Libre Franklin Black italic" panose="00000A00000000000000" pitchFamily="2" charset="0"/>
              </a:defRPr>
            </a:lvl1pPr>
          </a:lstStyle>
          <a:p>
            <a:r>
              <a:rPr lang="en-US" dirty="0"/>
              <a:t>Click to edit Master title style</a:t>
            </a:r>
          </a:p>
        </p:txBody>
      </p:sp>
      <p:sp>
        <p:nvSpPr>
          <p:cNvPr id="3" name="Subtitle 2"/>
          <p:cNvSpPr>
            <a:spLocks noGrp="1"/>
          </p:cNvSpPr>
          <p:nvPr>
            <p:ph type="subTitle" idx="1" hasCustomPrompt="1"/>
          </p:nvPr>
        </p:nvSpPr>
        <p:spPr>
          <a:xfrm>
            <a:off x="552450" y="628650"/>
            <a:ext cx="5200650" cy="461962"/>
          </a:xfrm>
        </p:spPr>
        <p:txBody>
          <a:bodyPr>
            <a:normAutofit/>
          </a:bodyPr>
          <a:lstStyle>
            <a:lvl1pPr marL="0" indent="0" algn="l">
              <a:buNone/>
              <a:defRPr sz="1100" cap="all" baseline="0">
                <a:solidFill>
                  <a:schemeClr val="accent3"/>
                </a:solidFill>
                <a:latin typeface="Libre Franklin Black italic" panose="00000A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UNLOCKING THE UNIVERSE, INSPIRING THE FUTURE</a:t>
            </a:r>
          </a:p>
        </p:txBody>
      </p:sp>
      <p:sp>
        <p:nvSpPr>
          <p:cNvPr id="6" name="Rectangle 5"/>
          <p:cNvSpPr/>
          <p:nvPr userDrawn="1"/>
        </p:nvSpPr>
        <p:spPr>
          <a:xfrm>
            <a:off x="7459578" y="5429250"/>
            <a:ext cx="3429000" cy="62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495300" y="6172140"/>
            <a:ext cx="600075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cap="all" baseline="0" dirty="0">
                <a:solidFill>
                  <a:schemeClr val="bg2"/>
                </a:solidFill>
                <a:latin typeface="Libre Franklin" panose="00000500000000000000" pitchFamily="2" charset="0"/>
              </a:rPr>
              <a:t>ARC Centre of Excellence for All Sky Astrophysics in 3D</a:t>
            </a:r>
          </a:p>
        </p:txBody>
      </p:sp>
    </p:spTree>
    <p:extLst>
      <p:ext uri="{BB962C8B-B14F-4D97-AF65-F5344CB8AC3E}">
        <p14:creationId xmlns:p14="http://schemas.microsoft.com/office/powerpoint/2010/main" val="5588531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8.png"/><Relationship Id="rId5" Type="http://schemas.openxmlformats.org/officeDocument/2006/relationships/slideLayout" Target="../slideLayouts/slideLayout26.xml"/><Relationship Id="rId10" Type="http://schemas.openxmlformats.org/officeDocument/2006/relationships/image" Target="../media/image17.png"/><Relationship Id="rId4" Type="http://schemas.openxmlformats.org/officeDocument/2006/relationships/slideLayout" Target="../slideLayouts/slideLayout2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1310A-C0AB-4704-A4C4-6775DA6C7F03}" type="datetimeFigureOut">
              <a:rPr lang="en-US" smtClean="0"/>
              <a:t>9/29/24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DEA423-2F5E-4E3D-ADC2-748F6A9880D4}" type="slidenum">
              <a:rPr lang="en-US" smtClean="0"/>
              <a:t>‹#›</a:t>
            </a:fld>
            <a:endParaRPr lang="en-US"/>
          </a:p>
        </p:txBody>
      </p:sp>
    </p:spTree>
    <p:extLst>
      <p:ext uri="{BB962C8B-B14F-4D97-AF65-F5344CB8AC3E}">
        <p14:creationId xmlns:p14="http://schemas.microsoft.com/office/powerpoint/2010/main" val="807619254"/>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70" r:id="rId4"/>
    <p:sldLayoutId id="2147483654" r:id="rId5"/>
    <p:sldLayoutId id="2147483669"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1310A-C0AB-4704-A4C4-6775DA6C7F03}" type="datetimeFigureOut">
              <a:rPr lang="en-US" smtClean="0"/>
              <a:t>9/29/24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DEA423-2F5E-4E3D-ADC2-748F6A9880D4}" type="slidenum">
              <a:rPr lang="en-US" smtClean="0"/>
              <a:t>‹#›</a:t>
            </a:fld>
            <a:endParaRPr lang="en-US"/>
          </a:p>
        </p:txBody>
      </p:sp>
    </p:spTree>
    <p:extLst>
      <p:ext uri="{BB962C8B-B14F-4D97-AF65-F5344CB8AC3E}">
        <p14:creationId xmlns:p14="http://schemas.microsoft.com/office/powerpoint/2010/main" val="3514650465"/>
      </p:ext>
    </p:extLst>
  </p:cSld>
  <p:clrMap bg1="lt1" tx1="dk1" bg2="lt2" tx2="dk2" accent1="accent1" accent2="accent2" accent3="accent3" accent4="accent4" accent5="accent5" accent6="accent6" hlink="hlink" folHlink="folHlink"/>
  <p:sldLayoutIdLst>
    <p:sldLayoutId id="2147483675" r:id="rId1"/>
    <p:sldLayoutId id="2147483678" r:id="rId2"/>
    <p:sldLayoutId id="2147483685" r:id="rId3"/>
    <p:sldLayoutId id="2147483686" r:id="rId4"/>
    <p:sldLayoutId id="2147483687" r:id="rId5"/>
    <p:sldLayoutId id="2147483688" r:id="rId6"/>
    <p:sldLayoutId id="214748368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1310A-C0AB-4704-A4C4-6775DA6C7F03}" type="datetimeFigureOut">
              <a:rPr lang="en-US" smtClean="0"/>
              <a:t>9/29/24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DEA423-2F5E-4E3D-ADC2-748F6A9880D4}" type="slidenum">
              <a:rPr lang="en-US" smtClean="0"/>
              <a:t>‹#›</a:t>
            </a:fld>
            <a:endParaRPr lang="en-US"/>
          </a:p>
        </p:txBody>
      </p:sp>
    </p:spTree>
    <p:extLst>
      <p:ext uri="{BB962C8B-B14F-4D97-AF65-F5344CB8AC3E}">
        <p14:creationId xmlns:p14="http://schemas.microsoft.com/office/powerpoint/2010/main" val="3920514662"/>
      </p:ext>
    </p:extLst>
  </p:cSld>
  <p:clrMap bg1="lt1" tx1="dk1" bg2="lt2" tx2="dk2" accent1="accent1" accent2="accent2" accent3="accent3" accent4="accent4" accent5="accent5" accent6="accent6" hlink="hlink" folHlink="folHlink"/>
  <p:sldLayoutIdLst>
    <p:sldLayoutId id="2147483698" r:id="rId1"/>
    <p:sldLayoutId id="2147483701" r:id="rId2"/>
    <p:sldLayoutId id="2147483712" r:id="rId3"/>
    <p:sldLayoutId id="2147483713" r:id="rId4"/>
    <p:sldLayoutId id="2147483714" r:id="rId5"/>
    <p:sldLayoutId id="2147483715" r:id="rId6"/>
    <p:sldLayoutId id="214748371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1310A-C0AB-4704-A4C4-6775DA6C7F03}" type="datetimeFigureOut">
              <a:rPr lang="en-US" smtClean="0"/>
              <a:t>9/29/24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DEA423-2F5E-4E3D-ADC2-748F6A9880D4}" type="slidenum">
              <a:rPr lang="en-US" smtClean="0"/>
              <a:t>‹#›</a:t>
            </a:fld>
            <a:endParaRPr lang="en-US"/>
          </a:p>
        </p:txBody>
      </p:sp>
      <p:pic>
        <p:nvPicPr>
          <p:cNvPr id="7" name="Picture 6"/>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 y="-1"/>
            <a:ext cx="12192764" cy="850338"/>
          </a:xfrm>
          <a:prstGeom prst="rect">
            <a:avLst/>
          </a:prstGeom>
        </p:spPr>
      </p:pic>
      <p:grpSp>
        <p:nvGrpSpPr>
          <p:cNvPr id="8" name="Group 7">
            <a:extLst>
              <a:ext uri="{FF2B5EF4-FFF2-40B4-BE49-F238E27FC236}">
                <a16:creationId xmlns:a16="http://schemas.microsoft.com/office/drawing/2014/main" id="{7A604844-C077-1A47-9833-6A1A2BDD5049}"/>
              </a:ext>
            </a:extLst>
          </p:cNvPr>
          <p:cNvGrpSpPr>
            <a:grpSpLocks noChangeAspect="1"/>
          </p:cNvGrpSpPr>
          <p:nvPr userDrawn="1"/>
        </p:nvGrpSpPr>
        <p:grpSpPr bwMode="auto">
          <a:xfrm>
            <a:off x="10676939" y="53075"/>
            <a:ext cx="1440975" cy="461279"/>
            <a:chOff x="261935" y="5812067"/>
            <a:chExt cx="1612106" cy="592961"/>
          </a:xfrm>
        </p:grpSpPr>
        <p:sp>
          <p:nvSpPr>
            <p:cNvPr id="9" name="Rectangle 8">
              <a:extLst>
                <a:ext uri="{FF2B5EF4-FFF2-40B4-BE49-F238E27FC236}">
                  <a16:creationId xmlns:a16="http://schemas.microsoft.com/office/drawing/2014/main" id="{8F969821-D55B-7E43-A93B-3CE9BDBF4D58}"/>
                </a:ext>
              </a:extLst>
            </p:cNvPr>
            <p:cNvSpPr/>
            <p:nvPr/>
          </p:nvSpPr>
          <p:spPr>
            <a:xfrm flipH="1">
              <a:off x="261935" y="5812067"/>
              <a:ext cx="1612106" cy="592961"/>
            </a:xfrm>
            <a:prstGeom prst="rect">
              <a:avLst/>
            </a:prstGeom>
            <a:solidFill>
              <a:srgbClr val="CE11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sz="1800" dirty="0"/>
            </a:p>
          </p:txBody>
        </p:sp>
        <p:pic>
          <p:nvPicPr>
            <p:cNvPr id="10" name="Picture 12" descr="USY_MB1_rgb_Reversed_Standard_Logo.png">
              <a:extLst>
                <a:ext uri="{FF2B5EF4-FFF2-40B4-BE49-F238E27FC236}">
                  <a16:creationId xmlns:a16="http://schemas.microsoft.com/office/drawing/2014/main" id="{1E3FBAF1-036D-424D-8A13-24244D4A043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3773" y="5890063"/>
              <a:ext cx="1268436" cy="439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1" name="Picture 10">
            <a:extLst>
              <a:ext uri="{FF2B5EF4-FFF2-40B4-BE49-F238E27FC236}">
                <a16:creationId xmlns:a16="http://schemas.microsoft.com/office/drawing/2014/main" id="{26179DC3-9FBE-6C4D-A7F8-0948649A6010}"/>
              </a:ext>
            </a:extLst>
          </p:cNvPr>
          <p:cNvPicPr>
            <a:picLocks noChangeAspect="1"/>
          </p:cNvPicPr>
          <p:nvPr userDrawn="1"/>
        </p:nvPicPr>
        <p:blipFill rotWithShape="1">
          <a:blip r:embed="rId11"/>
          <a:srcRect l="48638"/>
          <a:stretch/>
        </p:blipFill>
        <p:spPr>
          <a:xfrm>
            <a:off x="9338268" y="53074"/>
            <a:ext cx="1225185" cy="477078"/>
          </a:xfrm>
          <a:prstGeom prst="rect">
            <a:avLst/>
          </a:prstGeom>
        </p:spPr>
      </p:pic>
    </p:spTree>
    <p:extLst>
      <p:ext uri="{BB962C8B-B14F-4D97-AF65-F5344CB8AC3E}">
        <p14:creationId xmlns:p14="http://schemas.microsoft.com/office/powerpoint/2010/main" val="409444173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png"/><Relationship Id="rId7"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4.jpeg"/><Relationship Id="rId9" Type="http://schemas.openxmlformats.org/officeDocument/2006/relationships/image" Target="../media/image60.jpeg"/></Relationships>
</file>

<file path=ppt/slides/_rels/slide1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10.png"/></Relationships>
</file>

<file path=ppt/slides/_rels/slide1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tinyurl.com/samipapers"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789229-05D8-004B-8CFC-36180DF0A1B9}"/>
              </a:ext>
            </a:extLst>
          </p:cNvPr>
          <p:cNvSpPr txBox="1"/>
          <p:nvPr/>
        </p:nvSpPr>
        <p:spPr>
          <a:xfrm>
            <a:off x="1702435" y="1258633"/>
            <a:ext cx="8529638" cy="646331"/>
          </a:xfrm>
          <a:prstGeom prst="rect">
            <a:avLst/>
          </a:prstGeom>
          <a:noFill/>
        </p:spPr>
        <p:txBody>
          <a:bodyPr wrap="square" rtlCol="0">
            <a:spAutoFit/>
          </a:bodyPr>
          <a:lstStyle/>
          <a:p>
            <a:pPr algn="ctr"/>
            <a:r>
              <a:rPr lang="en-US" dirty="0"/>
              <a:t>Scott Croom (University of Sydney, ASTRO 3D)</a:t>
            </a:r>
          </a:p>
          <a:p>
            <a:pPr algn="ctr"/>
            <a:r>
              <a:rPr lang="en-US" dirty="0"/>
              <a:t>and the SAMI team </a:t>
            </a:r>
          </a:p>
        </p:txBody>
      </p:sp>
      <p:sp>
        <p:nvSpPr>
          <p:cNvPr id="8" name="AutoShape 2" descr="The German X-ray telescope called eROSITA, as seen before it was packed onto a Russian Proton rocket for launch on June 21, 2019.">
            <a:extLst>
              <a:ext uri="{FF2B5EF4-FFF2-40B4-BE49-F238E27FC236}">
                <a16:creationId xmlns:a16="http://schemas.microsoft.com/office/drawing/2014/main" id="{B7D41C1A-18B2-C74E-ABC1-5658604A810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D4E972B3-87F5-04FB-9A6D-A87473BC8455}"/>
              </a:ext>
            </a:extLst>
          </p:cNvPr>
          <p:cNvSpPr/>
          <p:nvPr/>
        </p:nvSpPr>
        <p:spPr bwMode="auto">
          <a:xfrm>
            <a:off x="381000" y="6000750"/>
            <a:ext cx="3657600" cy="5715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pic>
        <p:nvPicPr>
          <p:cNvPr id="12" name="Picture 11" descr="Chart, scatter chart&#10;&#10;Description automatically generated">
            <a:extLst>
              <a:ext uri="{FF2B5EF4-FFF2-40B4-BE49-F238E27FC236}">
                <a16:creationId xmlns:a16="http://schemas.microsoft.com/office/drawing/2014/main" id="{A5592FEE-C0D8-604C-8E79-5048635D9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935" y="1798320"/>
            <a:ext cx="6746239" cy="5059680"/>
          </a:xfrm>
          <a:prstGeom prst="rect">
            <a:avLst/>
          </a:prstGeom>
        </p:spPr>
      </p:pic>
      <p:sp>
        <p:nvSpPr>
          <p:cNvPr id="3" name="Title 1">
            <a:extLst>
              <a:ext uri="{FF2B5EF4-FFF2-40B4-BE49-F238E27FC236}">
                <a16:creationId xmlns:a16="http://schemas.microsoft.com/office/drawing/2014/main" id="{14BFF4BC-5F9C-ACBE-9867-23E71DBF15E6}"/>
              </a:ext>
            </a:extLst>
          </p:cNvPr>
          <p:cNvSpPr txBox="1">
            <a:spLocks/>
          </p:cNvSpPr>
          <p:nvPr/>
        </p:nvSpPr>
        <p:spPr>
          <a:xfrm>
            <a:off x="2447073" y="495557"/>
            <a:ext cx="7136781"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pPr algn="ctr"/>
            <a:r>
              <a:rPr lang="en-US" sz="4000" cap="none" dirty="0"/>
              <a:t>The SAMI Galaxy Survey</a:t>
            </a:r>
          </a:p>
        </p:txBody>
      </p:sp>
      <p:pic>
        <p:nvPicPr>
          <p:cNvPr id="4" name="Picture 6">
            <a:extLst>
              <a:ext uri="{FF2B5EF4-FFF2-40B4-BE49-F238E27FC236}">
                <a16:creationId xmlns:a16="http://schemas.microsoft.com/office/drawing/2014/main" id="{187EBB20-B3D3-CE79-DB9C-47CFE946D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 y="5710984"/>
            <a:ext cx="2103438" cy="9898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sami-survey.org/files/logos/SAMI-Survey-Logo-large.png">
            <a:extLst>
              <a:ext uri="{FF2B5EF4-FFF2-40B4-BE49-F238E27FC236}">
                <a16:creationId xmlns:a16="http://schemas.microsoft.com/office/drawing/2014/main" id="{AF9EA07B-C0F2-963B-E1D0-46425D9208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9486" y="737259"/>
            <a:ext cx="3028950" cy="9541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C0E44EC-4DC2-5D08-505A-0EF7CFB85C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6729" y="4409768"/>
            <a:ext cx="2182761" cy="2182761"/>
          </a:xfrm>
          <a:prstGeom prst="rect">
            <a:avLst/>
          </a:prstGeom>
        </p:spPr>
      </p:pic>
    </p:spTree>
    <p:extLst>
      <p:ext uri="{BB962C8B-B14F-4D97-AF65-F5344CB8AC3E}">
        <p14:creationId xmlns:p14="http://schemas.microsoft.com/office/powerpoint/2010/main" val="1429188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5B909C-7E26-D1F6-0848-A797D4BFB364}"/>
              </a:ext>
            </a:extLst>
          </p:cNvPr>
          <p:cNvPicPr>
            <a:picLocks noChangeAspect="1"/>
          </p:cNvPicPr>
          <p:nvPr/>
        </p:nvPicPr>
        <p:blipFill>
          <a:blip r:embed="rId3"/>
          <a:stretch>
            <a:fillRect/>
          </a:stretch>
        </p:blipFill>
        <p:spPr>
          <a:xfrm>
            <a:off x="0" y="1494261"/>
            <a:ext cx="9220254" cy="5363739"/>
          </a:xfrm>
          <a:prstGeom prst="rect">
            <a:avLst/>
          </a:prstGeom>
        </p:spPr>
      </p:pic>
      <p:sp>
        <p:nvSpPr>
          <p:cNvPr id="8" name="TextBox 7">
            <a:extLst>
              <a:ext uri="{FF2B5EF4-FFF2-40B4-BE49-F238E27FC236}">
                <a16:creationId xmlns:a16="http://schemas.microsoft.com/office/drawing/2014/main" id="{663EA4B0-70E9-A833-97E7-371D42A94447}"/>
              </a:ext>
            </a:extLst>
          </p:cNvPr>
          <p:cNvSpPr txBox="1"/>
          <p:nvPr/>
        </p:nvSpPr>
        <p:spPr>
          <a:xfrm>
            <a:off x="959469" y="1842739"/>
            <a:ext cx="3369310" cy="338554"/>
          </a:xfrm>
          <a:prstGeom prst="rect">
            <a:avLst/>
          </a:prstGeom>
          <a:noFill/>
        </p:spPr>
        <p:txBody>
          <a:bodyPr wrap="square" rtlCol="0">
            <a:spAutoFit/>
          </a:bodyPr>
          <a:lstStyle/>
          <a:p>
            <a:r>
              <a:rPr lang="en-US" sz="1600" dirty="0"/>
              <a:t>SAMI: van de Sande et al (2021)</a:t>
            </a:r>
          </a:p>
        </p:txBody>
      </p:sp>
      <p:pic>
        <p:nvPicPr>
          <p:cNvPr id="9" name="Picture 8">
            <a:extLst>
              <a:ext uri="{FF2B5EF4-FFF2-40B4-BE49-F238E27FC236}">
                <a16:creationId xmlns:a16="http://schemas.microsoft.com/office/drawing/2014/main" id="{F7F5CF94-356D-D866-D05C-10BCA001005C}"/>
              </a:ext>
            </a:extLst>
          </p:cNvPr>
          <p:cNvPicPr>
            <a:picLocks noChangeAspect="1"/>
          </p:cNvPicPr>
          <p:nvPr/>
        </p:nvPicPr>
        <p:blipFill>
          <a:blip r:embed="rId4"/>
          <a:stretch>
            <a:fillRect/>
          </a:stretch>
        </p:blipFill>
        <p:spPr>
          <a:xfrm>
            <a:off x="8273704" y="3813937"/>
            <a:ext cx="3918296" cy="752072"/>
          </a:xfrm>
          <a:prstGeom prst="rect">
            <a:avLst/>
          </a:prstGeom>
        </p:spPr>
      </p:pic>
      <p:sp>
        <p:nvSpPr>
          <p:cNvPr id="3" name="Title 1">
            <a:extLst>
              <a:ext uri="{FF2B5EF4-FFF2-40B4-BE49-F238E27FC236}">
                <a16:creationId xmlns:a16="http://schemas.microsoft.com/office/drawing/2014/main" id="{84D12B23-7515-0530-E1CA-9888B6E682D2}"/>
              </a:ext>
            </a:extLst>
          </p:cNvPr>
          <p:cNvSpPr>
            <a:spLocks noGrp="1"/>
          </p:cNvSpPr>
          <p:nvPr>
            <p:ph type="title"/>
          </p:nvPr>
        </p:nvSpPr>
        <p:spPr>
          <a:xfrm>
            <a:off x="287337" y="550863"/>
            <a:ext cx="9525735" cy="1325562"/>
          </a:xfrm>
        </p:spPr>
        <p:txBody>
          <a:bodyPr>
            <a:normAutofit/>
          </a:bodyPr>
          <a:lstStyle/>
          <a:p>
            <a:r>
              <a:rPr lang="en-US" cap="none" dirty="0"/>
              <a:t>Galaxy spin and morphology</a:t>
            </a:r>
          </a:p>
        </p:txBody>
      </p:sp>
      <p:pic>
        <p:nvPicPr>
          <p:cNvPr id="4" name="Picture 4" descr="Dr Jesse Van de Sande">
            <a:extLst>
              <a:ext uri="{FF2B5EF4-FFF2-40B4-BE49-F238E27FC236}">
                <a16:creationId xmlns:a16="http://schemas.microsoft.com/office/drawing/2014/main" id="{8D20C11B-C277-8CEF-0BE3-9525EE5CD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2215" y="1199415"/>
            <a:ext cx="1223491" cy="14880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4939BFB-D152-5A12-47BB-1A0B2C06B54E}"/>
              </a:ext>
            </a:extLst>
          </p:cNvPr>
          <p:cNvSpPr txBox="1"/>
          <p:nvPr/>
        </p:nvSpPr>
        <p:spPr>
          <a:xfrm>
            <a:off x="9943635" y="2708817"/>
            <a:ext cx="3369310" cy="338554"/>
          </a:xfrm>
          <a:prstGeom prst="rect">
            <a:avLst/>
          </a:prstGeom>
          <a:noFill/>
        </p:spPr>
        <p:txBody>
          <a:bodyPr wrap="square" rtlCol="0">
            <a:spAutoFit/>
          </a:bodyPr>
          <a:lstStyle/>
          <a:p>
            <a:r>
              <a:rPr lang="en-US" sz="1600" dirty="0"/>
              <a:t>Jesse van de Sande</a:t>
            </a:r>
          </a:p>
        </p:txBody>
      </p:sp>
      <p:sp>
        <p:nvSpPr>
          <p:cNvPr id="2" name="Content Placeholder 2">
            <a:extLst>
              <a:ext uri="{FF2B5EF4-FFF2-40B4-BE49-F238E27FC236}">
                <a16:creationId xmlns:a16="http://schemas.microsoft.com/office/drawing/2014/main" id="{BB69715E-A22C-9954-4043-A3E7E81B5A84}"/>
              </a:ext>
            </a:extLst>
          </p:cNvPr>
          <p:cNvSpPr>
            <a:spLocks noGrp="1"/>
          </p:cNvSpPr>
          <p:nvPr>
            <p:ph idx="1"/>
          </p:nvPr>
        </p:nvSpPr>
        <p:spPr>
          <a:xfrm>
            <a:off x="8860902" y="4996988"/>
            <a:ext cx="2952556" cy="1197334"/>
          </a:xfrm>
        </p:spPr>
        <p:txBody>
          <a:bodyPr>
            <a:normAutofit/>
          </a:bodyPr>
          <a:lstStyle/>
          <a:p>
            <a:pPr marL="0" indent="0">
              <a:buNone/>
            </a:pPr>
            <a:r>
              <a:rPr lang="en-US" sz="2400" b="1" i="1" dirty="0">
                <a:solidFill>
                  <a:srgbClr val="C00000"/>
                </a:solidFill>
              </a:rPr>
              <a:t>Morphology ≈ dynamical state + gas content.</a:t>
            </a:r>
          </a:p>
        </p:txBody>
      </p:sp>
    </p:spTree>
    <p:extLst>
      <p:ext uri="{BB962C8B-B14F-4D97-AF65-F5344CB8AC3E}">
        <p14:creationId xmlns:p14="http://schemas.microsoft.com/office/powerpoint/2010/main" val="2449423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4C9B5-C9B5-D34B-AB4B-C411465B0791}"/>
              </a:ext>
            </a:extLst>
          </p:cNvPr>
          <p:cNvSpPr>
            <a:spLocks noGrp="1"/>
          </p:cNvSpPr>
          <p:nvPr>
            <p:ph type="title"/>
          </p:nvPr>
        </p:nvSpPr>
        <p:spPr>
          <a:xfrm>
            <a:off x="539750" y="999436"/>
            <a:ext cx="6242050" cy="1135062"/>
          </a:xfrm>
        </p:spPr>
        <p:txBody>
          <a:bodyPr>
            <a:normAutofit fontScale="90000"/>
          </a:bodyPr>
          <a:lstStyle/>
          <a:p>
            <a:r>
              <a:rPr lang="en-US" cap="none" dirty="0"/>
              <a:t>What are the drivers of galaxy spin?</a:t>
            </a:r>
          </a:p>
        </p:txBody>
      </p:sp>
      <p:sp>
        <p:nvSpPr>
          <p:cNvPr id="6" name="TextBox 5">
            <a:extLst>
              <a:ext uri="{FF2B5EF4-FFF2-40B4-BE49-F238E27FC236}">
                <a16:creationId xmlns:a16="http://schemas.microsoft.com/office/drawing/2014/main" id="{83E79458-7401-D54F-8DAC-2E8A6F1D5342}"/>
              </a:ext>
            </a:extLst>
          </p:cNvPr>
          <p:cNvSpPr txBox="1"/>
          <p:nvPr/>
        </p:nvSpPr>
        <p:spPr>
          <a:xfrm>
            <a:off x="10293855" y="2073223"/>
            <a:ext cx="1898145" cy="338554"/>
          </a:xfrm>
          <a:prstGeom prst="rect">
            <a:avLst/>
          </a:prstGeom>
          <a:noFill/>
        </p:spPr>
        <p:txBody>
          <a:bodyPr wrap="square" rtlCol="0">
            <a:spAutoFit/>
          </a:bodyPr>
          <a:lstStyle/>
          <a:p>
            <a:r>
              <a:rPr lang="en-US" sz="1600" dirty="0"/>
              <a:t>Lisa Fogarty</a:t>
            </a:r>
          </a:p>
        </p:txBody>
      </p:sp>
      <p:sp>
        <p:nvSpPr>
          <p:cNvPr id="7" name="TextBox 6">
            <a:extLst>
              <a:ext uri="{FF2B5EF4-FFF2-40B4-BE49-F238E27FC236}">
                <a16:creationId xmlns:a16="http://schemas.microsoft.com/office/drawing/2014/main" id="{CF51CBFB-68DC-514B-9FDC-BC4C89A7F3F5}"/>
              </a:ext>
            </a:extLst>
          </p:cNvPr>
          <p:cNvSpPr txBox="1"/>
          <p:nvPr/>
        </p:nvSpPr>
        <p:spPr>
          <a:xfrm>
            <a:off x="4837471" y="6368017"/>
            <a:ext cx="5456903" cy="338554"/>
          </a:xfrm>
          <a:prstGeom prst="rect">
            <a:avLst/>
          </a:prstGeom>
          <a:noFill/>
        </p:spPr>
        <p:txBody>
          <a:bodyPr wrap="square" rtlCol="0">
            <a:spAutoFit/>
          </a:bodyPr>
          <a:lstStyle/>
          <a:p>
            <a:r>
              <a:rPr lang="en-US" sz="1600" dirty="0"/>
              <a:t>Amelia Fraser-</a:t>
            </a:r>
            <a:r>
              <a:rPr lang="en-US" sz="1600" dirty="0" err="1"/>
              <a:t>McKelvie</a:t>
            </a:r>
            <a:r>
              <a:rPr lang="en-US" sz="1600" dirty="0"/>
              <a:t>         Nic Scott             Luca Cortese</a:t>
            </a:r>
          </a:p>
        </p:txBody>
      </p:sp>
      <p:sp>
        <p:nvSpPr>
          <p:cNvPr id="9" name="Content Placeholder 8">
            <a:extLst>
              <a:ext uri="{FF2B5EF4-FFF2-40B4-BE49-F238E27FC236}">
                <a16:creationId xmlns:a16="http://schemas.microsoft.com/office/drawing/2014/main" id="{A10D828C-4683-E58C-ADEE-FD54EF5D0F1B}"/>
              </a:ext>
            </a:extLst>
          </p:cNvPr>
          <p:cNvSpPr>
            <a:spLocks noGrp="1"/>
          </p:cNvSpPr>
          <p:nvPr>
            <p:ph idx="1"/>
          </p:nvPr>
        </p:nvSpPr>
        <p:spPr>
          <a:xfrm>
            <a:off x="4697907" y="1228024"/>
            <a:ext cx="5227758" cy="4373077"/>
          </a:xfrm>
        </p:spPr>
        <p:txBody>
          <a:bodyPr>
            <a:normAutofit/>
          </a:bodyPr>
          <a:lstStyle/>
          <a:p>
            <a:pPr>
              <a:lnSpc>
                <a:spcPct val="110000"/>
              </a:lnSpc>
            </a:pPr>
            <a:endParaRPr lang="en-US" sz="1800" b="1" dirty="0">
              <a:solidFill>
                <a:srgbClr val="0029C0"/>
              </a:solidFill>
            </a:endParaRPr>
          </a:p>
          <a:p>
            <a:pPr>
              <a:lnSpc>
                <a:spcPct val="110000"/>
              </a:lnSpc>
            </a:pPr>
            <a:r>
              <a:rPr lang="en-US" sz="1800" b="1" dirty="0">
                <a:solidFill>
                  <a:srgbClr val="0029C0"/>
                </a:solidFill>
              </a:rPr>
              <a:t>Environment</a:t>
            </a:r>
            <a:r>
              <a:rPr lang="en-US" sz="1800" dirty="0"/>
              <a:t> (e.g. </a:t>
            </a:r>
            <a:r>
              <a:rPr lang="en-US" sz="1800" dirty="0" err="1"/>
              <a:t>Cappellari</a:t>
            </a:r>
            <a:r>
              <a:rPr lang="en-US" sz="1800" dirty="0"/>
              <a:t> et al, 2011, </a:t>
            </a:r>
            <a:r>
              <a:rPr lang="en-US" sz="1800" dirty="0" err="1"/>
              <a:t>Fogart</a:t>
            </a:r>
            <a:r>
              <a:rPr lang="en-US" sz="1800" dirty="0"/>
              <a:t> et al 2014; Graham et al 2019, van de Sande et al 2021)</a:t>
            </a:r>
          </a:p>
          <a:p>
            <a:pPr>
              <a:lnSpc>
                <a:spcPct val="110000"/>
              </a:lnSpc>
            </a:pPr>
            <a:r>
              <a:rPr lang="en-US" sz="1800" b="1" dirty="0">
                <a:solidFill>
                  <a:srgbClr val="0029C0"/>
                </a:solidFill>
              </a:rPr>
              <a:t>Mass</a:t>
            </a:r>
            <a:r>
              <a:rPr lang="en-US" sz="1800" dirty="0"/>
              <a:t> (e.g. Brough et al 2017,  Veale et al 2017, Green et al 2018, van de Sande et al. 2021)</a:t>
            </a:r>
          </a:p>
          <a:p>
            <a:pPr>
              <a:lnSpc>
                <a:spcPct val="110000"/>
              </a:lnSpc>
            </a:pPr>
            <a:r>
              <a:rPr lang="en-US" sz="1800" b="1" dirty="0">
                <a:solidFill>
                  <a:srgbClr val="0029C0"/>
                </a:solidFill>
              </a:rPr>
              <a:t>Age/SFR </a:t>
            </a:r>
            <a:r>
              <a:rPr lang="en-US" sz="1800" dirty="0"/>
              <a:t> (e.g. van de Sande &amp; Scott et al 2018, Fraser-</a:t>
            </a:r>
            <a:r>
              <a:rPr lang="en-US" sz="1800" dirty="0" err="1"/>
              <a:t>McKelvie</a:t>
            </a:r>
            <a:r>
              <a:rPr lang="en-US" sz="1800" dirty="0"/>
              <a:t> &amp; Cortese et al 2021)</a:t>
            </a:r>
          </a:p>
          <a:p>
            <a:endParaRPr lang="en-US" sz="1800" dirty="0"/>
          </a:p>
        </p:txBody>
      </p:sp>
      <p:pic>
        <p:nvPicPr>
          <p:cNvPr id="3" name="Picture 2">
            <a:extLst>
              <a:ext uri="{FF2B5EF4-FFF2-40B4-BE49-F238E27FC236}">
                <a16:creationId xmlns:a16="http://schemas.microsoft.com/office/drawing/2014/main" id="{993B6EAA-6FC4-80FF-27B6-393763E228F5}"/>
              </a:ext>
            </a:extLst>
          </p:cNvPr>
          <p:cNvPicPr>
            <a:picLocks noChangeAspect="1"/>
          </p:cNvPicPr>
          <p:nvPr/>
        </p:nvPicPr>
        <p:blipFill rotWithShape="1">
          <a:blip r:embed="rId3"/>
          <a:srcRect l="2286" t="2042" b="1"/>
          <a:stretch/>
        </p:blipFill>
        <p:spPr>
          <a:xfrm>
            <a:off x="137157" y="3451121"/>
            <a:ext cx="4552831" cy="3193875"/>
          </a:xfrm>
          <a:prstGeom prst="rect">
            <a:avLst/>
          </a:prstGeom>
        </p:spPr>
      </p:pic>
      <p:sp>
        <p:nvSpPr>
          <p:cNvPr id="8" name="TextBox 7">
            <a:extLst>
              <a:ext uri="{FF2B5EF4-FFF2-40B4-BE49-F238E27FC236}">
                <a16:creationId xmlns:a16="http://schemas.microsoft.com/office/drawing/2014/main" id="{BC23BF04-816E-05FF-EBC3-995008E96668}"/>
              </a:ext>
            </a:extLst>
          </p:cNvPr>
          <p:cNvSpPr txBox="1"/>
          <p:nvPr/>
        </p:nvSpPr>
        <p:spPr>
          <a:xfrm>
            <a:off x="713757" y="3032799"/>
            <a:ext cx="3872819" cy="338554"/>
          </a:xfrm>
          <a:prstGeom prst="rect">
            <a:avLst/>
          </a:prstGeom>
          <a:noFill/>
        </p:spPr>
        <p:txBody>
          <a:bodyPr wrap="square" rtlCol="0">
            <a:spAutoFit/>
          </a:bodyPr>
          <a:lstStyle/>
          <a:p>
            <a:r>
              <a:rPr lang="en-US" sz="1600" dirty="0"/>
              <a:t>ATLAS3D: </a:t>
            </a:r>
            <a:r>
              <a:rPr lang="en-US" sz="1600" dirty="0" err="1"/>
              <a:t>Cappellari</a:t>
            </a:r>
            <a:r>
              <a:rPr lang="en-US" sz="1600" dirty="0"/>
              <a:t>  et al. (2011)</a:t>
            </a:r>
          </a:p>
        </p:txBody>
      </p:sp>
      <p:pic>
        <p:nvPicPr>
          <p:cNvPr id="10" name="Picture 4" descr="Dr Jesse Van de Sande">
            <a:extLst>
              <a:ext uri="{FF2B5EF4-FFF2-40B4-BE49-F238E27FC236}">
                <a16:creationId xmlns:a16="http://schemas.microsoft.com/office/drawing/2014/main" id="{36BAFE00-38B3-591D-1A12-28DB304B91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8976" y="4296575"/>
            <a:ext cx="1305716" cy="158803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arah Brough – The Conversation">
            <a:extLst>
              <a:ext uri="{FF2B5EF4-FFF2-40B4-BE49-F238E27FC236}">
                <a16:creationId xmlns:a16="http://schemas.microsoft.com/office/drawing/2014/main" id="{D94860FC-C058-C07D-BEF0-1CE77CD1BC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60" t="13956" r="13029"/>
          <a:stretch/>
        </p:blipFill>
        <p:spPr bwMode="auto">
          <a:xfrm>
            <a:off x="10087897" y="2410482"/>
            <a:ext cx="1309251" cy="149784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icholas Scott – The Conversation">
            <a:extLst>
              <a:ext uri="{FF2B5EF4-FFF2-40B4-BE49-F238E27FC236}">
                <a16:creationId xmlns:a16="http://schemas.microsoft.com/office/drawing/2014/main" id="{6BA585F7-F83A-DA0F-E7A1-91782D6E4E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052" y="4881716"/>
            <a:ext cx="1400686" cy="140068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Lisa FOGARTY | D.Phil Astrophysics | The University of Sydney, Sydney |  Sydney Institute of Astronomy (SIfA) | Research profile">
            <a:extLst>
              <a:ext uri="{FF2B5EF4-FFF2-40B4-BE49-F238E27FC236}">
                <a16:creationId xmlns:a16="http://schemas.microsoft.com/office/drawing/2014/main" id="{B9C86C22-CE8D-1437-DE75-8D8BF45237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6446" y="663676"/>
            <a:ext cx="1415848" cy="14158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7547A33-30FE-D89F-8750-64D07779F891}"/>
              </a:ext>
            </a:extLst>
          </p:cNvPr>
          <p:cNvSpPr txBox="1"/>
          <p:nvPr/>
        </p:nvSpPr>
        <p:spPr>
          <a:xfrm>
            <a:off x="10116875" y="3936436"/>
            <a:ext cx="1898145" cy="338554"/>
          </a:xfrm>
          <a:prstGeom prst="rect">
            <a:avLst/>
          </a:prstGeom>
          <a:noFill/>
        </p:spPr>
        <p:txBody>
          <a:bodyPr wrap="square" rtlCol="0">
            <a:spAutoFit/>
          </a:bodyPr>
          <a:lstStyle/>
          <a:p>
            <a:r>
              <a:rPr lang="en-US" sz="1600" dirty="0"/>
              <a:t>Sarah Brough</a:t>
            </a:r>
          </a:p>
        </p:txBody>
      </p:sp>
      <p:pic>
        <p:nvPicPr>
          <p:cNvPr id="8200" name="Picture 8" descr="Luca Cortese — the UWA Profiles and Research Repository">
            <a:extLst>
              <a:ext uri="{FF2B5EF4-FFF2-40B4-BE49-F238E27FC236}">
                <a16:creationId xmlns:a16="http://schemas.microsoft.com/office/drawing/2014/main" id="{94B16CA2-D865-7A66-6116-1ED72D381E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507704" y="4557253"/>
            <a:ext cx="1130317" cy="169606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Amelia Fraser-McKelvie - European Southern Observatory | LinkedIn">
            <a:extLst>
              <a:ext uri="{FF2B5EF4-FFF2-40B4-BE49-F238E27FC236}">
                <a16:creationId xmlns:a16="http://schemas.microsoft.com/office/drawing/2014/main" id="{144935FF-F684-ED24-7DFC-85FB7F3C8D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6503" y="4798960"/>
            <a:ext cx="1560051" cy="156005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574B6A0-7AB3-29C5-1FCE-5C5EEE12C51C}"/>
              </a:ext>
            </a:extLst>
          </p:cNvPr>
          <p:cNvSpPr txBox="1"/>
          <p:nvPr/>
        </p:nvSpPr>
        <p:spPr>
          <a:xfrm>
            <a:off x="10033300" y="5902887"/>
            <a:ext cx="1898145" cy="338554"/>
          </a:xfrm>
          <a:prstGeom prst="rect">
            <a:avLst/>
          </a:prstGeom>
          <a:noFill/>
        </p:spPr>
        <p:txBody>
          <a:bodyPr wrap="square" rtlCol="0">
            <a:spAutoFit/>
          </a:bodyPr>
          <a:lstStyle/>
          <a:p>
            <a:r>
              <a:rPr lang="en-US" sz="1600" dirty="0"/>
              <a:t>Jesse van de Sande</a:t>
            </a:r>
          </a:p>
        </p:txBody>
      </p:sp>
    </p:spTree>
    <p:extLst>
      <p:ext uri="{BB962C8B-B14F-4D97-AF65-F5344CB8AC3E}">
        <p14:creationId xmlns:p14="http://schemas.microsoft.com/office/powerpoint/2010/main" val="3800448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61CEA86-BA68-5835-34F4-9E593F3FA372}"/>
              </a:ext>
            </a:extLst>
          </p:cNvPr>
          <p:cNvSpPr>
            <a:spLocks noGrp="1"/>
          </p:cNvSpPr>
          <p:nvPr>
            <p:ph idx="1"/>
          </p:nvPr>
        </p:nvSpPr>
        <p:spPr>
          <a:xfrm>
            <a:off x="7679383" y="1336824"/>
            <a:ext cx="4271618" cy="5410625"/>
          </a:xfrm>
        </p:spPr>
        <p:txBody>
          <a:bodyPr>
            <a:normAutofit/>
          </a:bodyPr>
          <a:lstStyle/>
          <a:p>
            <a:pPr>
              <a:lnSpc>
                <a:spcPct val="110000"/>
              </a:lnSpc>
            </a:pPr>
            <a:r>
              <a:rPr lang="en-US" sz="1800" b="1" dirty="0">
                <a:solidFill>
                  <a:srgbClr val="0029C0"/>
                </a:solidFill>
              </a:rPr>
              <a:t>𝛌</a:t>
            </a:r>
            <a:r>
              <a:rPr lang="en-US" sz="1800" b="1" baseline="-25000" dirty="0">
                <a:solidFill>
                  <a:srgbClr val="0029C0"/>
                </a:solidFill>
              </a:rPr>
              <a:t>Re </a:t>
            </a:r>
            <a:r>
              <a:rPr lang="en-US" sz="1800" dirty="0"/>
              <a:t>- spin parameter within 1 R</a:t>
            </a:r>
            <a:r>
              <a:rPr lang="en-US" sz="1800" baseline="-25000" dirty="0"/>
              <a:t>e </a:t>
            </a:r>
            <a:r>
              <a:rPr lang="en-US" sz="1800" dirty="0"/>
              <a:t>(van de Sande et al 2017, 2019).</a:t>
            </a:r>
          </a:p>
          <a:p>
            <a:pPr>
              <a:lnSpc>
                <a:spcPct val="110000"/>
              </a:lnSpc>
            </a:pPr>
            <a:r>
              <a:rPr lang="en-US" sz="1800" b="1" dirty="0" err="1">
                <a:solidFill>
                  <a:srgbClr val="0029C0"/>
                </a:solidFill>
              </a:rPr>
              <a:t>Age</a:t>
            </a:r>
            <a:r>
              <a:rPr lang="en-US" sz="1800" b="1" baseline="-25000" dirty="0" err="1">
                <a:solidFill>
                  <a:srgbClr val="0029C0"/>
                </a:solidFill>
              </a:rPr>
              <a:t>L</a:t>
            </a:r>
            <a:r>
              <a:rPr lang="en-US" sz="1800" baseline="-25000" dirty="0"/>
              <a:t>  </a:t>
            </a:r>
            <a:r>
              <a:rPr lang="en-US" sz="1800" b="1" dirty="0">
                <a:solidFill>
                  <a:srgbClr val="0029C0"/>
                </a:solidFill>
              </a:rPr>
              <a:t>(</a:t>
            </a:r>
            <a:r>
              <a:rPr lang="en-US" sz="1800" b="1" dirty="0" err="1">
                <a:solidFill>
                  <a:srgbClr val="0029C0"/>
                </a:solidFill>
              </a:rPr>
              <a:t>Gyr</a:t>
            </a:r>
            <a:r>
              <a:rPr lang="en-US" sz="1800" b="1" dirty="0">
                <a:solidFill>
                  <a:srgbClr val="0029C0"/>
                </a:solidFill>
              </a:rPr>
              <a:t>) </a:t>
            </a:r>
            <a:r>
              <a:rPr lang="en-US" sz="1800" dirty="0"/>
              <a:t>- Light-weight age from SAMI full spectral fitting within 1R</a:t>
            </a:r>
            <a:r>
              <a:rPr lang="en-US" sz="1800" baseline="-25000" dirty="0"/>
              <a:t>e</a:t>
            </a:r>
            <a:r>
              <a:rPr lang="en-US" sz="1800" dirty="0"/>
              <a:t> (Vaughan et al. 2022).</a:t>
            </a:r>
          </a:p>
          <a:p>
            <a:pPr>
              <a:lnSpc>
                <a:spcPct val="110000"/>
              </a:lnSpc>
            </a:pPr>
            <a:r>
              <a:rPr lang="en-US" sz="1800" b="1" dirty="0">
                <a:solidFill>
                  <a:srgbClr val="0029C0"/>
                </a:solidFill>
              </a:rPr>
              <a:t>Log(M</a:t>
            </a:r>
            <a:r>
              <a:rPr lang="en-US" sz="1800" b="1" baseline="-25000" dirty="0">
                <a:solidFill>
                  <a:srgbClr val="0029C0"/>
                </a:solidFill>
              </a:rPr>
              <a:t>*</a:t>
            </a:r>
            <a:r>
              <a:rPr lang="en-US" sz="1800" b="1" dirty="0">
                <a:solidFill>
                  <a:srgbClr val="0029C0"/>
                </a:solidFill>
              </a:rPr>
              <a:t>/M</a:t>
            </a:r>
            <a:r>
              <a:rPr lang="en-US" sz="1800" b="1" baseline="-25000" dirty="0">
                <a:solidFill>
                  <a:srgbClr val="0029C0"/>
                </a:solidFill>
              </a:rPr>
              <a:t>⦿</a:t>
            </a:r>
            <a:r>
              <a:rPr lang="en-US" sz="1800" b="1" dirty="0">
                <a:solidFill>
                  <a:srgbClr val="0029C0"/>
                </a:solidFill>
              </a:rPr>
              <a:t>)  </a:t>
            </a:r>
            <a:r>
              <a:rPr lang="en-US" sz="1800" dirty="0"/>
              <a:t>- Stellar mass (Taylor et al 2011; Bryant et al. 2015)</a:t>
            </a:r>
          </a:p>
          <a:p>
            <a:pPr>
              <a:lnSpc>
                <a:spcPct val="110000"/>
              </a:lnSpc>
            </a:pPr>
            <a:r>
              <a:rPr lang="en-US" sz="1800" b="1" dirty="0">
                <a:solidFill>
                  <a:srgbClr val="0029C0"/>
                </a:solidFill>
              </a:rPr>
              <a:t>Log(𝛴</a:t>
            </a:r>
            <a:r>
              <a:rPr lang="en-US" sz="1800" b="1" baseline="-25000" dirty="0">
                <a:solidFill>
                  <a:srgbClr val="0029C0"/>
                </a:solidFill>
              </a:rPr>
              <a:t>5</a:t>
            </a:r>
            <a:r>
              <a:rPr lang="en-US" sz="1800" b="1" dirty="0">
                <a:solidFill>
                  <a:srgbClr val="0029C0"/>
                </a:solidFill>
              </a:rPr>
              <a:t>/Mpc</a:t>
            </a:r>
            <a:r>
              <a:rPr lang="en-US" sz="1800" b="1" baseline="30000" dirty="0">
                <a:solidFill>
                  <a:srgbClr val="0029C0"/>
                </a:solidFill>
              </a:rPr>
              <a:t>-2</a:t>
            </a:r>
            <a:r>
              <a:rPr lang="en-US" sz="1800" b="1" dirty="0">
                <a:solidFill>
                  <a:srgbClr val="0029C0"/>
                </a:solidFill>
              </a:rPr>
              <a:t>)</a:t>
            </a:r>
            <a:r>
              <a:rPr lang="en-US" sz="1800" baseline="-25000" dirty="0"/>
              <a:t>  </a:t>
            </a:r>
            <a:r>
              <a:rPr lang="en-US" sz="1800" dirty="0"/>
              <a:t>- 5</a:t>
            </a:r>
            <a:r>
              <a:rPr lang="en-US" sz="1800" baseline="30000" dirty="0"/>
              <a:t>th</a:t>
            </a:r>
            <a:r>
              <a:rPr lang="en-US" sz="1800" dirty="0"/>
              <a:t> nearest </a:t>
            </a:r>
            <a:r>
              <a:rPr lang="en-US" sz="1800" dirty="0" err="1"/>
              <a:t>neighbour</a:t>
            </a:r>
            <a:r>
              <a:rPr lang="en-US" sz="1800" dirty="0"/>
              <a:t> surface density (Brough et al. 2017).</a:t>
            </a:r>
          </a:p>
          <a:p>
            <a:pPr>
              <a:lnSpc>
                <a:spcPct val="110000"/>
              </a:lnSpc>
            </a:pPr>
            <a:r>
              <a:rPr lang="en-US" sz="1800" b="1" dirty="0">
                <a:solidFill>
                  <a:srgbClr val="0029C0"/>
                </a:solidFill>
              </a:rPr>
              <a:t>Halo mass + satellite/central </a:t>
            </a:r>
            <a:r>
              <a:rPr lang="en-US" sz="1800" dirty="0"/>
              <a:t>–</a:t>
            </a:r>
            <a:r>
              <a:rPr lang="en-US" sz="1800" b="1" dirty="0">
                <a:solidFill>
                  <a:srgbClr val="0029C0"/>
                </a:solidFill>
              </a:rPr>
              <a:t> </a:t>
            </a:r>
            <a:r>
              <a:rPr lang="en-US" sz="1800" dirty="0"/>
              <a:t>from GAMA groups catalogue (</a:t>
            </a:r>
            <a:r>
              <a:rPr lang="en-US" sz="1800" dirty="0" err="1"/>
              <a:t>Robotham</a:t>
            </a:r>
            <a:r>
              <a:rPr lang="en-US" sz="1800" dirty="0"/>
              <a:t> et al 2011)</a:t>
            </a:r>
          </a:p>
          <a:p>
            <a:pPr marL="0" indent="0">
              <a:lnSpc>
                <a:spcPct val="110000"/>
              </a:lnSpc>
              <a:buNone/>
            </a:pPr>
            <a:r>
              <a:rPr lang="en-US" sz="1800" b="1" i="1" dirty="0">
                <a:solidFill>
                  <a:srgbClr val="FF0000"/>
                </a:solidFill>
              </a:rPr>
              <a:t>Everything correlates with everything….</a:t>
            </a:r>
          </a:p>
          <a:p>
            <a:endParaRPr lang="en-US" sz="1800" dirty="0"/>
          </a:p>
        </p:txBody>
      </p:sp>
      <p:pic>
        <p:nvPicPr>
          <p:cNvPr id="12" name="Picture 11">
            <a:extLst>
              <a:ext uri="{FF2B5EF4-FFF2-40B4-BE49-F238E27FC236}">
                <a16:creationId xmlns:a16="http://schemas.microsoft.com/office/drawing/2014/main" id="{B8B542BD-A678-CF59-F756-1248F9D43AF3}"/>
              </a:ext>
            </a:extLst>
          </p:cNvPr>
          <p:cNvPicPr>
            <a:picLocks noChangeAspect="1"/>
          </p:cNvPicPr>
          <p:nvPr/>
        </p:nvPicPr>
        <p:blipFill rotWithShape="1">
          <a:blip r:embed="rId3">
            <a:extLst>
              <a:ext uri="{28A0092B-C50C-407E-A947-70E740481C1C}">
                <a14:useLocalDpi xmlns:a14="http://schemas.microsoft.com/office/drawing/2010/main" val="0"/>
              </a:ext>
            </a:extLst>
          </a:blip>
          <a:srcRect l="6112" t="29179" r="28020" b="3257"/>
          <a:stretch/>
        </p:blipFill>
        <p:spPr>
          <a:xfrm>
            <a:off x="122582" y="1226275"/>
            <a:ext cx="7315200" cy="5631725"/>
          </a:xfrm>
          <a:prstGeom prst="rect">
            <a:avLst/>
          </a:prstGeom>
        </p:spPr>
      </p:pic>
      <p:sp>
        <p:nvSpPr>
          <p:cNvPr id="4" name="Rectangle 3">
            <a:extLst>
              <a:ext uri="{FF2B5EF4-FFF2-40B4-BE49-F238E27FC236}">
                <a16:creationId xmlns:a16="http://schemas.microsoft.com/office/drawing/2014/main" id="{987A9C21-B0BF-430D-A693-05D7B8695794}"/>
              </a:ext>
            </a:extLst>
          </p:cNvPr>
          <p:cNvSpPr/>
          <p:nvPr/>
        </p:nvSpPr>
        <p:spPr bwMode="auto">
          <a:xfrm>
            <a:off x="822372" y="4611757"/>
            <a:ext cx="6479576" cy="1613819"/>
          </a:xfrm>
          <a:prstGeom prst="rect">
            <a:avLst/>
          </a:prstGeom>
          <a:noFill/>
          <a:ln w="63500">
            <a:solidFill>
              <a:srgbClr val="FF0000"/>
            </a:solid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2" name="Title 1">
            <a:extLst>
              <a:ext uri="{FF2B5EF4-FFF2-40B4-BE49-F238E27FC236}">
                <a16:creationId xmlns:a16="http://schemas.microsoft.com/office/drawing/2014/main" id="{4E8CABF8-3623-5696-5E7F-B76156A4EA98}"/>
              </a:ext>
            </a:extLst>
          </p:cNvPr>
          <p:cNvSpPr>
            <a:spLocks noGrp="1"/>
          </p:cNvSpPr>
          <p:nvPr>
            <p:ph type="title"/>
          </p:nvPr>
        </p:nvSpPr>
        <p:spPr>
          <a:xfrm>
            <a:off x="2151822" y="483706"/>
            <a:ext cx="7315200" cy="1135062"/>
          </a:xfrm>
        </p:spPr>
        <p:txBody>
          <a:bodyPr/>
          <a:lstStyle/>
          <a:p>
            <a:r>
              <a:rPr lang="en-US" cap="none" dirty="0"/>
              <a:t>Putting it all together</a:t>
            </a:r>
          </a:p>
        </p:txBody>
      </p:sp>
      <p:sp>
        <p:nvSpPr>
          <p:cNvPr id="3" name="TextBox 2">
            <a:extLst>
              <a:ext uri="{FF2B5EF4-FFF2-40B4-BE49-F238E27FC236}">
                <a16:creationId xmlns:a16="http://schemas.microsoft.com/office/drawing/2014/main" id="{C264F20A-F121-B117-279F-104670E37173}"/>
              </a:ext>
            </a:extLst>
          </p:cNvPr>
          <p:cNvSpPr txBox="1"/>
          <p:nvPr/>
        </p:nvSpPr>
        <p:spPr>
          <a:xfrm>
            <a:off x="10196924" y="623423"/>
            <a:ext cx="1884705" cy="338554"/>
          </a:xfrm>
          <a:prstGeom prst="rect">
            <a:avLst/>
          </a:prstGeom>
          <a:noFill/>
        </p:spPr>
        <p:txBody>
          <a:bodyPr wrap="square" rtlCol="0">
            <a:spAutoFit/>
          </a:bodyPr>
          <a:lstStyle/>
          <a:p>
            <a:r>
              <a:rPr lang="en-US" sz="1600" dirty="0"/>
              <a:t>Croom et al. (2024)</a:t>
            </a:r>
          </a:p>
        </p:txBody>
      </p:sp>
    </p:spTree>
    <p:extLst>
      <p:ext uri="{BB962C8B-B14F-4D97-AF65-F5344CB8AC3E}">
        <p14:creationId xmlns:p14="http://schemas.microsoft.com/office/powerpoint/2010/main" val="861418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6239FCE-76E8-1875-3FA6-847F401F54A4}"/>
              </a:ext>
            </a:extLst>
          </p:cNvPr>
          <p:cNvPicPr>
            <a:picLocks noChangeAspect="1"/>
          </p:cNvPicPr>
          <p:nvPr/>
        </p:nvPicPr>
        <p:blipFill rotWithShape="1">
          <a:blip r:embed="rId3">
            <a:extLst>
              <a:ext uri="{28A0092B-C50C-407E-A947-70E740481C1C}">
                <a14:useLocalDpi xmlns:a14="http://schemas.microsoft.com/office/drawing/2010/main" val="0"/>
              </a:ext>
            </a:extLst>
          </a:blip>
          <a:srcRect l="4706" t="30350" r="27162" b="4126"/>
          <a:stretch/>
        </p:blipFill>
        <p:spPr>
          <a:xfrm>
            <a:off x="0" y="1311965"/>
            <a:ext cx="7683306" cy="5546036"/>
          </a:xfrm>
          <a:prstGeom prst="rect">
            <a:avLst/>
          </a:prstGeom>
        </p:spPr>
      </p:pic>
      <p:sp>
        <p:nvSpPr>
          <p:cNvPr id="15" name="Rectangle 14">
            <a:extLst>
              <a:ext uri="{FF2B5EF4-FFF2-40B4-BE49-F238E27FC236}">
                <a16:creationId xmlns:a16="http://schemas.microsoft.com/office/drawing/2014/main" id="{CBC1F2E8-0733-19BF-165A-2DA4985A51C8}"/>
              </a:ext>
            </a:extLst>
          </p:cNvPr>
          <p:cNvSpPr/>
          <p:nvPr/>
        </p:nvSpPr>
        <p:spPr bwMode="auto">
          <a:xfrm>
            <a:off x="888632" y="4651513"/>
            <a:ext cx="6559090" cy="1590261"/>
          </a:xfrm>
          <a:prstGeom prst="rect">
            <a:avLst/>
          </a:prstGeom>
          <a:noFill/>
          <a:ln w="63500">
            <a:solidFill>
              <a:srgbClr val="FF0000"/>
            </a:solid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661CEA86-BA68-5835-34F4-9E593F3FA372}"/>
                  </a:ext>
                </a:extLst>
              </p:cNvPr>
              <p:cNvSpPr>
                <a:spLocks noGrp="1"/>
              </p:cNvSpPr>
              <p:nvPr>
                <p:ph idx="1"/>
              </p:nvPr>
            </p:nvSpPr>
            <p:spPr>
              <a:xfrm>
                <a:off x="7907305" y="1543067"/>
                <a:ext cx="3855646" cy="4473265"/>
              </a:xfrm>
            </p:spPr>
            <p:txBody>
              <a:bodyPr>
                <a:normAutofit/>
              </a:bodyPr>
              <a:lstStyle/>
              <a:p>
                <a:pPr marL="0" indent="0">
                  <a:buNone/>
                </a:pPr>
                <a:r>
                  <a:rPr lang="en-US" sz="2000" dirty="0"/>
                  <a:t>Partial correlation analysis, </a:t>
                </a:r>
                <a:r>
                  <a:rPr lang="en-US" sz="2000" dirty="0" err="1"/>
                  <a:t>e.g</a:t>
                </a:r>
                <a:r>
                  <a:rPr lang="en-US" sz="2000" dirty="0"/>
                  <a:t>:</a:t>
                </a:r>
              </a:p>
              <a:p>
                <a:pPr marL="0" indent="0">
                  <a:buNone/>
                </a:pPr>
                <a:endParaRPr lang="en-US" sz="2000" dirty="0"/>
              </a:p>
              <a:p>
                <a:pPr marL="0" indent="0">
                  <a:buNone/>
                </a:pPr>
                <a14:m>
                  <m:oMathPara xmlns:m="http://schemas.openxmlformats.org/officeDocument/2006/math">
                    <m:oMathParaPr>
                      <m:jc m:val="centerGroup"/>
                    </m:oMathParaPr>
                    <m:oMath xmlns:m="http://schemas.openxmlformats.org/officeDocument/2006/math">
                      <m:r>
                        <m:rPr>
                          <m:sty m:val="p"/>
                        </m:rPr>
                        <a:rPr lang="el-GR" sz="2000" i="1" smtClean="0">
                          <a:latin typeface="Cambria Math" panose="02040503050406030204" pitchFamily="18" charset="0"/>
                          <a:ea typeface="Cambria Math" panose="02040503050406030204" pitchFamily="18" charset="0"/>
                        </a:rPr>
                        <m:t>Δ</m:t>
                      </m:r>
                      <m:sSub>
                        <m:sSubPr>
                          <m:ctrlPr>
                            <a:rPr lang="el-GR" sz="2000" i="1" smtClean="0">
                              <a:latin typeface="Cambria Math" panose="02040503050406030204" pitchFamily="18" charset="0"/>
                              <a:ea typeface="Cambria Math" panose="02040503050406030204" pitchFamily="18" charset="0"/>
                            </a:rPr>
                          </m:ctrlPr>
                        </m:sSubPr>
                        <m:e>
                          <m:r>
                            <a:rPr lang="el-GR" sz="2000" i="1" smtClean="0">
                              <a:latin typeface="Cambria Math" panose="02040503050406030204" pitchFamily="18" charset="0"/>
                              <a:ea typeface="Cambria Math" panose="02040503050406030204" pitchFamily="18" charset="0"/>
                            </a:rPr>
                            <m:t>𝜆</m:t>
                          </m:r>
                        </m:e>
                        <m:sub>
                          <m:sSub>
                            <m:sSubPr>
                              <m:ctrlPr>
                                <a:rPr lang="el-GR" sz="200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𝑅</m:t>
                              </m:r>
                            </m:e>
                            <m:sub>
                              <m:r>
                                <a:rPr lang="en-AU" sz="2000" b="0" i="1" smtClean="0">
                                  <a:latin typeface="Cambria Math" panose="02040503050406030204" pitchFamily="18" charset="0"/>
                                  <a:ea typeface="Cambria Math" panose="02040503050406030204" pitchFamily="18" charset="0"/>
                                </a:rPr>
                                <m:t>𝑒</m:t>
                              </m:r>
                            </m:sub>
                          </m:sSub>
                        </m:sub>
                      </m:sSub>
                      <m:r>
                        <a:rPr lang="en-AU" sz="2000" b="0" i="1" smtClean="0">
                          <a:latin typeface="Cambria Math" panose="02040503050406030204" pitchFamily="18" charset="0"/>
                          <a:ea typeface="Cambria Math" panose="02040503050406030204" pitchFamily="18" charset="0"/>
                        </a:rPr>
                        <m:t>| </m:t>
                      </m:r>
                      <m:sSub>
                        <m:sSubPr>
                          <m:ctrlPr>
                            <a:rPr lang="en-AU" sz="2000" b="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𝑋</m:t>
                          </m:r>
                        </m:e>
                        <m:sub>
                          <m:r>
                            <a:rPr lang="en-AU" sz="2000" b="0" i="1" smtClean="0">
                              <a:latin typeface="Cambria Math" panose="02040503050406030204" pitchFamily="18" charset="0"/>
                              <a:ea typeface="Cambria Math" panose="02040503050406030204" pitchFamily="18" charset="0"/>
                            </a:rPr>
                            <m:t>2</m:t>
                          </m:r>
                        </m:sub>
                      </m:sSub>
                      <m:r>
                        <a:rPr lang="en-AU" sz="2000" b="0" i="1" smtClean="0">
                          <a:latin typeface="Cambria Math" panose="02040503050406030204" pitchFamily="18" charset="0"/>
                          <a:ea typeface="Cambria Math" panose="02040503050406030204" pitchFamily="18" charset="0"/>
                        </a:rPr>
                        <m:t>     </m:t>
                      </m:r>
                      <m:r>
                        <a:rPr lang="en-AU" sz="2000" b="0" i="1" smtClean="0">
                          <a:latin typeface="Cambria Math" panose="02040503050406030204" pitchFamily="18" charset="0"/>
                          <a:ea typeface="Cambria Math" panose="02040503050406030204" pitchFamily="18" charset="0"/>
                        </a:rPr>
                        <m:t>𝑣𝑠</m:t>
                      </m:r>
                      <m:r>
                        <a:rPr lang="en-AU" sz="2000" b="0" i="1" smtClean="0">
                          <a:latin typeface="Cambria Math" panose="02040503050406030204" pitchFamily="18" charset="0"/>
                          <a:ea typeface="Cambria Math" panose="02040503050406030204" pitchFamily="18" charset="0"/>
                        </a:rPr>
                        <m:t>.    </m:t>
                      </m:r>
                      <m:r>
                        <m:rPr>
                          <m:sty m:val="p"/>
                        </m:rPr>
                        <a:rPr lang="el-GR" sz="2000" i="1">
                          <a:latin typeface="Cambria Math" panose="02040503050406030204" pitchFamily="18" charset="0"/>
                          <a:ea typeface="Cambria Math" panose="02040503050406030204" pitchFamily="18" charset="0"/>
                        </a:rPr>
                        <m:t>Δ</m:t>
                      </m:r>
                      <m:sSub>
                        <m:sSubPr>
                          <m:ctrlPr>
                            <a:rPr lang="el-GR" sz="200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𝐴𝑔𝑒</m:t>
                          </m:r>
                        </m:e>
                        <m:sub>
                          <m:r>
                            <a:rPr lang="en-AU" sz="2000" b="0" i="1" smtClean="0">
                              <a:latin typeface="Cambria Math" panose="02040503050406030204" pitchFamily="18" charset="0"/>
                              <a:ea typeface="Cambria Math" panose="02040503050406030204" pitchFamily="18" charset="0"/>
                            </a:rPr>
                            <m:t>𝐿</m:t>
                          </m:r>
                        </m:sub>
                      </m:sSub>
                      <m:r>
                        <a:rPr lang="en-AU" sz="2000" i="1" smtClean="0">
                          <a:latin typeface="Cambria Math" panose="02040503050406030204" pitchFamily="18" charset="0"/>
                          <a:ea typeface="Cambria Math" panose="02040503050406030204" pitchFamily="18" charset="0"/>
                        </a:rPr>
                        <m:t>|</m:t>
                      </m:r>
                      <m:r>
                        <a:rPr lang="en-AU" sz="2000" i="1">
                          <a:latin typeface="Cambria Math" panose="02040503050406030204" pitchFamily="18" charset="0"/>
                          <a:ea typeface="Cambria Math" panose="02040503050406030204" pitchFamily="18" charset="0"/>
                        </a:rPr>
                        <m:t> </m:t>
                      </m:r>
                      <m:sSub>
                        <m:sSubPr>
                          <m:ctrlPr>
                            <a:rPr lang="en-AU" sz="2000" i="1">
                              <a:latin typeface="Cambria Math" panose="02040503050406030204" pitchFamily="18" charset="0"/>
                              <a:ea typeface="Cambria Math" panose="02040503050406030204" pitchFamily="18" charset="0"/>
                            </a:rPr>
                          </m:ctrlPr>
                        </m:sSubPr>
                        <m:e>
                          <m:r>
                            <a:rPr lang="en-AU" sz="2000" i="1">
                              <a:latin typeface="Cambria Math" panose="02040503050406030204" pitchFamily="18" charset="0"/>
                              <a:ea typeface="Cambria Math" panose="02040503050406030204" pitchFamily="18" charset="0"/>
                            </a:rPr>
                            <m:t>𝑋</m:t>
                          </m:r>
                        </m:e>
                        <m:sub>
                          <m:r>
                            <a:rPr lang="en-AU" sz="2000" i="1">
                              <a:latin typeface="Cambria Math" panose="02040503050406030204" pitchFamily="18" charset="0"/>
                              <a:ea typeface="Cambria Math" panose="02040503050406030204" pitchFamily="18" charset="0"/>
                            </a:rPr>
                            <m:t>2</m:t>
                          </m:r>
                        </m:sub>
                      </m:sSub>
                    </m:oMath>
                  </m:oMathPara>
                </a14:m>
                <a:endParaRPr lang="en-US" sz="2000" dirty="0"/>
              </a:p>
              <a:p>
                <a:pPr marL="0" indent="0">
                  <a:buNone/>
                </a:pPr>
                <a:endParaRPr lang="en-US" sz="2000" dirty="0"/>
              </a:p>
              <a:p>
                <a:pPr marL="0" indent="0">
                  <a:buNone/>
                </a:pPr>
                <a:r>
                  <a:rPr lang="en-US" sz="2000" dirty="0"/>
                  <a:t>Residuals of </a:t>
                </a:r>
                <a14:m>
                  <m:oMath xmlns:m="http://schemas.openxmlformats.org/officeDocument/2006/math">
                    <m:sSub>
                      <m:sSubPr>
                        <m:ctrlPr>
                          <a:rPr lang="el-GR" sz="2000" i="1" smtClean="0">
                            <a:latin typeface="Cambria Math" panose="02040503050406030204" pitchFamily="18" charset="0"/>
                            <a:ea typeface="Cambria Math" panose="02040503050406030204" pitchFamily="18" charset="0"/>
                          </a:rPr>
                        </m:ctrlPr>
                      </m:sSubPr>
                      <m:e>
                        <m:r>
                          <a:rPr lang="el-GR" sz="2000" i="1" smtClean="0">
                            <a:latin typeface="Cambria Math" panose="02040503050406030204" pitchFamily="18" charset="0"/>
                            <a:ea typeface="Cambria Math" panose="02040503050406030204" pitchFamily="18" charset="0"/>
                          </a:rPr>
                          <m:t>𝜆</m:t>
                        </m:r>
                      </m:e>
                      <m:sub>
                        <m:sSub>
                          <m:sSubPr>
                            <m:ctrlPr>
                              <a:rPr lang="el-GR" sz="200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𝑅</m:t>
                            </m:r>
                          </m:e>
                          <m:sub>
                            <m:r>
                              <a:rPr lang="en-AU" sz="2000" b="0" i="1" smtClean="0">
                                <a:latin typeface="Cambria Math" panose="02040503050406030204" pitchFamily="18" charset="0"/>
                                <a:ea typeface="Cambria Math" panose="02040503050406030204" pitchFamily="18" charset="0"/>
                              </a:rPr>
                              <m:t>𝑒</m:t>
                            </m:r>
                          </m:sub>
                        </m:sSub>
                      </m:sub>
                    </m:sSub>
                  </m:oMath>
                </a14:m>
                <a:r>
                  <a:rPr lang="en-US" sz="2000" dirty="0"/>
                  <a:t>  vs.  </a:t>
                </a:r>
                <a14:m>
                  <m:oMath xmlns:m="http://schemas.openxmlformats.org/officeDocument/2006/math">
                    <m:sSub>
                      <m:sSubPr>
                        <m:ctrlPr>
                          <a:rPr lang="el-GR" sz="2000" i="1">
                            <a:latin typeface="Cambria Math" panose="02040503050406030204" pitchFamily="18" charset="0"/>
                            <a:ea typeface="Cambria Math" panose="02040503050406030204" pitchFamily="18" charset="0"/>
                          </a:rPr>
                        </m:ctrlPr>
                      </m:sSubPr>
                      <m:e>
                        <m:r>
                          <a:rPr lang="en-AU" sz="2000" i="1">
                            <a:latin typeface="Cambria Math" panose="02040503050406030204" pitchFamily="18" charset="0"/>
                            <a:ea typeface="Cambria Math" panose="02040503050406030204" pitchFamily="18" charset="0"/>
                          </a:rPr>
                          <m:t>𝐴𝑔𝑒</m:t>
                        </m:r>
                      </m:e>
                      <m:sub>
                        <m:r>
                          <a:rPr lang="en-AU" sz="2000" i="1">
                            <a:latin typeface="Cambria Math" panose="02040503050406030204" pitchFamily="18" charset="0"/>
                            <a:ea typeface="Cambria Math" panose="02040503050406030204" pitchFamily="18" charset="0"/>
                          </a:rPr>
                          <m:t>𝐿</m:t>
                        </m:r>
                      </m:sub>
                    </m:sSub>
                  </m:oMath>
                </a14:m>
                <a:r>
                  <a:rPr lang="en-US" sz="2000" dirty="0"/>
                  <a:t> after controlling for the other two variables (</a:t>
                </a:r>
                <a14:m>
                  <m:oMath xmlns:m="http://schemas.openxmlformats.org/officeDocument/2006/math">
                    <m:sSub>
                      <m:sSubPr>
                        <m:ctrlPr>
                          <a:rPr lang="en-US" sz="2000" i="1" smtClean="0">
                            <a:latin typeface="Cambria Math" panose="02040503050406030204" pitchFamily="18" charset="0"/>
                          </a:rPr>
                        </m:ctrlPr>
                      </m:sSubPr>
                      <m:e>
                        <m:r>
                          <a:rPr lang="en-AU" sz="2000" b="0" i="1" smtClean="0">
                            <a:latin typeface="Cambria Math" panose="02040503050406030204" pitchFamily="18" charset="0"/>
                          </a:rPr>
                          <m:t>𝑀</m:t>
                        </m:r>
                      </m:e>
                      <m:sub>
                        <m:r>
                          <a:rPr lang="en-AU" sz="2000" b="0" i="1" smtClean="0">
                            <a:latin typeface="Cambria Math" panose="02040503050406030204" pitchFamily="18" charset="0"/>
                          </a:rPr>
                          <m:t>∗</m:t>
                        </m:r>
                      </m:sub>
                    </m:sSub>
                    <m:r>
                      <a:rPr lang="en-AU" sz="2000" b="0" i="1" smtClean="0">
                        <a:latin typeface="Cambria Math" panose="02040503050406030204" pitchFamily="18" charset="0"/>
                      </a:rPr>
                      <m:t>  </m:t>
                    </m:r>
                  </m:oMath>
                </a14:m>
                <a:r>
                  <a:rPr lang="en-AU" sz="2000" b="0" dirty="0"/>
                  <a:t>and </a:t>
                </a:r>
                <a14:m>
                  <m:oMath xmlns:m="http://schemas.openxmlformats.org/officeDocument/2006/math">
                    <m:sSub>
                      <m:sSubPr>
                        <m:ctrlPr>
                          <a:rPr lang="en-AU" sz="2000" b="0" i="1" smtClean="0">
                            <a:latin typeface="Cambria Math" panose="02040503050406030204" pitchFamily="18" charset="0"/>
                          </a:rPr>
                        </m:ctrlPr>
                      </m:sSubPr>
                      <m:e>
                        <m:r>
                          <m:rPr>
                            <m:sty m:val="p"/>
                          </m:rPr>
                          <a:rPr lang="el-GR" sz="2000" b="0" i="1" smtClean="0">
                            <a:latin typeface="Cambria Math" panose="02040503050406030204" pitchFamily="18" charset="0"/>
                            <a:ea typeface="Cambria Math" panose="02040503050406030204" pitchFamily="18" charset="0"/>
                          </a:rPr>
                          <m:t>Σ</m:t>
                        </m:r>
                      </m:e>
                      <m:sub>
                        <m:r>
                          <a:rPr lang="en-AU" sz="2000" b="0" i="1" smtClean="0">
                            <a:latin typeface="Cambria Math" panose="02040503050406030204" pitchFamily="18" charset="0"/>
                          </a:rPr>
                          <m:t>5</m:t>
                        </m:r>
                      </m:sub>
                    </m:sSub>
                  </m:oMath>
                </a14:m>
                <a:r>
                  <a:rPr lang="en-AU" sz="2000" b="0" dirty="0"/>
                  <a:t>).</a:t>
                </a:r>
              </a:p>
              <a:p>
                <a:pPr marL="0" indent="0">
                  <a:buNone/>
                </a:pPr>
                <a:endParaRPr lang="en-US" sz="2000" dirty="0"/>
              </a:p>
              <a:p>
                <a:pPr marL="0" indent="0">
                  <a:buNone/>
                </a:pPr>
                <a:endParaRPr lang="en-US" sz="2000" dirty="0"/>
              </a:p>
              <a:p>
                <a:pPr marL="0" indent="0">
                  <a:buNone/>
                </a:pPr>
                <a:r>
                  <a:rPr lang="en-US" sz="2000" b="1" i="1" dirty="0">
                    <a:solidFill>
                      <a:srgbClr val="FF0000"/>
                    </a:solidFill>
                  </a:rPr>
                  <a:t>Spin only correlates with light-weighted age.</a:t>
                </a:r>
                <a:endParaRPr lang="en-US" dirty="0">
                  <a:solidFill>
                    <a:srgbClr val="FF0000"/>
                  </a:solidFill>
                </a:endParaRPr>
              </a:p>
            </p:txBody>
          </p:sp>
        </mc:Choice>
        <mc:Fallback xmlns="">
          <p:sp>
            <p:nvSpPr>
              <p:cNvPr id="9" name="Content Placeholder 8">
                <a:extLst>
                  <a:ext uri="{FF2B5EF4-FFF2-40B4-BE49-F238E27FC236}">
                    <a16:creationId xmlns:a16="http://schemas.microsoft.com/office/drawing/2014/main" id="{661CEA86-BA68-5835-34F4-9E593F3FA372}"/>
                  </a:ext>
                </a:extLst>
              </p:cNvPr>
              <p:cNvSpPr>
                <a:spLocks noGrp="1" noRot="1" noChangeAspect="1" noMove="1" noResize="1" noEditPoints="1" noAdjustHandles="1" noChangeArrowheads="1" noChangeShapeType="1" noTextEdit="1"/>
              </p:cNvSpPr>
              <p:nvPr>
                <p:ph idx="1"/>
              </p:nvPr>
            </p:nvSpPr>
            <p:spPr>
              <a:xfrm>
                <a:off x="7907305" y="1543067"/>
                <a:ext cx="3855646" cy="4473265"/>
              </a:xfrm>
              <a:blipFill>
                <a:blip r:embed="rId4"/>
                <a:stretch>
                  <a:fillRect l="-1639" t="-1416" r="-65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4E8CABF8-3623-5696-5E7F-B76156A4EA98}"/>
              </a:ext>
            </a:extLst>
          </p:cNvPr>
          <p:cNvSpPr>
            <a:spLocks noGrp="1"/>
          </p:cNvSpPr>
          <p:nvPr>
            <p:ph type="title"/>
          </p:nvPr>
        </p:nvSpPr>
        <p:spPr>
          <a:xfrm>
            <a:off x="2151822" y="483706"/>
            <a:ext cx="7315200" cy="1135062"/>
          </a:xfrm>
        </p:spPr>
        <p:txBody>
          <a:bodyPr/>
          <a:lstStyle/>
          <a:p>
            <a:r>
              <a:rPr lang="en-US" cap="none" dirty="0"/>
              <a:t>Putting it all together</a:t>
            </a:r>
          </a:p>
        </p:txBody>
      </p:sp>
    </p:spTree>
    <p:extLst>
      <p:ext uri="{BB962C8B-B14F-4D97-AF65-F5344CB8AC3E}">
        <p14:creationId xmlns:p14="http://schemas.microsoft.com/office/powerpoint/2010/main" val="2176088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9A492C-A48A-F372-3BD9-A5417CB1A64D}"/>
              </a:ext>
            </a:extLst>
          </p:cNvPr>
          <p:cNvPicPr>
            <a:picLocks noChangeAspect="1"/>
          </p:cNvPicPr>
          <p:nvPr/>
        </p:nvPicPr>
        <p:blipFill>
          <a:blip r:embed="rId3"/>
          <a:stretch>
            <a:fillRect/>
          </a:stretch>
        </p:blipFill>
        <p:spPr>
          <a:xfrm>
            <a:off x="1691267" y="579863"/>
            <a:ext cx="8370849" cy="6278137"/>
          </a:xfrm>
          <a:prstGeom prst="rect">
            <a:avLst/>
          </a:prstGeom>
        </p:spPr>
      </p:pic>
      <p:sp>
        <p:nvSpPr>
          <p:cNvPr id="6" name="Rectangle 5">
            <a:extLst>
              <a:ext uri="{FF2B5EF4-FFF2-40B4-BE49-F238E27FC236}">
                <a16:creationId xmlns:a16="http://schemas.microsoft.com/office/drawing/2014/main" id="{8553EDC1-ECF5-6669-1549-83A4853C9EF3}"/>
              </a:ext>
            </a:extLst>
          </p:cNvPr>
          <p:cNvSpPr/>
          <p:nvPr/>
        </p:nvSpPr>
        <p:spPr bwMode="auto">
          <a:xfrm>
            <a:off x="5434496" y="1450048"/>
            <a:ext cx="2480472" cy="338554"/>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2" name="Title 1">
            <a:extLst>
              <a:ext uri="{FF2B5EF4-FFF2-40B4-BE49-F238E27FC236}">
                <a16:creationId xmlns:a16="http://schemas.microsoft.com/office/drawing/2014/main" id="{E20A7436-D3B2-2D49-1503-5846ECE49703}"/>
              </a:ext>
            </a:extLst>
          </p:cNvPr>
          <p:cNvSpPr>
            <a:spLocks noGrp="1"/>
          </p:cNvSpPr>
          <p:nvPr>
            <p:ph type="title"/>
          </p:nvPr>
        </p:nvSpPr>
        <p:spPr>
          <a:xfrm>
            <a:off x="2868543" y="372165"/>
            <a:ext cx="7315200" cy="1135062"/>
          </a:xfrm>
        </p:spPr>
        <p:txBody>
          <a:bodyPr/>
          <a:lstStyle/>
          <a:p>
            <a:r>
              <a:rPr lang="en-US" cap="none" dirty="0"/>
              <a:t>The spin-age relation</a:t>
            </a:r>
          </a:p>
        </p:txBody>
      </p:sp>
      <p:sp>
        <p:nvSpPr>
          <p:cNvPr id="3" name="Rectangle 2">
            <a:extLst>
              <a:ext uri="{FF2B5EF4-FFF2-40B4-BE49-F238E27FC236}">
                <a16:creationId xmlns:a16="http://schemas.microsoft.com/office/drawing/2014/main" id="{E4BB3711-6D16-09EC-6B1D-6824FC16A418}"/>
              </a:ext>
            </a:extLst>
          </p:cNvPr>
          <p:cNvSpPr/>
          <p:nvPr/>
        </p:nvSpPr>
        <p:spPr bwMode="auto">
          <a:xfrm>
            <a:off x="329096" y="6072848"/>
            <a:ext cx="2020404" cy="338554"/>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4" name="TextBox 3">
            <a:extLst>
              <a:ext uri="{FF2B5EF4-FFF2-40B4-BE49-F238E27FC236}">
                <a16:creationId xmlns:a16="http://schemas.microsoft.com/office/drawing/2014/main" id="{24625B7B-626D-FE99-45B6-DC9DB2639B19}"/>
              </a:ext>
            </a:extLst>
          </p:cNvPr>
          <p:cNvSpPr txBox="1"/>
          <p:nvPr/>
        </p:nvSpPr>
        <p:spPr>
          <a:xfrm>
            <a:off x="6096000" y="1437622"/>
            <a:ext cx="1884705" cy="338554"/>
          </a:xfrm>
          <a:prstGeom prst="rect">
            <a:avLst/>
          </a:prstGeom>
          <a:noFill/>
        </p:spPr>
        <p:txBody>
          <a:bodyPr wrap="square" rtlCol="0">
            <a:spAutoFit/>
          </a:bodyPr>
          <a:lstStyle/>
          <a:p>
            <a:r>
              <a:rPr lang="en-US" sz="1600" dirty="0"/>
              <a:t>Croom et al. (2024)</a:t>
            </a:r>
          </a:p>
        </p:txBody>
      </p:sp>
      <p:sp>
        <p:nvSpPr>
          <p:cNvPr id="10" name="Content Placeholder 9">
            <a:extLst>
              <a:ext uri="{FF2B5EF4-FFF2-40B4-BE49-F238E27FC236}">
                <a16:creationId xmlns:a16="http://schemas.microsoft.com/office/drawing/2014/main" id="{EB4CCCB7-EC13-9AE0-3E13-49BCD0F42987}"/>
              </a:ext>
            </a:extLst>
          </p:cNvPr>
          <p:cNvSpPr>
            <a:spLocks noGrp="1"/>
          </p:cNvSpPr>
          <p:nvPr>
            <p:ph idx="1"/>
          </p:nvPr>
        </p:nvSpPr>
        <p:spPr>
          <a:xfrm>
            <a:off x="2806390" y="1469599"/>
            <a:ext cx="3048000" cy="414957"/>
          </a:xfrm>
        </p:spPr>
        <p:txBody>
          <a:bodyPr/>
          <a:lstStyle/>
          <a:p>
            <a:pPr marL="0" indent="0">
              <a:buNone/>
            </a:pPr>
            <a:r>
              <a:rPr lang="en-US" dirty="0"/>
              <a:t>RMS scatter in </a:t>
            </a:r>
            <a:r>
              <a:rPr lang="en-US" altLang="en-US" kern="0" dirty="0">
                <a:ea typeface="ＭＳ Ｐゴシック" panose="020B0600070205080204" pitchFamily="34" charset="-128"/>
              </a:rPr>
              <a:t>𝛌</a:t>
            </a:r>
            <a:r>
              <a:rPr lang="en-US" altLang="en-US" kern="0" baseline="-25000" dirty="0">
                <a:ea typeface="ＭＳ Ｐゴシック" panose="020B0600070205080204" pitchFamily="34" charset="-128"/>
              </a:rPr>
              <a:t>Re </a:t>
            </a:r>
            <a:r>
              <a:rPr lang="en-US" altLang="en-US" kern="0" dirty="0">
                <a:ea typeface="ＭＳ Ｐゴシック" panose="020B0600070205080204" pitchFamily="34" charset="-128"/>
              </a:rPr>
              <a:t>= </a:t>
            </a:r>
            <a:r>
              <a:rPr lang="en-US" dirty="0"/>
              <a:t>0.15</a:t>
            </a:r>
          </a:p>
        </p:txBody>
      </p:sp>
    </p:spTree>
    <p:extLst>
      <p:ext uri="{BB962C8B-B14F-4D97-AF65-F5344CB8AC3E}">
        <p14:creationId xmlns:p14="http://schemas.microsoft.com/office/powerpoint/2010/main" val="1170577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5070A-C41D-2BDE-28F4-970E4A73B3F2}"/>
              </a:ext>
            </a:extLst>
          </p:cNvPr>
          <p:cNvPicPr>
            <a:picLocks noChangeAspect="1"/>
          </p:cNvPicPr>
          <p:nvPr/>
        </p:nvPicPr>
        <p:blipFill>
          <a:blip r:embed="rId3"/>
          <a:stretch>
            <a:fillRect/>
          </a:stretch>
        </p:blipFill>
        <p:spPr>
          <a:xfrm>
            <a:off x="1706137" y="568713"/>
            <a:ext cx="8385717" cy="6289287"/>
          </a:xfrm>
          <a:prstGeom prst="rect">
            <a:avLst/>
          </a:prstGeom>
        </p:spPr>
      </p:pic>
      <p:sp>
        <p:nvSpPr>
          <p:cNvPr id="6" name="Rectangle 5">
            <a:extLst>
              <a:ext uri="{FF2B5EF4-FFF2-40B4-BE49-F238E27FC236}">
                <a16:creationId xmlns:a16="http://schemas.microsoft.com/office/drawing/2014/main" id="{8553EDC1-ECF5-6669-1549-83A4853C9EF3}"/>
              </a:ext>
            </a:extLst>
          </p:cNvPr>
          <p:cNvSpPr/>
          <p:nvPr/>
        </p:nvSpPr>
        <p:spPr bwMode="auto">
          <a:xfrm>
            <a:off x="5434496" y="1450048"/>
            <a:ext cx="2480472" cy="338554"/>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2" name="Title 1">
            <a:extLst>
              <a:ext uri="{FF2B5EF4-FFF2-40B4-BE49-F238E27FC236}">
                <a16:creationId xmlns:a16="http://schemas.microsoft.com/office/drawing/2014/main" id="{E20A7436-D3B2-2D49-1503-5846ECE49703}"/>
              </a:ext>
            </a:extLst>
          </p:cNvPr>
          <p:cNvSpPr>
            <a:spLocks noGrp="1"/>
          </p:cNvSpPr>
          <p:nvPr>
            <p:ph type="title"/>
          </p:nvPr>
        </p:nvSpPr>
        <p:spPr>
          <a:xfrm>
            <a:off x="2868543" y="372165"/>
            <a:ext cx="7315200" cy="1135062"/>
          </a:xfrm>
        </p:spPr>
        <p:txBody>
          <a:bodyPr/>
          <a:lstStyle/>
          <a:p>
            <a:r>
              <a:rPr lang="en-US" cap="none" dirty="0"/>
              <a:t>The spin-age relation</a:t>
            </a:r>
          </a:p>
        </p:txBody>
      </p:sp>
      <p:sp>
        <p:nvSpPr>
          <p:cNvPr id="3" name="Rectangle 2">
            <a:extLst>
              <a:ext uri="{FF2B5EF4-FFF2-40B4-BE49-F238E27FC236}">
                <a16:creationId xmlns:a16="http://schemas.microsoft.com/office/drawing/2014/main" id="{E4BB3711-6D16-09EC-6B1D-6824FC16A418}"/>
              </a:ext>
            </a:extLst>
          </p:cNvPr>
          <p:cNvSpPr/>
          <p:nvPr/>
        </p:nvSpPr>
        <p:spPr bwMode="auto">
          <a:xfrm>
            <a:off x="329096" y="6072848"/>
            <a:ext cx="2020404" cy="338554"/>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4" name="TextBox 3">
            <a:extLst>
              <a:ext uri="{FF2B5EF4-FFF2-40B4-BE49-F238E27FC236}">
                <a16:creationId xmlns:a16="http://schemas.microsoft.com/office/drawing/2014/main" id="{24625B7B-626D-FE99-45B6-DC9DB2639B19}"/>
              </a:ext>
            </a:extLst>
          </p:cNvPr>
          <p:cNvSpPr txBox="1"/>
          <p:nvPr/>
        </p:nvSpPr>
        <p:spPr>
          <a:xfrm>
            <a:off x="6096000" y="1437622"/>
            <a:ext cx="1884705" cy="338554"/>
          </a:xfrm>
          <a:prstGeom prst="rect">
            <a:avLst/>
          </a:prstGeom>
          <a:noFill/>
        </p:spPr>
        <p:txBody>
          <a:bodyPr wrap="square" rtlCol="0">
            <a:spAutoFit/>
          </a:bodyPr>
          <a:lstStyle/>
          <a:p>
            <a:r>
              <a:rPr lang="en-US" sz="1600" dirty="0"/>
              <a:t>Croom et al. (2024)</a:t>
            </a:r>
          </a:p>
        </p:txBody>
      </p:sp>
    </p:spTree>
    <p:extLst>
      <p:ext uri="{BB962C8B-B14F-4D97-AF65-F5344CB8AC3E}">
        <p14:creationId xmlns:p14="http://schemas.microsoft.com/office/powerpoint/2010/main" val="112043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E197-D852-E948-B1AC-E30B0867CC0E}"/>
              </a:ext>
            </a:extLst>
          </p:cNvPr>
          <p:cNvSpPr>
            <a:spLocks noGrp="1"/>
          </p:cNvSpPr>
          <p:nvPr>
            <p:ph type="title"/>
          </p:nvPr>
        </p:nvSpPr>
        <p:spPr>
          <a:xfrm>
            <a:off x="957735" y="667235"/>
            <a:ext cx="10272784" cy="1135062"/>
          </a:xfrm>
        </p:spPr>
        <p:txBody>
          <a:bodyPr>
            <a:normAutofit/>
          </a:bodyPr>
          <a:lstStyle/>
          <a:p>
            <a:r>
              <a:rPr lang="en-US" cap="none" dirty="0"/>
              <a:t>What is happening (most galaxies)?</a:t>
            </a:r>
          </a:p>
        </p:txBody>
      </p:sp>
      <p:sp>
        <p:nvSpPr>
          <p:cNvPr id="38" name="TextBox 37">
            <a:extLst>
              <a:ext uri="{FF2B5EF4-FFF2-40B4-BE49-F238E27FC236}">
                <a16:creationId xmlns:a16="http://schemas.microsoft.com/office/drawing/2014/main" id="{6D0B7E94-C50E-FBD3-ABC7-5EF0E990538E}"/>
              </a:ext>
            </a:extLst>
          </p:cNvPr>
          <p:cNvSpPr txBox="1"/>
          <p:nvPr/>
        </p:nvSpPr>
        <p:spPr>
          <a:xfrm>
            <a:off x="816615" y="5691146"/>
            <a:ext cx="3369310" cy="338554"/>
          </a:xfrm>
          <a:prstGeom prst="rect">
            <a:avLst/>
          </a:prstGeom>
          <a:noFill/>
        </p:spPr>
        <p:txBody>
          <a:bodyPr wrap="square" rtlCol="0">
            <a:spAutoFit/>
          </a:bodyPr>
          <a:lstStyle/>
          <a:p>
            <a:r>
              <a:rPr lang="en-US" sz="1600" dirty="0" err="1"/>
              <a:t>Übler</a:t>
            </a:r>
            <a:r>
              <a:rPr lang="en-US" sz="1600" dirty="0"/>
              <a:t> et al (2019)</a:t>
            </a:r>
          </a:p>
        </p:txBody>
      </p:sp>
      <p:sp>
        <p:nvSpPr>
          <p:cNvPr id="6" name="Content Placeholder 2">
            <a:extLst>
              <a:ext uri="{FF2B5EF4-FFF2-40B4-BE49-F238E27FC236}">
                <a16:creationId xmlns:a16="http://schemas.microsoft.com/office/drawing/2014/main" id="{9F28222E-E6A5-6F6A-82D3-2B300FB0A2A8}"/>
              </a:ext>
            </a:extLst>
          </p:cNvPr>
          <p:cNvSpPr>
            <a:spLocks noGrp="1"/>
          </p:cNvSpPr>
          <p:nvPr>
            <p:ph idx="1"/>
          </p:nvPr>
        </p:nvSpPr>
        <p:spPr>
          <a:xfrm>
            <a:off x="6010014" y="1799400"/>
            <a:ext cx="5719789" cy="4451290"/>
          </a:xfrm>
        </p:spPr>
        <p:txBody>
          <a:bodyPr>
            <a:normAutofit/>
          </a:bodyPr>
          <a:lstStyle/>
          <a:p>
            <a:pPr marL="0" indent="0">
              <a:buNone/>
            </a:pPr>
            <a:r>
              <a:rPr lang="en-US" sz="2000" b="1" dirty="0">
                <a:solidFill>
                  <a:srgbClr val="0029C0"/>
                </a:solidFill>
              </a:rPr>
              <a:t>Environment drives quenching </a:t>
            </a:r>
          </a:p>
          <a:p>
            <a:pPr marL="0" indent="0">
              <a:buNone/>
            </a:pPr>
            <a:endParaRPr lang="en-US" sz="2000" b="1" dirty="0">
              <a:solidFill>
                <a:srgbClr val="0029C0"/>
              </a:solidFill>
            </a:endParaRPr>
          </a:p>
          <a:p>
            <a:pPr marL="0" indent="0">
              <a:buNone/>
            </a:pPr>
            <a:r>
              <a:rPr lang="en-US" sz="2000" b="1" dirty="0">
                <a:solidFill>
                  <a:srgbClr val="0029C0"/>
                </a:solidFill>
              </a:rPr>
              <a:t>Quenching drives age</a:t>
            </a:r>
          </a:p>
          <a:p>
            <a:pPr marL="0" indent="0">
              <a:buNone/>
            </a:pPr>
            <a:endParaRPr lang="en-US" sz="2000" b="1" dirty="0">
              <a:solidFill>
                <a:srgbClr val="0029C0"/>
              </a:solidFill>
            </a:endParaRPr>
          </a:p>
          <a:p>
            <a:pPr marL="0" indent="0">
              <a:buNone/>
            </a:pPr>
            <a:r>
              <a:rPr lang="en-US" sz="2000" b="1" dirty="0">
                <a:solidFill>
                  <a:srgbClr val="0029C0"/>
                </a:solidFill>
              </a:rPr>
              <a:t>Age drives kinematic structure</a:t>
            </a:r>
          </a:p>
          <a:p>
            <a:pPr marL="0" indent="0">
              <a:buNone/>
            </a:pPr>
            <a:endParaRPr lang="en-US" sz="2000" b="1" dirty="0">
              <a:solidFill>
                <a:srgbClr val="0029C0"/>
              </a:solidFill>
            </a:endParaRPr>
          </a:p>
          <a:p>
            <a:r>
              <a:rPr lang="en-US" sz="2000" b="1" dirty="0">
                <a:solidFill>
                  <a:srgbClr val="0029C0"/>
                </a:solidFill>
              </a:rPr>
              <a:t>Secular heating  </a:t>
            </a:r>
            <a:r>
              <a:rPr lang="en-US" sz="2000" dirty="0"/>
              <a:t>(e.g. from bars) after quenching?</a:t>
            </a:r>
          </a:p>
          <a:p>
            <a:r>
              <a:rPr lang="en-US" sz="2000" b="1" dirty="0">
                <a:solidFill>
                  <a:srgbClr val="0029C0"/>
                </a:solidFill>
              </a:rPr>
              <a:t>Progenitor bias </a:t>
            </a:r>
            <a:r>
              <a:rPr lang="en-US" sz="2000" dirty="0"/>
              <a:t>– stars born hotter at high z (e.g. </a:t>
            </a:r>
            <a:r>
              <a:rPr lang="en-US" sz="2000" dirty="0" err="1"/>
              <a:t>Wisnioski</a:t>
            </a:r>
            <a:r>
              <a:rPr lang="en-US" sz="2000" dirty="0"/>
              <a:t> et al. 2015; </a:t>
            </a:r>
            <a:r>
              <a:rPr lang="en-US" sz="2000" dirty="0" err="1"/>
              <a:t>Übler</a:t>
            </a:r>
            <a:r>
              <a:rPr lang="en-US" sz="2000" dirty="0"/>
              <a:t> et al. 2019; Yu et al 2022).</a:t>
            </a:r>
          </a:p>
          <a:p>
            <a:pPr marL="0" indent="0">
              <a:buNone/>
            </a:pPr>
            <a:endParaRPr lang="en-US" sz="2000" b="1" i="1" dirty="0">
              <a:solidFill>
                <a:srgbClr val="C00000"/>
              </a:solidFill>
            </a:endParaRPr>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11" name="Down Arrow 10">
            <a:extLst>
              <a:ext uri="{FF2B5EF4-FFF2-40B4-BE49-F238E27FC236}">
                <a16:creationId xmlns:a16="http://schemas.microsoft.com/office/drawing/2014/main" id="{D28CBD42-6076-DF61-680D-2F0CE9C5FDF6}"/>
              </a:ext>
            </a:extLst>
          </p:cNvPr>
          <p:cNvSpPr/>
          <p:nvPr/>
        </p:nvSpPr>
        <p:spPr bwMode="auto">
          <a:xfrm>
            <a:off x="7302500" y="2197823"/>
            <a:ext cx="711200" cy="306160"/>
          </a:xfrm>
          <a:prstGeom prst="downArrow">
            <a:avLst/>
          </a:prstGeom>
          <a:solidFill>
            <a:srgbClr val="603192"/>
          </a:solid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13" name="Down Arrow 12">
            <a:extLst>
              <a:ext uri="{FF2B5EF4-FFF2-40B4-BE49-F238E27FC236}">
                <a16:creationId xmlns:a16="http://schemas.microsoft.com/office/drawing/2014/main" id="{BF41F0F4-2D09-A3A1-4398-1EF4F846260F}"/>
              </a:ext>
            </a:extLst>
          </p:cNvPr>
          <p:cNvSpPr/>
          <p:nvPr/>
        </p:nvSpPr>
        <p:spPr bwMode="auto">
          <a:xfrm>
            <a:off x="7315200" y="2972523"/>
            <a:ext cx="711200" cy="306160"/>
          </a:xfrm>
          <a:prstGeom prst="downArrow">
            <a:avLst/>
          </a:prstGeom>
          <a:solidFill>
            <a:srgbClr val="603192"/>
          </a:solid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pic>
        <p:nvPicPr>
          <p:cNvPr id="4" name="Picture 3">
            <a:extLst>
              <a:ext uri="{FF2B5EF4-FFF2-40B4-BE49-F238E27FC236}">
                <a16:creationId xmlns:a16="http://schemas.microsoft.com/office/drawing/2014/main" id="{3F8EB8F1-E7A3-A78E-52FC-26A9D9233E35}"/>
              </a:ext>
            </a:extLst>
          </p:cNvPr>
          <p:cNvPicPr>
            <a:picLocks noChangeAspect="1"/>
          </p:cNvPicPr>
          <p:nvPr/>
        </p:nvPicPr>
        <p:blipFill>
          <a:blip r:embed="rId3"/>
          <a:stretch>
            <a:fillRect/>
          </a:stretch>
        </p:blipFill>
        <p:spPr>
          <a:xfrm>
            <a:off x="180278" y="1797750"/>
            <a:ext cx="5350727" cy="3950243"/>
          </a:xfrm>
          <a:prstGeom prst="rect">
            <a:avLst/>
          </a:prstGeom>
        </p:spPr>
      </p:pic>
    </p:spTree>
    <p:extLst>
      <p:ext uri="{BB962C8B-B14F-4D97-AF65-F5344CB8AC3E}">
        <p14:creationId xmlns:p14="http://schemas.microsoft.com/office/powerpoint/2010/main" val="4085169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C3D3DF-ECE6-8F4E-BE88-1A90F670E3BE}"/>
              </a:ext>
            </a:extLst>
          </p:cNvPr>
          <p:cNvSpPr>
            <a:spLocks noGrp="1"/>
          </p:cNvSpPr>
          <p:nvPr>
            <p:ph idx="1"/>
          </p:nvPr>
        </p:nvSpPr>
        <p:spPr>
          <a:xfrm>
            <a:off x="631963" y="2000310"/>
            <a:ext cx="6391137" cy="3665538"/>
          </a:xfrm>
        </p:spPr>
        <p:txBody>
          <a:bodyPr>
            <a:normAutofit/>
          </a:bodyPr>
          <a:lstStyle/>
          <a:p>
            <a:pPr marL="0" indent="0">
              <a:buNone/>
            </a:pPr>
            <a:r>
              <a:rPr lang="en-US" sz="2000" dirty="0"/>
              <a:t>Environmentally dependent dynamical transformations are not important:</a:t>
            </a:r>
          </a:p>
          <a:p>
            <a:pPr lvl="1"/>
            <a:r>
              <a:rPr lang="en-US" sz="2000" dirty="0"/>
              <a:t>Galaxy harassment in clusters (e.g. Moore et al 1996)</a:t>
            </a:r>
          </a:p>
          <a:p>
            <a:pPr lvl="1"/>
            <a:r>
              <a:rPr lang="en-US" sz="2000" dirty="0"/>
              <a:t>Group galaxy-galaxy interactions (e.g. Bekki &amp; Couch 2011)</a:t>
            </a:r>
          </a:p>
          <a:p>
            <a:pPr lvl="1"/>
            <a:r>
              <a:rPr lang="en-US" sz="2000" dirty="0"/>
              <a:t>Galaxy-halo interactions</a:t>
            </a:r>
          </a:p>
          <a:p>
            <a:pPr lvl="1"/>
            <a:r>
              <a:rPr lang="en-US" sz="2000" dirty="0"/>
              <a:t>Mergers?</a:t>
            </a:r>
          </a:p>
          <a:p>
            <a:pPr lvl="1"/>
            <a:endParaRPr lang="en-US" sz="2000" dirty="0"/>
          </a:p>
          <a:p>
            <a:pPr marL="0" indent="0">
              <a:buNone/>
            </a:pPr>
            <a:r>
              <a:rPr lang="en-US" sz="2000" dirty="0"/>
              <a:t>May still have some impact at larger radius,  &gt; 1R</a:t>
            </a:r>
            <a:r>
              <a:rPr lang="en-US" sz="2000" baseline="-25000" dirty="0"/>
              <a:t>e</a:t>
            </a:r>
            <a:r>
              <a:rPr lang="en-US" sz="2000" dirty="0"/>
              <a:t>.</a:t>
            </a:r>
          </a:p>
        </p:txBody>
      </p:sp>
      <p:pic>
        <p:nvPicPr>
          <p:cNvPr id="5" name="Picture 4">
            <a:extLst>
              <a:ext uri="{FF2B5EF4-FFF2-40B4-BE49-F238E27FC236}">
                <a16:creationId xmlns:a16="http://schemas.microsoft.com/office/drawing/2014/main" id="{7D0C352A-D936-16C0-9301-CD3A4BC76BB0}"/>
              </a:ext>
            </a:extLst>
          </p:cNvPr>
          <p:cNvPicPr>
            <a:picLocks noChangeAspect="1"/>
          </p:cNvPicPr>
          <p:nvPr/>
        </p:nvPicPr>
        <p:blipFill>
          <a:blip r:embed="rId3"/>
          <a:stretch>
            <a:fillRect/>
          </a:stretch>
        </p:blipFill>
        <p:spPr>
          <a:xfrm>
            <a:off x="7134363" y="1663700"/>
            <a:ext cx="4940300" cy="4800600"/>
          </a:xfrm>
          <a:prstGeom prst="rect">
            <a:avLst/>
          </a:prstGeom>
        </p:spPr>
      </p:pic>
      <p:sp>
        <p:nvSpPr>
          <p:cNvPr id="6" name="TextBox 5">
            <a:extLst>
              <a:ext uri="{FF2B5EF4-FFF2-40B4-BE49-F238E27FC236}">
                <a16:creationId xmlns:a16="http://schemas.microsoft.com/office/drawing/2014/main" id="{6E774290-066B-35F8-D833-569A4A2A62F7}"/>
              </a:ext>
            </a:extLst>
          </p:cNvPr>
          <p:cNvSpPr txBox="1"/>
          <p:nvPr/>
        </p:nvSpPr>
        <p:spPr>
          <a:xfrm>
            <a:off x="10162816" y="6464300"/>
            <a:ext cx="2118084" cy="338554"/>
          </a:xfrm>
          <a:prstGeom prst="rect">
            <a:avLst/>
          </a:prstGeom>
          <a:noFill/>
        </p:spPr>
        <p:txBody>
          <a:bodyPr wrap="square" rtlCol="0">
            <a:spAutoFit/>
          </a:bodyPr>
          <a:lstStyle/>
          <a:p>
            <a:r>
              <a:rPr lang="en-US" sz="1600" dirty="0"/>
              <a:t>Bekki &amp; Couch (2011)</a:t>
            </a:r>
          </a:p>
        </p:txBody>
      </p:sp>
      <p:sp>
        <p:nvSpPr>
          <p:cNvPr id="2" name="Title 1">
            <a:extLst>
              <a:ext uri="{FF2B5EF4-FFF2-40B4-BE49-F238E27FC236}">
                <a16:creationId xmlns:a16="http://schemas.microsoft.com/office/drawing/2014/main" id="{B906E197-D852-E948-B1AC-E30B0867CC0E}"/>
              </a:ext>
            </a:extLst>
          </p:cNvPr>
          <p:cNvSpPr>
            <a:spLocks noGrp="1"/>
          </p:cNvSpPr>
          <p:nvPr>
            <p:ph type="title"/>
          </p:nvPr>
        </p:nvSpPr>
        <p:spPr>
          <a:xfrm>
            <a:off x="495300" y="865248"/>
            <a:ext cx="10272784" cy="1135062"/>
          </a:xfrm>
        </p:spPr>
        <p:txBody>
          <a:bodyPr>
            <a:normAutofit/>
          </a:bodyPr>
          <a:lstStyle/>
          <a:p>
            <a:r>
              <a:rPr lang="en-US" cap="none" dirty="0"/>
              <a:t>What </a:t>
            </a:r>
            <a:r>
              <a:rPr lang="en-US" cap="none" dirty="0">
                <a:solidFill>
                  <a:srgbClr val="FF0000"/>
                </a:solidFill>
              </a:rPr>
              <a:t>isn’t </a:t>
            </a:r>
            <a:r>
              <a:rPr lang="en-US" cap="none" dirty="0"/>
              <a:t>happening (most galaxies)?</a:t>
            </a:r>
          </a:p>
        </p:txBody>
      </p:sp>
    </p:spTree>
    <p:extLst>
      <p:ext uri="{BB962C8B-B14F-4D97-AF65-F5344CB8AC3E}">
        <p14:creationId xmlns:p14="http://schemas.microsoft.com/office/powerpoint/2010/main" val="2802697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48F7E29-B741-8A21-C655-12A0ADC973BD}"/>
              </a:ext>
            </a:extLst>
          </p:cNvPr>
          <p:cNvPicPr>
            <a:picLocks noChangeAspect="1"/>
          </p:cNvPicPr>
          <p:nvPr/>
        </p:nvPicPr>
        <p:blipFill rotWithShape="1">
          <a:blip r:embed="rId3">
            <a:extLst>
              <a:ext uri="{28A0092B-C50C-407E-A947-70E740481C1C}">
                <a14:useLocalDpi xmlns:a14="http://schemas.microsoft.com/office/drawing/2010/main" val="0"/>
              </a:ext>
            </a:extLst>
          </a:blip>
          <a:srcRect t="6709" r="11218"/>
          <a:stretch/>
        </p:blipFill>
        <p:spPr>
          <a:xfrm>
            <a:off x="4521201" y="812800"/>
            <a:ext cx="7670799" cy="6045200"/>
          </a:xfrm>
          <a:prstGeom prst="rect">
            <a:avLst/>
          </a:prstGeom>
        </p:spPr>
      </p:pic>
      <p:sp>
        <p:nvSpPr>
          <p:cNvPr id="2" name="Title 1">
            <a:extLst>
              <a:ext uri="{FF2B5EF4-FFF2-40B4-BE49-F238E27FC236}">
                <a16:creationId xmlns:a16="http://schemas.microsoft.com/office/drawing/2014/main" id="{E20A7436-D3B2-2D49-1503-5846ECE49703}"/>
              </a:ext>
            </a:extLst>
          </p:cNvPr>
          <p:cNvSpPr>
            <a:spLocks noGrp="1"/>
          </p:cNvSpPr>
          <p:nvPr>
            <p:ph type="title"/>
          </p:nvPr>
        </p:nvSpPr>
        <p:spPr>
          <a:xfrm>
            <a:off x="275539" y="504368"/>
            <a:ext cx="4603227" cy="1388227"/>
          </a:xfrm>
        </p:spPr>
        <p:txBody>
          <a:bodyPr/>
          <a:lstStyle/>
          <a:p>
            <a:r>
              <a:rPr lang="en-US" cap="none" dirty="0"/>
              <a:t>Highest mass</a:t>
            </a:r>
          </a:p>
        </p:txBody>
      </p:sp>
      <p:sp>
        <p:nvSpPr>
          <p:cNvPr id="17" name="Content Placeholder 8">
            <a:extLst>
              <a:ext uri="{FF2B5EF4-FFF2-40B4-BE49-F238E27FC236}">
                <a16:creationId xmlns:a16="http://schemas.microsoft.com/office/drawing/2014/main" id="{318528E2-BC64-3F65-5307-8324907E13C9}"/>
              </a:ext>
            </a:extLst>
          </p:cNvPr>
          <p:cNvSpPr txBox="1">
            <a:spLocks/>
          </p:cNvSpPr>
          <p:nvPr/>
        </p:nvSpPr>
        <p:spPr>
          <a:xfrm>
            <a:off x="307421" y="1598389"/>
            <a:ext cx="4622387" cy="299327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2000" dirty="0"/>
              <a:t>Above log(M</a:t>
            </a:r>
            <a:r>
              <a:rPr lang="en-US" sz="2000" baseline="-25000" dirty="0"/>
              <a:t>*</a:t>
            </a:r>
            <a:r>
              <a:rPr lang="en-US" sz="2000" dirty="0"/>
              <a:t>) ~ 11, residual environmental difference comparing </a:t>
            </a:r>
            <a:r>
              <a:rPr lang="en-US" sz="2000" b="1" dirty="0">
                <a:solidFill>
                  <a:srgbClr val="0070C0"/>
                </a:solidFill>
              </a:rPr>
              <a:t>satellites</a:t>
            </a:r>
            <a:r>
              <a:rPr lang="en-US" sz="2000" dirty="0"/>
              <a:t> and </a:t>
            </a:r>
            <a:r>
              <a:rPr lang="en-US" sz="2000" b="1" dirty="0">
                <a:solidFill>
                  <a:srgbClr val="FF9300"/>
                </a:solidFill>
              </a:rPr>
              <a:t>centrals</a:t>
            </a:r>
            <a:r>
              <a:rPr lang="en-US" sz="2000" dirty="0"/>
              <a:t> (see also van de Sande et al 2021).</a:t>
            </a:r>
          </a:p>
          <a:p>
            <a:pPr marL="0" indent="0">
              <a:lnSpc>
                <a:spcPct val="110000"/>
              </a:lnSpc>
              <a:buFont typeface="Arial" panose="020B0604020202020204" pitchFamily="34" charset="0"/>
              <a:buNone/>
            </a:pPr>
            <a:endParaRPr lang="en-US" sz="2000" b="1" dirty="0"/>
          </a:p>
          <a:p>
            <a:pPr>
              <a:lnSpc>
                <a:spcPct val="110000"/>
              </a:lnSpc>
            </a:pPr>
            <a:r>
              <a:rPr lang="en-US" sz="2000" dirty="0"/>
              <a:t>Supports mergers growing high mass “slow rotators” (e.g. see Lagos et al 2022).</a:t>
            </a:r>
          </a:p>
          <a:p>
            <a:pPr>
              <a:lnSpc>
                <a:spcPct val="110000"/>
              </a:lnSpc>
            </a:pPr>
            <a:endParaRPr lang="en-US" sz="2000" dirty="0"/>
          </a:p>
          <a:p>
            <a:pPr>
              <a:lnSpc>
                <a:spcPct val="110000"/>
              </a:lnSpc>
            </a:pPr>
            <a:r>
              <a:rPr lang="en-US" sz="2000" dirty="0"/>
              <a:t>Age still important -  dry mergers needed to spin down galaxies (Lagos et al 2018).</a:t>
            </a:r>
          </a:p>
          <a:p>
            <a:pPr>
              <a:lnSpc>
                <a:spcPct val="110000"/>
              </a:lnSpc>
            </a:pPr>
            <a:endParaRPr lang="en-US" sz="2000" dirty="0"/>
          </a:p>
          <a:p>
            <a:pPr marL="0" indent="0">
              <a:buFont typeface="Arial" panose="020B0604020202020204" pitchFamily="34" charset="0"/>
              <a:buNone/>
            </a:pPr>
            <a:endParaRPr lang="en-US" sz="2000" b="1" dirty="0"/>
          </a:p>
        </p:txBody>
      </p:sp>
      <p:sp>
        <p:nvSpPr>
          <p:cNvPr id="35" name="Rectangle 34">
            <a:extLst>
              <a:ext uri="{FF2B5EF4-FFF2-40B4-BE49-F238E27FC236}">
                <a16:creationId xmlns:a16="http://schemas.microsoft.com/office/drawing/2014/main" id="{879283E2-C7E2-A907-F4DD-4A0894D7B4EC}"/>
              </a:ext>
            </a:extLst>
          </p:cNvPr>
          <p:cNvSpPr/>
          <p:nvPr/>
        </p:nvSpPr>
        <p:spPr bwMode="auto">
          <a:xfrm>
            <a:off x="7315200" y="1409700"/>
            <a:ext cx="368300" cy="2794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7" name="Rectangle 6">
            <a:extLst>
              <a:ext uri="{FF2B5EF4-FFF2-40B4-BE49-F238E27FC236}">
                <a16:creationId xmlns:a16="http://schemas.microsoft.com/office/drawing/2014/main" id="{F5D9DC28-252C-DCFD-B1C2-65CCE5F5D5CF}"/>
              </a:ext>
            </a:extLst>
          </p:cNvPr>
          <p:cNvSpPr/>
          <p:nvPr/>
        </p:nvSpPr>
        <p:spPr bwMode="auto">
          <a:xfrm>
            <a:off x="8077200" y="1371600"/>
            <a:ext cx="471129" cy="297712"/>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18" name="Rectangle 17">
            <a:extLst>
              <a:ext uri="{FF2B5EF4-FFF2-40B4-BE49-F238E27FC236}">
                <a16:creationId xmlns:a16="http://schemas.microsoft.com/office/drawing/2014/main" id="{C41D641B-EE90-0182-8782-EBF9E91129F8}"/>
              </a:ext>
            </a:extLst>
          </p:cNvPr>
          <p:cNvSpPr/>
          <p:nvPr/>
        </p:nvSpPr>
        <p:spPr bwMode="auto">
          <a:xfrm>
            <a:off x="113196" y="5999747"/>
            <a:ext cx="4763604" cy="487855"/>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Tree>
    <p:extLst>
      <p:ext uri="{BB962C8B-B14F-4D97-AF65-F5344CB8AC3E}">
        <p14:creationId xmlns:p14="http://schemas.microsoft.com/office/powerpoint/2010/main" val="2793079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53EDC1-ECF5-6669-1549-83A4853C9EF3}"/>
              </a:ext>
            </a:extLst>
          </p:cNvPr>
          <p:cNvSpPr/>
          <p:nvPr/>
        </p:nvSpPr>
        <p:spPr bwMode="auto">
          <a:xfrm>
            <a:off x="5434496" y="1450048"/>
            <a:ext cx="2480472" cy="338554"/>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2" name="Title 1">
            <a:extLst>
              <a:ext uri="{FF2B5EF4-FFF2-40B4-BE49-F238E27FC236}">
                <a16:creationId xmlns:a16="http://schemas.microsoft.com/office/drawing/2014/main" id="{E20A7436-D3B2-2D49-1503-5846ECE49703}"/>
              </a:ext>
            </a:extLst>
          </p:cNvPr>
          <p:cNvSpPr>
            <a:spLocks noGrp="1"/>
          </p:cNvSpPr>
          <p:nvPr>
            <p:ph type="title"/>
          </p:nvPr>
        </p:nvSpPr>
        <p:spPr>
          <a:xfrm>
            <a:off x="437577" y="617492"/>
            <a:ext cx="7315200" cy="1135062"/>
          </a:xfrm>
        </p:spPr>
        <p:txBody>
          <a:bodyPr/>
          <a:lstStyle/>
          <a:p>
            <a:r>
              <a:rPr lang="en-US" cap="none" dirty="0"/>
              <a:t>Where next?</a:t>
            </a:r>
          </a:p>
        </p:txBody>
      </p:sp>
      <p:sp>
        <p:nvSpPr>
          <p:cNvPr id="8" name="Content Placeholder 7">
            <a:extLst>
              <a:ext uri="{FF2B5EF4-FFF2-40B4-BE49-F238E27FC236}">
                <a16:creationId xmlns:a16="http://schemas.microsoft.com/office/drawing/2014/main" id="{715D4F04-C288-BBE2-781E-7C015947A367}"/>
              </a:ext>
            </a:extLst>
          </p:cNvPr>
          <p:cNvSpPr>
            <a:spLocks noGrp="1"/>
          </p:cNvSpPr>
          <p:nvPr>
            <p:ph idx="1"/>
          </p:nvPr>
        </p:nvSpPr>
        <p:spPr>
          <a:xfrm>
            <a:off x="620036" y="1722904"/>
            <a:ext cx="7200900" cy="3665538"/>
          </a:xfrm>
        </p:spPr>
        <p:txBody>
          <a:bodyPr>
            <a:normAutofit/>
          </a:bodyPr>
          <a:lstStyle/>
          <a:p>
            <a:r>
              <a:rPr lang="en-US" sz="2000" dirty="0"/>
              <a:t>Spin amplitude vs. spin direction (see Stefania’s talk)</a:t>
            </a:r>
          </a:p>
          <a:p>
            <a:pPr marL="0" indent="0">
              <a:buNone/>
            </a:pPr>
            <a:endParaRPr lang="en-US" sz="2000" dirty="0"/>
          </a:p>
          <a:p>
            <a:r>
              <a:rPr lang="en-US" sz="2000" dirty="0"/>
              <a:t>Larger radius and higher spectral resolution with Hector</a:t>
            </a:r>
          </a:p>
          <a:p>
            <a:endParaRPr lang="en-US" sz="2000" dirty="0"/>
          </a:p>
          <a:p>
            <a:r>
              <a:rPr lang="en-US" sz="2000" dirty="0"/>
              <a:t>High resolution galaxy simulations of dense environments (</a:t>
            </a:r>
            <a:r>
              <a:rPr lang="en-US" sz="2000" dirty="0" err="1"/>
              <a:t>NewCluster</a:t>
            </a:r>
            <a:r>
              <a:rPr lang="en-US" sz="2000" dirty="0"/>
              <a:t>; PI </a:t>
            </a:r>
            <a:r>
              <a:rPr lang="en-US" sz="2000" dirty="0" err="1"/>
              <a:t>Sukyoung</a:t>
            </a:r>
            <a:r>
              <a:rPr lang="en-US" sz="2000" dirty="0"/>
              <a:t> Yi)</a:t>
            </a:r>
          </a:p>
          <a:p>
            <a:endParaRPr lang="en-US" sz="2000" dirty="0"/>
          </a:p>
          <a:p>
            <a:r>
              <a:rPr lang="en-US" sz="2000" dirty="0"/>
              <a:t>Pushing to high redshift: MAGPI/MUSE, GMT/ELT</a:t>
            </a:r>
          </a:p>
          <a:p>
            <a:endParaRPr lang="en-US" dirty="0"/>
          </a:p>
        </p:txBody>
      </p:sp>
      <p:pic>
        <p:nvPicPr>
          <p:cNvPr id="3" name="Picture 2">
            <a:extLst>
              <a:ext uri="{FF2B5EF4-FFF2-40B4-BE49-F238E27FC236}">
                <a16:creationId xmlns:a16="http://schemas.microsoft.com/office/drawing/2014/main" id="{C86CDE4E-991D-528C-86E9-11D696D5D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3482" y="662730"/>
            <a:ext cx="3293281" cy="24699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4083615-3AFA-DFC8-554D-9EACF1513C92}"/>
              </a:ext>
            </a:extLst>
          </p:cNvPr>
          <p:cNvPicPr>
            <a:picLocks noChangeAspect="1"/>
          </p:cNvPicPr>
          <p:nvPr/>
        </p:nvPicPr>
        <p:blipFill>
          <a:blip r:embed="rId4"/>
          <a:stretch>
            <a:fillRect/>
          </a:stretch>
        </p:blipFill>
        <p:spPr>
          <a:xfrm>
            <a:off x="8841996" y="3523753"/>
            <a:ext cx="3212676" cy="3217107"/>
          </a:xfrm>
          <a:prstGeom prst="rect">
            <a:avLst/>
          </a:prstGeom>
        </p:spPr>
      </p:pic>
      <p:sp>
        <p:nvSpPr>
          <p:cNvPr id="5" name="TextBox 4">
            <a:extLst>
              <a:ext uri="{FF2B5EF4-FFF2-40B4-BE49-F238E27FC236}">
                <a16:creationId xmlns:a16="http://schemas.microsoft.com/office/drawing/2014/main" id="{5C4142A4-C225-33F6-F45D-F48CC9A7A519}"/>
              </a:ext>
            </a:extLst>
          </p:cNvPr>
          <p:cNvSpPr txBox="1"/>
          <p:nvPr/>
        </p:nvSpPr>
        <p:spPr>
          <a:xfrm>
            <a:off x="8806291" y="6458209"/>
            <a:ext cx="3134095" cy="307777"/>
          </a:xfrm>
          <a:prstGeom prst="rect">
            <a:avLst/>
          </a:prstGeom>
          <a:noFill/>
        </p:spPr>
        <p:txBody>
          <a:bodyPr wrap="square" rtlCol="0">
            <a:spAutoFit/>
          </a:bodyPr>
          <a:lstStyle/>
          <a:p>
            <a:r>
              <a:rPr lang="en-US" sz="1400" dirty="0" err="1">
                <a:solidFill>
                  <a:schemeClr val="bg1"/>
                </a:solidFill>
                <a:latin typeface="Libre Franklin" panose="00000500000000000000" pitchFamily="2" charset="0"/>
              </a:rPr>
              <a:t>NewCluster</a:t>
            </a:r>
            <a:r>
              <a:rPr lang="en-US" sz="1400" dirty="0">
                <a:solidFill>
                  <a:schemeClr val="bg1"/>
                </a:solidFill>
                <a:latin typeface="Libre Franklin" panose="00000500000000000000" pitchFamily="2" charset="0"/>
              </a:rPr>
              <a:t> simulation at z=1.17</a:t>
            </a:r>
          </a:p>
        </p:txBody>
      </p:sp>
      <p:sp>
        <p:nvSpPr>
          <p:cNvPr id="9" name="TextBox 8">
            <a:extLst>
              <a:ext uri="{FF2B5EF4-FFF2-40B4-BE49-F238E27FC236}">
                <a16:creationId xmlns:a16="http://schemas.microsoft.com/office/drawing/2014/main" id="{EEA3D98E-F684-3026-7B56-B3E3B1B7C86D}"/>
              </a:ext>
            </a:extLst>
          </p:cNvPr>
          <p:cNvSpPr txBox="1"/>
          <p:nvPr/>
        </p:nvSpPr>
        <p:spPr>
          <a:xfrm>
            <a:off x="10035330" y="3087041"/>
            <a:ext cx="6094602" cy="369332"/>
          </a:xfrm>
          <a:prstGeom prst="rect">
            <a:avLst/>
          </a:prstGeom>
          <a:noFill/>
        </p:spPr>
        <p:txBody>
          <a:bodyPr wrap="square">
            <a:spAutoFit/>
          </a:bodyPr>
          <a:lstStyle/>
          <a:p>
            <a:r>
              <a:rPr lang="en-US" sz="1800" dirty="0">
                <a:latin typeface="Libre Franklin" panose="00000500000000000000" pitchFamily="2" charset="0"/>
              </a:rPr>
              <a:t>Hector at the AAT</a:t>
            </a:r>
          </a:p>
        </p:txBody>
      </p:sp>
      <p:sp>
        <p:nvSpPr>
          <p:cNvPr id="12" name="Rectangle 11">
            <a:extLst>
              <a:ext uri="{FF2B5EF4-FFF2-40B4-BE49-F238E27FC236}">
                <a16:creationId xmlns:a16="http://schemas.microsoft.com/office/drawing/2014/main" id="{D4F741BE-7262-FB23-A25B-ECB11773062C}"/>
              </a:ext>
            </a:extLst>
          </p:cNvPr>
          <p:cNvSpPr/>
          <p:nvPr/>
        </p:nvSpPr>
        <p:spPr bwMode="auto">
          <a:xfrm>
            <a:off x="113196" y="5999747"/>
            <a:ext cx="4763604" cy="487855"/>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pic>
        <p:nvPicPr>
          <p:cNvPr id="10" name="Picture 9" descr="Shape&#10;&#10;Description automatically generated with medium confidence">
            <a:extLst>
              <a:ext uri="{FF2B5EF4-FFF2-40B4-BE49-F238E27FC236}">
                <a16:creationId xmlns:a16="http://schemas.microsoft.com/office/drawing/2014/main" id="{74A708D4-1F9F-E4B7-72E4-A9228CFC37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600" y="6102951"/>
            <a:ext cx="2536044" cy="655165"/>
          </a:xfrm>
          <a:prstGeom prst="rect">
            <a:avLst/>
          </a:prstGeom>
        </p:spPr>
      </p:pic>
      <p:pic>
        <p:nvPicPr>
          <p:cNvPr id="11" name="Picture 10">
            <a:extLst>
              <a:ext uri="{FF2B5EF4-FFF2-40B4-BE49-F238E27FC236}">
                <a16:creationId xmlns:a16="http://schemas.microsoft.com/office/drawing/2014/main" id="{F5D15B31-F454-4AC4-D5B0-98C14F63E12D}"/>
              </a:ext>
            </a:extLst>
          </p:cNvPr>
          <p:cNvPicPr>
            <a:picLocks noChangeAspect="1"/>
          </p:cNvPicPr>
          <p:nvPr/>
        </p:nvPicPr>
        <p:blipFill>
          <a:blip r:embed="rId6"/>
          <a:stretch>
            <a:fillRect/>
          </a:stretch>
        </p:blipFill>
        <p:spPr>
          <a:xfrm>
            <a:off x="3079712" y="5902961"/>
            <a:ext cx="776811" cy="913094"/>
          </a:xfrm>
          <a:prstGeom prst="rect">
            <a:avLst/>
          </a:prstGeom>
        </p:spPr>
      </p:pic>
      <p:pic>
        <p:nvPicPr>
          <p:cNvPr id="13" name="Picture 2" descr="Artist's impression of the ELT | ESO">
            <a:extLst>
              <a:ext uri="{FF2B5EF4-FFF2-40B4-BE49-F238E27FC236}">
                <a16:creationId xmlns:a16="http://schemas.microsoft.com/office/drawing/2014/main" id="{545C670B-D9D1-B0A9-ABB2-A85C67FCB6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430" t="16456" r="26741" b="9283"/>
          <a:stretch/>
        </p:blipFill>
        <p:spPr bwMode="auto">
          <a:xfrm>
            <a:off x="5610507" y="4921123"/>
            <a:ext cx="2923601" cy="177432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D6C26D2-DCD4-65B4-F33C-7F503F1CFE68}"/>
              </a:ext>
            </a:extLst>
          </p:cNvPr>
          <p:cNvSpPr txBox="1"/>
          <p:nvPr/>
        </p:nvSpPr>
        <p:spPr>
          <a:xfrm>
            <a:off x="5587733" y="6437817"/>
            <a:ext cx="3239589" cy="276999"/>
          </a:xfrm>
          <a:prstGeom prst="rect">
            <a:avLst/>
          </a:prstGeom>
          <a:noFill/>
        </p:spPr>
        <p:txBody>
          <a:bodyPr wrap="square" rtlCol="0">
            <a:spAutoFit/>
          </a:bodyPr>
          <a:lstStyle/>
          <a:p>
            <a:r>
              <a:rPr lang="en-US" sz="1200" dirty="0">
                <a:solidFill>
                  <a:schemeClr val="bg1"/>
                </a:solidFill>
              </a:rPr>
              <a:t>ELT                                                      Credit: ESO</a:t>
            </a:r>
          </a:p>
        </p:txBody>
      </p:sp>
    </p:spTree>
    <p:extLst>
      <p:ext uri="{BB962C8B-B14F-4D97-AF65-F5344CB8AC3E}">
        <p14:creationId xmlns:p14="http://schemas.microsoft.com/office/powerpoint/2010/main" val="859579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D23EF0B-DC26-C93E-F690-41DF81C6B231}"/>
              </a:ext>
            </a:extLst>
          </p:cNvPr>
          <p:cNvSpPr/>
          <p:nvPr/>
        </p:nvSpPr>
        <p:spPr bwMode="auto">
          <a:xfrm>
            <a:off x="142875" y="5915025"/>
            <a:ext cx="4586288" cy="8001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5" name="Content Placeholder 2">
            <a:extLst>
              <a:ext uri="{FF2B5EF4-FFF2-40B4-BE49-F238E27FC236}">
                <a16:creationId xmlns:a16="http://schemas.microsoft.com/office/drawing/2014/main" id="{610EED70-9BC1-D63A-A977-DB21F8790479}"/>
              </a:ext>
            </a:extLst>
          </p:cNvPr>
          <p:cNvSpPr txBox="1">
            <a:spLocks/>
          </p:cNvSpPr>
          <p:nvPr/>
        </p:nvSpPr>
        <p:spPr>
          <a:xfrm>
            <a:off x="263472" y="1739590"/>
            <a:ext cx="4776880" cy="4916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en-US" sz="2000" dirty="0"/>
          </a:p>
          <a:p>
            <a:pPr>
              <a:buFont typeface="Arial" panose="020B0604020202020204" pitchFamily="34" charset="0"/>
              <a:buNone/>
            </a:pPr>
            <a:endParaRPr lang="en-US" altLang="en-US" dirty="0"/>
          </a:p>
        </p:txBody>
      </p:sp>
      <p:sp>
        <p:nvSpPr>
          <p:cNvPr id="20" name="Title 1">
            <a:extLst>
              <a:ext uri="{FF2B5EF4-FFF2-40B4-BE49-F238E27FC236}">
                <a16:creationId xmlns:a16="http://schemas.microsoft.com/office/drawing/2014/main" id="{43B07507-E48E-5B20-DEBC-1E15E061BA22}"/>
              </a:ext>
            </a:extLst>
          </p:cNvPr>
          <p:cNvSpPr txBox="1">
            <a:spLocks/>
          </p:cNvSpPr>
          <p:nvPr/>
        </p:nvSpPr>
        <p:spPr>
          <a:xfrm>
            <a:off x="415847" y="596908"/>
            <a:ext cx="10478893" cy="1187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cap="none" dirty="0"/>
              <a:t>But first….. </a:t>
            </a:r>
          </a:p>
        </p:txBody>
      </p:sp>
      <p:sp>
        <p:nvSpPr>
          <p:cNvPr id="4" name="Content Placeholder 3">
            <a:extLst>
              <a:ext uri="{FF2B5EF4-FFF2-40B4-BE49-F238E27FC236}">
                <a16:creationId xmlns:a16="http://schemas.microsoft.com/office/drawing/2014/main" id="{9F481CF2-1B7F-6553-FF6F-D614953CBAD4}"/>
              </a:ext>
            </a:extLst>
          </p:cNvPr>
          <p:cNvSpPr>
            <a:spLocks noGrp="1"/>
          </p:cNvSpPr>
          <p:nvPr>
            <p:ph idx="1"/>
          </p:nvPr>
        </p:nvSpPr>
        <p:spPr>
          <a:xfrm>
            <a:off x="277717" y="1612200"/>
            <a:ext cx="4942973" cy="4617424"/>
          </a:xfrm>
        </p:spPr>
        <p:txBody>
          <a:bodyPr>
            <a:normAutofit/>
          </a:bodyPr>
          <a:lstStyle/>
          <a:p>
            <a:pPr fontAlgn="base"/>
            <a:r>
              <a:rPr lang="en-US" altLang="en-US" sz="2000" dirty="0"/>
              <a:t>2dF QSO Survey (2QZ).</a:t>
            </a:r>
          </a:p>
          <a:p>
            <a:pPr fontAlgn="base"/>
            <a:r>
              <a:rPr lang="en-US" altLang="en-US" sz="2000" dirty="0"/>
              <a:t>23000 quasars.</a:t>
            </a:r>
          </a:p>
          <a:p>
            <a:pPr fontAlgn="base"/>
            <a:r>
              <a:rPr lang="en-US" altLang="en-US" sz="2000" dirty="0"/>
              <a:t>Selected from UKST plates in u, </a:t>
            </a:r>
            <a:r>
              <a:rPr lang="en-US" altLang="en-US" sz="2000" dirty="0" err="1"/>
              <a:t>b</a:t>
            </a:r>
            <a:r>
              <a:rPr lang="en-US" altLang="en-US" sz="2000" baseline="-25000" dirty="0" err="1"/>
              <a:t>J</a:t>
            </a:r>
            <a:r>
              <a:rPr lang="en-US" altLang="en-US" sz="2000" dirty="0"/>
              <a:t> and r bands.</a:t>
            </a:r>
          </a:p>
          <a:p>
            <a:pPr fontAlgn="base"/>
            <a:r>
              <a:rPr lang="en-US" altLang="en-US" sz="2000" dirty="0"/>
              <a:t>PhD work in Durham from 1993.</a:t>
            </a:r>
          </a:p>
          <a:p>
            <a:pPr fontAlgn="base"/>
            <a:r>
              <a:rPr lang="en-US" altLang="en-US" sz="2000" dirty="0"/>
              <a:t>First visit to AAT in December 1996.</a:t>
            </a:r>
          </a:p>
          <a:p>
            <a:pPr fontAlgn="base"/>
            <a:r>
              <a:rPr lang="en-US" altLang="en-US" sz="2000" dirty="0"/>
              <a:t>Move from Imperial to AAO in 2000.</a:t>
            </a:r>
          </a:p>
          <a:p>
            <a:pPr marL="0" indent="0" fontAlgn="base">
              <a:buNone/>
            </a:pPr>
            <a:endParaRPr lang="en-US" altLang="en-US" sz="2000" dirty="0"/>
          </a:p>
        </p:txBody>
      </p:sp>
      <p:pic>
        <p:nvPicPr>
          <p:cNvPr id="2050" name="Picture 2" descr="Brian John Boyle – CSIROpedia">
            <a:extLst>
              <a:ext uri="{FF2B5EF4-FFF2-40B4-BE49-F238E27FC236}">
                <a16:creationId xmlns:a16="http://schemas.microsoft.com/office/drawing/2014/main" id="{3528863C-FE3A-29BE-6514-149257C7D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515" y="4402857"/>
            <a:ext cx="1622356" cy="18541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om Shanks">
            <a:extLst>
              <a:ext uri="{FF2B5EF4-FFF2-40B4-BE49-F238E27FC236}">
                <a16:creationId xmlns:a16="http://schemas.microsoft.com/office/drawing/2014/main" id="{B58928B6-EF8A-A9F0-C63D-831363691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49" y="4451979"/>
            <a:ext cx="1423177" cy="18113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6A14FDF-2524-8406-C2D6-0A6140C883A0}"/>
              </a:ext>
            </a:extLst>
          </p:cNvPr>
          <p:cNvSpPr txBox="1"/>
          <p:nvPr/>
        </p:nvSpPr>
        <p:spPr>
          <a:xfrm>
            <a:off x="295762" y="6271727"/>
            <a:ext cx="5517314" cy="338554"/>
          </a:xfrm>
          <a:prstGeom prst="rect">
            <a:avLst/>
          </a:prstGeom>
          <a:noFill/>
        </p:spPr>
        <p:txBody>
          <a:bodyPr wrap="square" rtlCol="0">
            <a:spAutoFit/>
          </a:bodyPr>
          <a:lstStyle/>
          <a:p>
            <a:r>
              <a:rPr lang="en-US" sz="1600" dirty="0"/>
              <a:t>Tom Shanks                  Brian Boyle                  Lance Miller</a:t>
            </a:r>
          </a:p>
        </p:txBody>
      </p:sp>
      <p:pic>
        <p:nvPicPr>
          <p:cNvPr id="2054" name="Picture 6" descr="Robert, Scott and Dave">
            <a:extLst>
              <a:ext uri="{FF2B5EF4-FFF2-40B4-BE49-F238E27FC236}">
                <a16:creationId xmlns:a16="http://schemas.microsoft.com/office/drawing/2014/main" id="{6CCC7B6F-85FA-66EC-38D8-4C95EB91FC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19" t="24435" r="3606" b="5039"/>
          <a:stretch/>
        </p:blipFill>
        <p:spPr bwMode="auto">
          <a:xfrm>
            <a:off x="5687234" y="1725561"/>
            <a:ext cx="6155721" cy="32346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DE3EB5-DC49-1539-8297-87BE12621828}"/>
              </a:ext>
            </a:extLst>
          </p:cNvPr>
          <p:cNvSpPr txBox="1"/>
          <p:nvPr/>
        </p:nvSpPr>
        <p:spPr>
          <a:xfrm>
            <a:off x="6231066" y="5020078"/>
            <a:ext cx="5198933" cy="338554"/>
          </a:xfrm>
          <a:prstGeom prst="rect">
            <a:avLst/>
          </a:prstGeom>
          <a:noFill/>
        </p:spPr>
        <p:txBody>
          <a:bodyPr wrap="square" rtlCol="0">
            <a:spAutoFit/>
          </a:bodyPr>
          <a:lstStyle/>
          <a:p>
            <a:r>
              <a:rPr lang="en-US" sz="1600" dirty="0"/>
              <a:t>Robert Smith                     Scott Croom                     Dave Lee</a:t>
            </a:r>
          </a:p>
        </p:txBody>
      </p:sp>
      <p:pic>
        <p:nvPicPr>
          <p:cNvPr id="2056" name="Picture 8" descr="Lance Miller | University of Oxford Department of Physics">
            <a:extLst>
              <a:ext uri="{FF2B5EF4-FFF2-40B4-BE49-F238E27FC236}">
                <a16:creationId xmlns:a16="http://schemas.microsoft.com/office/drawing/2014/main" id="{957AACFE-BAB1-A83B-6E25-DBBEC235655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29" r="8495"/>
          <a:stretch/>
        </p:blipFill>
        <p:spPr bwMode="auto">
          <a:xfrm>
            <a:off x="3770728" y="4384798"/>
            <a:ext cx="1534333" cy="1855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748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3197D2-1118-4CDF-CB30-010F0FC415C4}"/>
              </a:ext>
            </a:extLst>
          </p:cNvPr>
          <p:cNvSpPr/>
          <p:nvPr/>
        </p:nvSpPr>
        <p:spPr bwMode="auto">
          <a:xfrm>
            <a:off x="125071" y="5999747"/>
            <a:ext cx="4763604" cy="487855"/>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3" name="Content Placeholder 2">
            <a:extLst>
              <a:ext uri="{FF2B5EF4-FFF2-40B4-BE49-F238E27FC236}">
                <a16:creationId xmlns:a16="http://schemas.microsoft.com/office/drawing/2014/main" id="{C5BDC446-E560-9AAF-13F1-9A1FB33AA629}"/>
              </a:ext>
            </a:extLst>
          </p:cNvPr>
          <p:cNvSpPr>
            <a:spLocks noGrp="1"/>
          </p:cNvSpPr>
          <p:nvPr>
            <p:ph idx="1"/>
          </p:nvPr>
        </p:nvSpPr>
        <p:spPr>
          <a:xfrm>
            <a:off x="606490" y="1813034"/>
            <a:ext cx="8222200" cy="4845481"/>
          </a:xfrm>
        </p:spPr>
        <p:txBody>
          <a:bodyPr>
            <a:normAutofit fontScale="92500" lnSpcReduction="10000"/>
          </a:bodyPr>
          <a:lstStyle/>
          <a:p>
            <a:pPr marL="457200" indent="-457200">
              <a:buFont typeface="+mj-lt"/>
              <a:buAutoNum type="arabicPeriod"/>
            </a:pPr>
            <a:r>
              <a:rPr lang="en-US" sz="2400" dirty="0"/>
              <a:t>Observatories and instrument builders need discretionary spending for R&amp;D.  Just working on contracts is not enough.</a:t>
            </a:r>
          </a:p>
          <a:p>
            <a:pPr marL="457200" indent="-457200">
              <a:buFont typeface="+mj-lt"/>
              <a:buAutoNum type="arabicPeriod"/>
            </a:pPr>
            <a:endParaRPr lang="en-US" sz="2400" dirty="0"/>
          </a:p>
          <a:p>
            <a:pPr marL="457200" indent="-457200">
              <a:buFont typeface="+mj-lt"/>
              <a:buAutoNum type="arabicPeriod"/>
            </a:pPr>
            <a:r>
              <a:rPr lang="en-US" sz="2400" dirty="0"/>
              <a:t>We work best when we communicate well.  Science is done by humans, for humans.  Morning/afternoon teas at AAO.</a:t>
            </a:r>
          </a:p>
          <a:p>
            <a:pPr marL="457200" indent="-457200">
              <a:buFont typeface="+mj-lt"/>
              <a:buAutoNum type="arabicPeriod"/>
            </a:pPr>
            <a:endParaRPr lang="en-US" sz="2400" dirty="0"/>
          </a:p>
          <a:p>
            <a:pPr marL="457200" indent="-457200">
              <a:buFont typeface="+mj-lt"/>
              <a:buAutoNum type="arabicPeriod"/>
            </a:pPr>
            <a:r>
              <a:rPr lang="en-US" sz="2400" dirty="0"/>
              <a:t>Working with the wonderful people at the AAT and AAO has, and continues to be, an immense pleasure….</a:t>
            </a:r>
          </a:p>
          <a:p>
            <a:pPr marL="0" indent="0">
              <a:buNone/>
            </a:pPr>
            <a:endParaRPr lang="en-US" sz="2400" dirty="0"/>
          </a:p>
          <a:p>
            <a:pPr marL="0" indent="0">
              <a:buNone/>
            </a:pPr>
            <a:endParaRPr lang="en-US" sz="2400" dirty="0"/>
          </a:p>
          <a:p>
            <a:pPr marL="0" indent="0">
              <a:buNone/>
            </a:pPr>
            <a:r>
              <a:rPr lang="en-US" sz="2000" dirty="0"/>
              <a:t>                                                 </a:t>
            </a:r>
            <a:r>
              <a:rPr lang="en-US" sz="3200" dirty="0"/>
              <a:t>THANK YOU!</a:t>
            </a:r>
          </a:p>
          <a:p>
            <a:endParaRPr lang="en-US" dirty="0"/>
          </a:p>
        </p:txBody>
      </p:sp>
      <p:sp>
        <p:nvSpPr>
          <p:cNvPr id="2" name="Title 1">
            <a:extLst>
              <a:ext uri="{FF2B5EF4-FFF2-40B4-BE49-F238E27FC236}">
                <a16:creationId xmlns:a16="http://schemas.microsoft.com/office/drawing/2014/main" id="{A13F3050-3EE5-63E7-FD4C-3607BF2EB419}"/>
              </a:ext>
            </a:extLst>
          </p:cNvPr>
          <p:cNvSpPr>
            <a:spLocks noGrp="1"/>
          </p:cNvSpPr>
          <p:nvPr>
            <p:ph type="title"/>
          </p:nvPr>
        </p:nvSpPr>
        <p:spPr>
          <a:xfrm>
            <a:off x="4406900" y="459410"/>
            <a:ext cx="3136900" cy="1135062"/>
          </a:xfrm>
        </p:spPr>
        <p:txBody>
          <a:bodyPr/>
          <a:lstStyle/>
          <a:p>
            <a:r>
              <a:rPr lang="en-US" cap="none" dirty="0"/>
              <a:t>Reflections</a:t>
            </a:r>
          </a:p>
        </p:txBody>
      </p:sp>
      <p:pic>
        <p:nvPicPr>
          <p:cNvPr id="18" name="Picture 8" descr="https://sami-survey.org/files/logos/SAMI-Survey-Logo-large.png">
            <a:extLst>
              <a:ext uri="{FF2B5EF4-FFF2-40B4-BE49-F238E27FC236}">
                <a16:creationId xmlns:a16="http://schemas.microsoft.com/office/drawing/2014/main" id="{7500D288-0BB9-2111-23F0-E0C147F40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9826" y="762471"/>
            <a:ext cx="2921429" cy="92025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07E067BB-6331-4B34-346F-DEBAB4F0FC35}"/>
              </a:ext>
            </a:extLst>
          </p:cNvPr>
          <p:cNvSpPr/>
          <p:nvPr/>
        </p:nvSpPr>
        <p:spPr bwMode="auto">
          <a:xfrm>
            <a:off x="11720223" y="6578600"/>
            <a:ext cx="368300" cy="2794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5" name="Rectangle 4">
            <a:extLst>
              <a:ext uri="{FF2B5EF4-FFF2-40B4-BE49-F238E27FC236}">
                <a16:creationId xmlns:a16="http://schemas.microsoft.com/office/drawing/2014/main" id="{12167DA1-3008-2EAD-67D8-97DC23F0DF21}"/>
              </a:ext>
            </a:extLst>
          </p:cNvPr>
          <p:cNvSpPr/>
          <p:nvPr/>
        </p:nvSpPr>
        <p:spPr bwMode="auto">
          <a:xfrm>
            <a:off x="10038734" y="3858952"/>
            <a:ext cx="265471" cy="290261"/>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9" name="TextBox 8">
            <a:extLst>
              <a:ext uri="{FF2B5EF4-FFF2-40B4-BE49-F238E27FC236}">
                <a16:creationId xmlns:a16="http://schemas.microsoft.com/office/drawing/2014/main" id="{87661E6B-78F3-7C23-6975-26DE12592ED3}"/>
              </a:ext>
            </a:extLst>
          </p:cNvPr>
          <p:cNvSpPr txBox="1"/>
          <p:nvPr/>
        </p:nvSpPr>
        <p:spPr>
          <a:xfrm>
            <a:off x="5814236" y="6454595"/>
            <a:ext cx="3239589" cy="276999"/>
          </a:xfrm>
          <a:prstGeom prst="rect">
            <a:avLst/>
          </a:prstGeom>
          <a:noFill/>
        </p:spPr>
        <p:txBody>
          <a:bodyPr wrap="square" rtlCol="0">
            <a:spAutoFit/>
          </a:bodyPr>
          <a:lstStyle/>
          <a:p>
            <a:r>
              <a:rPr lang="en-US" sz="1200" dirty="0">
                <a:solidFill>
                  <a:schemeClr val="bg1"/>
                </a:solidFill>
              </a:rPr>
              <a:t>ELT                                  Credit: ESO</a:t>
            </a:r>
          </a:p>
        </p:txBody>
      </p:sp>
      <p:pic>
        <p:nvPicPr>
          <p:cNvPr id="14" name="Picture 13">
            <a:extLst>
              <a:ext uri="{FF2B5EF4-FFF2-40B4-BE49-F238E27FC236}">
                <a16:creationId xmlns:a16="http://schemas.microsoft.com/office/drawing/2014/main" id="{5F6B0E06-F879-AD9A-FD1D-86C82724B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7981" y="4492895"/>
            <a:ext cx="2182761" cy="2182761"/>
          </a:xfrm>
          <a:prstGeom prst="rect">
            <a:avLst/>
          </a:prstGeom>
        </p:spPr>
      </p:pic>
    </p:spTree>
    <p:extLst>
      <p:ext uri="{BB962C8B-B14F-4D97-AF65-F5344CB8AC3E}">
        <p14:creationId xmlns:p14="http://schemas.microsoft.com/office/powerpoint/2010/main" val="2354640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09615-4C54-872A-FEC5-0072AD90FE3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FC7A338-9FD6-2E71-3DCD-48C882D22E76}"/>
              </a:ext>
            </a:extLst>
          </p:cNvPr>
          <p:cNvPicPr>
            <a:picLocks noChangeAspect="1"/>
          </p:cNvPicPr>
          <p:nvPr/>
        </p:nvPicPr>
        <p:blipFill>
          <a:blip r:embed="rId3"/>
          <a:srcRect t="5376"/>
          <a:stretch/>
        </p:blipFill>
        <p:spPr>
          <a:xfrm>
            <a:off x="3215331" y="1002889"/>
            <a:ext cx="5424053" cy="3893575"/>
          </a:xfrm>
          <a:prstGeom prst="rect">
            <a:avLst/>
          </a:prstGeom>
        </p:spPr>
      </p:pic>
      <p:sp>
        <p:nvSpPr>
          <p:cNvPr id="17" name="Rectangle 16">
            <a:extLst>
              <a:ext uri="{FF2B5EF4-FFF2-40B4-BE49-F238E27FC236}">
                <a16:creationId xmlns:a16="http://schemas.microsoft.com/office/drawing/2014/main" id="{6DD8A8EF-70A5-732C-82C1-3547EE9799F3}"/>
              </a:ext>
            </a:extLst>
          </p:cNvPr>
          <p:cNvSpPr/>
          <p:nvPr/>
        </p:nvSpPr>
        <p:spPr bwMode="auto">
          <a:xfrm>
            <a:off x="142875" y="5915025"/>
            <a:ext cx="4586288" cy="8001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5" name="Content Placeholder 2">
            <a:extLst>
              <a:ext uri="{FF2B5EF4-FFF2-40B4-BE49-F238E27FC236}">
                <a16:creationId xmlns:a16="http://schemas.microsoft.com/office/drawing/2014/main" id="{A9BE9248-DB34-CD29-4089-53792569E66D}"/>
              </a:ext>
            </a:extLst>
          </p:cNvPr>
          <p:cNvSpPr txBox="1">
            <a:spLocks/>
          </p:cNvSpPr>
          <p:nvPr/>
        </p:nvSpPr>
        <p:spPr>
          <a:xfrm>
            <a:off x="263472" y="1739590"/>
            <a:ext cx="4776880" cy="4916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en-US" sz="2000" dirty="0"/>
          </a:p>
          <a:p>
            <a:pPr>
              <a:buFont typeface="Arial" panose="020B0604020202020204" pitchFamily="34" charset="0"/>
              <a:buNone/>
            </a:pPr>
            <a:endParaRPr lang="en-US" altLang="en-US" dirty="0"/>
          </a:p>
        </p:txBody>
      </p:sp>
      <p:sp>
        <p:nvSpPr>
          <p:cNvPr id="20" name="Title 1">
            <a:extLst>
              <a:ext uri="{FF2B5EF4-FFF2-40B4-BE49-F238E27FC236}">
                <a16:creationId xmlns:a16="http://schemas.microsoft.com/office/drawing/2014/main" id="{41D1DB86-0ED3-AAE2-A00E-923346091DFA}"/>
              </a:ext>
            </a:extLst>
          </p:cNvPr>
          <p:cNvSpPr txBox="1">
            <a:spLocks/>
          </p:cNvSpPr>
          <p:nvPr/>
        </p:nvSpPr>
        <p:spPr>
          <a:xfrm>
            <a:off x="2834582" y="287192"/>
            <a:ext cx="10478893" cy="1187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cap="none" dirty="0"/>
              <a:t>Diverse science from 2QZ </a:t>
            </a:r>
          </a:p>
        </p:txBody>
      </p:sp>
      <p:pic>
        <p:nvPicPr>
          <p:cNvPr id="2" name="Picture 1">
            <a:extLst>
              <a:ext uri="{FF2B5EF4-FFF2-40B4-BE49-F238E27FC236}">
                <a16:creationId xmlns:a16="http://schemas.microsoft.com/office/drawing/2014/main" id="{3D9AA071-F455-622B-DFC1-071F3668DFD6}"/>
              </a:ext>
            </a:extLst>
          </p:cNvPr>
          <p:cNvPicPr>
            <a:picLocks noChangeAspect="1"/>
          </p:cNvPicPr>
          <p:nvPr/>
        </p:nvPicPr>
        <p:blipFill>
          <a:blip r:embed="rId4"/>
          <a:stretch>
            <a:fillRect/>
          </a:stretch>
        </p:blipFill>
        <p:spPr>
          <a:xfrm>
            <a:off x="8663589" y="709864"/>
            <a:ext cx="3207567" cy="2514600"/>
          </a:xfrm>
          <a:prstGeom prst="rect">
            <a:avLst/>
          </a:prstGeom>
        </p:spPr>
      </p:pic>
      <p:sp>
        <p:nvSpPr>
          <p:cNvPr id="3" name="TextBox 2">
            <a:extLst>
              <a:ext uri="{FF2B5EF4-FFF2-40B4-BE49-F238E27FC236}">
                <a16:creationId xmlns:a16="http://schemas.microsoft.com/office/drawing/2014/main" id="{66DF5CE5-ED21-7FC4-937B-9A799A988E47}"/>
              </a:ext>
            </a:extLst>
          </p:cNvPr>
          <p:cNvSpPr txBox="1"/>
          <p:nvPr/>
        </p:nvSpPr>
        <p:spPr>
          <a:xfrm>
            <a:off x="9083843" y="3191277"/>
            <a:ext cx="2849242" cy="584775"/>
          </a:xfrm>
          <a:prstGeom prst="rect">
            <a:avLst/>
          </a:prstGeom>
          <a:noFill/>
        </p:spPr>
        <p:txBody>
          <a:bodyPr wrap="square" rtlCol="0">
            <a:spAutoFit/>
          </a:bodyPr>
          <a:lstStyle/>
          <a:p>
            <a:r>
              <a:rPr lang="en-US" sz="1600" dirty="0"/>
              <a:t>Quasar LF evolution (Boyle et al 2001; Croom et al 2004)</a:t>
            </a:r>
          </a:p>
        </p:txBody>
      </p:sp>
      <p:sp>
        <p:nvSpPr>
          <p:cNvPr id="9" name="TextBox 8">
            <a:extLst>
              <a:ext uri="{FF2B5EF4-FFF2-40B4-BE49-F238E27FC236}">
                <a16:creationId xmlns:a16="http://schemas.microsoft.com/office/drawing/2014/main" id="{7179DC4F-ABF9-7C0D-8035-7A4449D502DB}"/>
              </a:ext>
            </a:extLst>
          </p:cNvPr>
          <p:cNvSpPr txBox="1"/>
          <p:nvPr/>
        </p:nvSpPr>
        <p:spPr>
          <a:xfrm>
            <a:off x="110872" y="3219869"/>
            <a:ext cx="2524389" cy="584775"/>
          </a:xfrm>
          <a:prstGeom prst="rect">
            <a:avLst/>
          </a:prstGeom>
          <a:noFill/>
        </p:spPr>
        <p:txBody>
          <a:bodyPr wrap="square" rtlCol="0">
            <a:spAutoFit/>
          </a:bodyPr>
          <a:lstStyle/>
          <a:p>
            <a:r>
              <a:rPr lang="en-US" sz="1600" dirty="0"/>
              <a:t>Quasar clustering evolution (Croom et al 2005)</a:t>
            </a:r>
          </a:p>
        </p:txBody>
      </p:sp>
      <p:pic>
        <p:nvPicPr>
          <p:cNvPr id="10" name="Picture 15">
            <a:extLst>
              <a:ext uri="{FF2B5EF4-FFF2-40B4-BE49-F238E27FC236}">
                <a16:creationId xmlns:a16="http://schemas.microsoft.com/office/drawing/2014/main" id="{E19228A6-A146-323A-8ECE-75881FE29D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9938" y="3797969"/>
            <a:ext cx="2723147" cy="2723147"/>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2621D0E-CBFD-397E-D184-95CBFE477426}"/>
              </a:ext>
            </a:extLst>
          </p:cNvPr>
          <p:cNvSpPr txBox="1"/>
          <p:nvPr/>
        </p:nvSpPr>
        <p:spPr>
          <a:xfrm>
            <a:off x="8682790" y="6519446"/>
            <a:ext cx="3649578" cy="338554"/>
          </a:xfrm>
          <a:prstGeom prst="rect">
            <a:avLst/>
          </a:prstGeom>
          <a:noFill/>
        </p:spPr>
        <p:txBody>
          <a:bodyPr wrap="square" rtlCol="0">
            <a:spAutoFit/>
          </a:bodyPr>
          <a:lstStyle/>
          <a:p>
            <a:r>
              <a:rPr lang="en-US" sz="1600" dirty="0"/>
              <a:t>Large-scale structure (Miller et al 2002)</a:t>
            </a:r>
          </a:p>
        </p:txBody>
      </p:sp>
      <p:pic>
        <p:nvPicPr>
          <p:cNvPr id="12" name="Picture 4">
            <a:extLst>
              <a:ext uri="{FF2B5EF4-FFF2-40B4-BE49-F238E27FC236}">
                <a16:creationId xmlns:a16="http://schemas.microsoft.com/office/drawing/2014/main" id="{4AA230D4-5556-DF02-319E-A2238EFBA4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158" y="1215578"/>
            <a:ext cx="2814009" cy="1969420"/>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EC64EB25-EC7D-08D0-C15E-885E08DA2F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093" y="3837296"/>
            <a:ext cx="2781006" cy="225592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670267E-10ED-921B-F547-0E924B6C4AF6}"/>
              </a:ext>
            </a:extLst>
          </p:cNvPr>
          <p:cNvSpPr txBox="1"/>
          <p:nvPr/>
        </p:nvSpPr>
        <p:spPr>
          <a:xfrm>
            <a:off x="118504" y="6101289"/>
            <a:ext cx="3906253" cy="584775"/>
          </a:xfrm>
          <a:prstGeom prst="rect">
            <a:avLst/>
          </a:prstGeom>
          <a:noFill/>
        </p:spPr>
        <p:txBody>
          <a:bodyPr wrap="square" rtlCol="0">
            <a:spAutoFit/>
          </a:bodyPr>
          <a:lstStyle/>
          <a:p>
            <a:r>
              <a:rPr lang="en-US" sz="1600" dirty="0"/>
              <a:t>Spectral properties (Croom et al 2002;  Corbett et al 2003)</a:t>
            </a:r>
          </a:p>
        </p:txBody>
      </p:sp>
      <p:pic>
        <p:nvPicPr>
          <p:cNvPr id="15" name="Picture 14">
            <a:extLst>
              <a:ext uri="{FF2B5EF4-FFF2-40B4-BE49-F238E27FC236}">
                <a16:creationId xmlns:a16="http://schemas.microsoft.com/office/drawing/2014/main" id="{C1323CE0-E216-D5C8-9671-8D047ED6C45D}"/>
              </a:ext>
            </a:extLst>
          </p:cNvPr>
          <p:cNvPicPr>
            <a:picLocks noChangeAspect="1"/>
          </p:cNvPicPr>
          <p:nvPr/>
        </p:nvPicPr>
        <p:blipFill>
          <a:blip r:embed="rId8"/>
          <a:stretch>
            <a:fillRect/>
          </a:stretch>
        </p:blipFill>
        <p:spPr>
          <a:xfrm>
            <a:off x="4821934" y="4296826"/>
            <a:ext cx="2170223" cy="2141620"/>
          </a:xfrm>
          <a:prstGeom prst="rect">
            <a:avLst/>
          </a:prstGeom>
        </p:spPr>
      </p:pic>
      <p:sp>
        <p:nvSpPr>
          <p:cNvPr id="16" name="TextBox 15">
            <a:extLst>
              <a:ext uri="{FF2B5EF4-FFF2-40B4-BE49-F238E27FC236}">
                <a16:creationId xmlns:a16="http://schemas.microsoft.com/office/drawing/2014/main" id="{31D4E913-EC35-A666-777B-6B8AE2C6C54B}"/>
              </a:ext>
            </a:extLst>
          </p:cNvPr>
          <p:cNvSpPr txBox="1"/>
          <p:nvPr/>
        </p:nvSpPr>
        <p:spPr>
          <a:xfrm>
            <a:off x="3910264" y="6401562"/>
            <a:ext cx="4519864" cy="338554"/>
          </a:xfrm>
          <a:prstGeom prst="rect">
            <a:avLst/>
          </a:prstGeom>
          <a:noFill/>
        </p:spPr>
        <p:txBody>
          <a:bodyPr wrap="square" rtlCol="0">
            <a:spAutoFit/>
          </a:bodyPr>
          <a:lstStyle/>
          <a:p>
            <a:r>
              <a:rPr lang="en-US" sz="1600" dirty="0"/>
              <a:t>Cosmology measuring Lambda (Outram et al 2004)</a:t>
            </a:r>
          </a:p>
        </p:txBody>
      </p:sp>
    </p:spTree>
    <p:extLst>
      <p:ext uri="{BB962C8B-B14F-4D97-AF65-F5344CB8AC3E}">
        <p14:creationId xmlns:p14="http://schemas.microsoft.com/office/powerpoint/2010/main" val="355890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0914E9-447A-EE06-7576-9BC9AE27530D}"/>
              </a:ext>
            </a:extLst>
          </p:cNvPr>
          <p:cNvSpPr>
            <a:spLocks noGrp="1"/>
          </p:cNvSpPr>
          <p:nvPr>
            <p:ph idx="1"/>
          </p:nvPr>
        </p:nvSpPr>
        <p:spPr>
          <a:xfrm>
            <a:off x="551019" y="1571645"/>
            <a:ext cx="7905225" cy="3665538"/>
          </a:xfrm>
        </p:spPr>
        <p:txBody>
          <a:bodyPr>
            <a:normAutofit/>
          </a:bodyPr>
          <a:lstStyle/>
          <a:p>
            <a:pPr marL="457200" indent="-457200">
              <a:buFont typeface="+mj-lt"/>
              <a:buAutoNum type="arabicPeriod"/>
            </a:pPr>
            <a:r>
              <a:rPr lang="en-US" sz="2400" dirty="0"/>
              <a:t>Large single fibre surveys (2dF/SDSS), powerful but incomplete view of galaxies.</a:t>
            </a:r>
          </a:p>
          <a:p>
            <a:pPr marL="457200" indent="-457200">
              <a:buFont typeface="+mj-lt"/>
              <a:buAutoNum type="arabicPeriod"/>
            </a:pPr>
            <a:r>
              <a:rPr lang="en-US" sz="2400" dirty="0"/>
              <a:t>SAURON &amp; ATLAS3D IFS surveys with a new view of galaxies.</a:t>
            </a:r>
          </a:p>
          <a:p>
            <a:pPr marL="457200" indent="-457200">
              <a:buFont typeface="+mj-lt"/>
              <a:buAutoNum type="arabicPeriod"/>
            </a:pPr>
            <a:r>
              <a:rPr lang="en-US" sz="2400" dirty="0"/>
              <a:t>Hexabundle technology.</a:t>
            </a:r>
          </a:p>
          <a:p>
            <a:pPr marL="457200" indent="-457200">
              <a:buFont typeface="+mj-lt"/>
              <a:buAutoNum type="arabicPeriod"/>
            </a:pPr>
            <a:r>
              <a:rPr lang="en-US" sz="2400" dirty="0"/>
              <a:t>Design study for FIREBALL on VLT using </a:t>
            </a:r>
            <a:r>
              <a:rPr lang="en-US" sz="2400" dirty="0" err="1"/>
              <a:t>OzPOS</a:t>
            </a:r>
            <a:r>
              <a:rPr lang="en-US" sz="2400" dirty="0"/>
              <a:t>.</a:t>
            </a:r>
          </a:p>
          <a:p>
            <a:pPr marL="457200" indent="-457200">
              <a:buFont typeface="+mj-lt"/>
              <a:buAutoNum type="arabicPeriod"/>
            </a:pPr>
            <a:r>
              <a:rPr lang="en-US" sz="2400" dirty="0"/>
              <a:t>Fast track demonstrator on the AAT -&gt; SAMI (first light, 2011)</a:t>
            </a:r>
          </a:p>
          <a:p>
            <a:pPr marL="0" indent="0">
              <a:buNone/>
            </a:pPr>
            <a:endParaRPr lang="en-US" sz="2400" dirty="0"/>
          </a:p>
        </p:txBody>
      </p:sp>
      <p:sp>
        <p:nvSpPr>
          <p:cNvPr id="8" name="Title 1">
            <a:extLst>
              <a:ext uri="{FF2B5EF4-FFF2-40B4-BE49-F238E27FC236}">
                <a16:creationId xmlns:a16="http://schemas.microsoft.com/office/drawing/2014/main" id="{EC6C2C95-C3BC-6A40-6210-3C1D9CF4366E}"/>
              </a:ext>
            </a:extLst>
          </p:cNvPr>
          <p:cNvSpPr txBox="1">
            <a:spLocks/>
          </p:cNvSpPr>
          <p:nvPr/>
        </p:nvSpPr>
        <p:spPr>
          <a:xfrm>
            <a:off x="298939" y="763600"/>
            <a:ext cx="8954117" cy="91440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cap="none" dirty="0"/>
              <a:t>Sydney-AAO Multi-object IFS (SAMI) - origins</a:t>
            </a:r>
          </a:p>
        </p:txBody>
      </p:sp>
      <p:pic>
        <p:nvPicPr>
          <p:cNvPr id="2" name="Picture 14">
            <a:extLst>
              <a:ext uri="{FF2B5EF4-FFF2-40B4-BE49-F238E27FC236}">
                <a16:creationId xmlns:a16="http://schemas.microsoft.com/office/drawing/2014/main" id="{09883A34-8B3C-3B47-6092-45D48A552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81" r="10226"/>
          <a:stretch>
            <a:fillRect/>
          </a:stretch>
        </p:blipFill>
        <p:spPr bwMode="auto">
          <a:xfrm>
            <a:off x="9636111" y="670426"/>
            <a:ext cx="1789695" cy="158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a:extLst>
              <a:ext uri="{FF2B5EF4-FFF2-40B4-BE49-F238E27FC236}">
                <a16:creationId xmlns:a16="http://schemas.microsoft.com/office/drawing/2014/main" id="{AD2A84E0-5345-CAE9-8313-EFC546ED1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8222" y="2919368"/>
            <a:ext cx="2469399" cy="1185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sami_heart.jpg">
            <a:extLst>
              <a:ext uri="{FF2B5EF4-FFF2-40B4-BE49-F238E27FC236}">
                <a16:creationId xmlns:a16="http://schemas.microsoft.com/office/drawing/2014/main" id="{9D11188F-55C8-A750-49C7-5F9837655B0E}"/>
              </a:ext>
            </a:extLst>
          </p:cNvPr>
          <p:cNvPicPr>
            <a:picLocks noChangeAspect="1"/>
          </p:cNvPicPr>
          <p:nvPr/>
        </p:nvPicPr>
        <p:blipFill>
          <a:blip r:embed="rId5">
            <a:extLst>
              <a:ext uri="{28A0092B-C50C-407E-A947-70E740481C1C}">
                <a14:useLocalDpi xmlns:a14="http://schemas.microsoft.com/office/drawing/2010/main" val="0"/>
              </a:ext>
            </a:extLst>
          </a:blip>
          <a:srcRect l="13841" r="9227"/>
          <a:stretch>
            <a:fillRect/>
          </a:stretch>
        </p:blipFill>
        <p:spPr bwMode="auto">
          <a:xfrm>
            <a:off x="9664605" y="4723002"/>
            <a:ext cx="1885624" cy="183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483525F-AA9C-BF2C-0EC1-8C2DD6587C4A}"/>
              </a:ext>
            </a:extLst>
          </p:cNvPr>
          <p:cNvSpPr txBox="1"/>
          <p:nvPr/>
        </p:nvSpPr>
        <p:spPr>
          <a:xfrm>
            <a:off x="9120931" y="2264920"/>
            <a:ext cx="3361888" cy="338554"/>
          </a:xfrm>
          <a:prstGeom prst="rect">
            <a:avLst/>
          </a:prstGeom>
          <a:noFill/>
        </p:spPr>
        <p:txBody>
          <a:bodyPr wrap="square">
            <a:spAutoFit/>
          </a:bodyPr>
          <a:lstStyle/>
          <a:p>
            <a:pPr eaLnBrk="1" hangingPunct="1">
              <a:spcBef>
                <a:spcPct val="0"/>
              </a:spcBef>
            </a:pPr>
            <a:r>
              <a:rPr lang="en-AU" altLang="en-US" sz="1600" dirty="0">
                <a:latin typeface="Arial" panose="020B0604020202020204" pitchFamily="34" charset="0"/>
              </a:rPr>
              <a:t>Bland-Hawthorn et al. (2008)</a:t>
            </a:r>
          </a:p>
        </p:txBody>
      </p:sp>
      <p:sp>
        <p:nvSpPr>
          <p:cNvPr id="10" name="TextBox 9">
            <a:extLst>
              <a:ext uri="{FF2B5EF4-FFF2-40B4-BE49-F238E27FC236}">
                <a16:creationId xmlns:a16="http://schemas.microsoft.com/office/drawing/2014/main" id="{B100643E-1647-91DC-AC63-741E38C2098E}"/>
              </a:ext>
            </a:extLst>
          </p:cNvPr>
          <p:cNvSpPr txBox="1"/>
          <p:nvPr/>
        </p:nvSpPr>
        <p:spPr>
          <a:xfrm>
            <a:off x="9558556" y="4061564"/>
            <a:ext cx="3361888" cy="338554"/>
          </a:xfrm>
          <a:prstGeom prst="rect">
            <a:avLst/>
          </a:prstGeom>
          <a:noFill/>
        </p:spPr>
        <p:txBody>
          <a:bodyPr wrap="square">
            <a:spAutoFit/>
          </a:bodyPr>
          <a:lstStyle/>
          <a:p>
            <a:pPr eaLnBrk="1" hangingPunct="1">
              <a:spcBef>
                <a:spcPct val="0"/>
              </a:spcBef>
            </a:pPr>
            <a:r>
              <a:rPr lang="en-AU" altLang="en-US" sz="1600" dirty="0">
                <a:latin typeface="Arial" panose="020B0604020202020204" pitchFamily="34" charset="0"/>
              </a:rPr>
              <a:t>Bryant et al. (2010)</a:t>
            </a:r>
          </a:p>
        </p:txBody>
      </p:sp>
      <p:sp>
        <p:nvSpPr>
          <p:cNvPr id="11" name="TextBox 10">
            <a:extLst>
              <a:ext uri="{FF2B5EF4-FFF2-40B4-BE49-F238E27FC236}">
                <a16:creationId xmlns:a16="http://schemas.microsoft.com/office/drawing/2014/main" id="{17DB2EF9-2640-47DD-B64E-B5594B0BC099}"/>
              </a:ext>
            </a:extLst>
          </p:cNvPr>
          <p:cNvSpPr txBox="1"/>
          <p:nvPr/>
        </p:nvSpPr>
        <p:spPr>
          <a:xfrm>
            <a:off x="10130405" y="6519446"/>
            <a:ext cx="808838" cy="338554"/>
          </a:xfrm>
          <a:prstGeom prst="rect">
            <a:avLst/>
          </a:prstGeom>
          <a:noFill/>
        </p:spPr>
        <p:txBody>
          <a:bodyPr wrap="square">
            <a:spAutoFit/>
          </a:bodyPr>
          <a:lstStyle/>
          <a:p>
            <a:pPr eaLnBrk="1" hangingPunct="1">
              <a:spcBef>
                <a:spcPct val="0"/>
              </a:spcBef>
            </a:pPr>
            <a:r>
              <a:rPr lang="en-AU" altLang="en-US" sz="1600" dirty="0">
                <a:latin typeface="Arial" panose="020B0604020202020204" pitchFamily="34" charset="0"/>
              </a:rPr>
              <a:t>SAMI</a:t>
            </a:r>
          </a:p>
        </p:txBody>
      </p:sp>
      <p:sp>
        <p:nvSpPr>
          <p:cNvPr id="12" name="Down Arrow 11">
            <a:extLst>
              <a:ext uri="{FF2B5EF4-FFF2-40B4-BE49-F238E27FC236}">
                <a16:creationId xmlns:a16="http://schemas.microsoft.com/office/drawing/2014/main" id="{690EFB29-3F4C-9B1C-26DD-4AD77B5C8621}"/>
              </a:ext>
            </a:extLst>
          </p:cNvPr>
          <p:cNvSpPr/>
          <p:nvPr/>
        </p:nvSpPr>
        <p:spPr bwMode="auto">
          <a:xfrm>
            <a:off x="10175845" y="2558642"/>
            <a:ext cx="755009" cy="318782"/>
          </a:xfrm>
          <a:prstGeom prst="downArrow">
            <a:avLst/>
          </a:prstGeom>
          <a:solidFill>
            <a:srgbClr val="603192"/>
          </a:solid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13" name="Down Arrow 12">
            <a:extLst>
              <a:ext uri="{FF2B5EF4-FFF2-40B4-BE49-F238E27FC236}">
                <a16:creationId xmlns:a16="http://schemas.microsoft.com/office/drawing/2014/main" id="{16FC86AC-C69C-29F8-462F-1DC2AFC91A18}"/>
              </a:ext>
            </a:extLst>
          </p:cNvPr>
          <p:cNvSpPr/>
          <p:nvPr/>
        </p:nvSpPr>
        <p:spPr bwMode="auto">
          <a:xfrm>
            <a:off x="10152077" y="4355284"/>
            <a:ext cx="755009" cy="318782"/>
          </a:xfrm>
          <a:prstGeom prst="downArrow">
            <a:avLst/>
          </a:prstGeom>
          <a:solidFill>
            <a:srgbClr val="603192"/>
          </a:solid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18" name="Rectangle 17">
            <a:extLst>
              <a:ext uri="{FF2B5EF4-FFF2-40B4-BE49-F238E27FC236}">
                <a16:creationId xmlns:a16="http://schemas.microsoft.com/office/drawing/2014/main" id="{C0F077CF-09A5-F095-37DD-309A4644DD69}"/>
              </a:ext>
            </a:extLst>
          </p:cNvPr>
          <p:cNvSpPr/>
          <p:nvPr/>
        </p:nvSpPr>
        <p:spPr bwMode="auto">
          <a:xfrm>
            <a:off x="142875" y="5915025"/>
            <a:ext cx="4586288" cy="8001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pic>
        <p:nvPicPr>
          <p:cNvPr id="20" name="Picture 13">
            <a:extLst>
              <a:ext uri="{FF2B5EF4-FFF2-40B4-BE49-F238E27FC236}">
                <a16:creationId xmlns:a16="http://schemas.microsoft.com/office/drawing/2014/main" id="{AA513ABE-FCF3-3ECE-C876-2BA06925D9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1741" y="4884887"/>
            <a:ext cx="1217699" cy="148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a:extLst>
              <a:ext uri="{FF2B5EF4-FFF2-40B4-BE49-F238E27FC236}">
                <a16:creationId xmlns:a16="http://schemas.microsoft.com/office/drawing/2014/main" id="{1D5342D4-3FFA-100F-BB5B-01E3D39118D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1452" y="4683407"/>
            <a:ext cx="1100380" cy="171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5">
            <a:extLst>
              <a:ext uri="{FF2B5EF4-FFF2-40B4-BE49-F238E27FC236}">
                <a16:creationId xmlns:a16="http://schemas.microsoft.com/office/drawing/2014/main" id="{CA3DA6F9-5978-4F7E-D625-3A9DE99C61C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47073" y="4915881"/>
            <a:ext cx="1275965" cy="143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696B126A-5630-D193-8115-EF9FB0CF0697}"/>
              </a:ext>
            </a:extLst>
          </p:cNvPr>
          <p:cNvSpPr txBox="1"/>
          <p:nvPr/>
        </p:nvSpPr>
        <p:spPr>
          <a:xfrm>
            <a:off x="716347" y="6365777"/>
            <a:ext cx="1763381" cy="307777"/>
          </a:xfrm>
          <a:prstGeom prst="rect">
            <a:avLst/>
          </a:prstGeom>
          <a:noFill/>
        </p:spPr>
        <p:txBody>
          <a:bodyPr wrap="square" rtlCol="0">
            <a:spAutoFit/>
          </a:bodyPr>
          <a:lstStyle/>
          <a:p>
            <a:r>
              <a:rPr lang="en-US" sz="1400" dirty="0"/>
              <a:t>Joss Bland-Hawthorn</a:t>
            </a:r>
          </a:p>
        </p:txBody>
      </p:sp>
      <p:sp>
        <p:nvSpPr>
          <p:cNvPr id="24" name="TextBox 23">
            <a:extLst>
              <a:ext uri="{FF2B5EF4-FFF2-40B4-BE49-F238E27FC236}">
                <a16:creationId xmlns:a16="http://schemas.microsoft.com/office/drawing/2014/main" id="{C72819F6-E601-F547-F198-0A12AAD0922A}"/>
              </a:ext>
            </a:extLst>
          </p:cNvPr>
          <p:cNvSpPr txBox="1"/>
          <p:nvPr/>
        </p:nvSpPr>
        <p:spPr>
          <a:xfrm>
            <a:off x="2690555" y="6342213"/>
            <a:ext cx="1257300" cy="307777"/>
          </a:xfrm>
          <a:prstGeom prst="rect">
            <a:avLst/>
          </a:prstGeom>
          <a:noFill/>
        </p:spPr>
        <p:txBody>
          <a:bodyPr wrap="square" rtlCol="0">
            <a:spAutoFit/>
          </a:bodyPr>
          <a:lstStyle/>
          <a:p>
            <a:r>
              <a:rPr lang="en-US" sz="1400" dirty="0"/>
              <a:t>Julia Bryant</a:t>
            </a:r>
          </a:p>
        </p:txBody>
      </p:sp>
      <p:sp>
        <p:nvSpPr>
          <p:cNvPr id="25" name="TextBox 24">
            <a:extLst>
              <a:ext uri="{FF2B5EF4-FFF2-40B4-BE49-F238E27FC236}">
                <a16:creationId xmlns:a16="http://schemas.microsoft.com/office/drawing/2014/main" id="{A089BD6A-D14F-65BE-0566-3FFA738C0934}"/>
              </a:ext>
            </a:extLst>
          </p:cNvPr>
          <p:cNvSpPr txBox="1"/>
          <p:nvPr/>
        </p:nvSpPr>
        <p:spPr>
          <a:xfrm>
            <a:off x="4981720" y="6365145"/>
            <a:ext cx="1257300" cy="307777"/>
          </a:xfrm>
          <a:prstGeom prst="rect">
            <a:avLst/>
          </a:prstGeom>
          <a:noFill/>
        </p:spPr>
        <p:txBody>
          <a:bodyPr wrap="square" rtlCol="0">
            <a:spAutoFit/>
          </a:bodyPr>
          <a:lstStyle/>
          <a:p>
            <a:r>
              <a:rPr lang="en-US" sz="1400" dirty="0"/>
              <a:t>Jon Lawrence</a:t>
            </a:r>
          </a:p>
        </p:txBody>
      </p:sp>
      <p:pic>
        <p:nvPicPr>
          <p:cNvPr id="1026" name="Picture 2" descr="Matthew Colless | IAU">
            <a:extLst>
              <a:ext uri="{FF2B5EF4-FFF2-40B4-BE49-F238E27FC236}">
                <a16:creationId xmlns:a16="http://schemas.microsoft.com/office/drawing/2014/main" id="{E833328D-B6DD-D442-50BE-D94523F8DC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4809" y="4695985"/>
            <a:ext cx="1613760" cy="172134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2C0DB03-ADD6-20F4-7B08-A872D9FDA248}"/>
              </a:ext>
            </a:extLst>
          </p:cNvPr>
          <p:cNvSpPr txBox="1"/>
          <p:nvPr/>
        </p:nvSpPr>
        <p:spPr>
          <a:xfrm>
            <a:off x="6838933" y="6409057"/>
            <a:ext cx="1561147" cy="307777"/>
          </a:xfrm>
          <a:prstGeom prst="rect">
            <a:avLst/>
          </a:prstGeom>
          <a:noFill/>
        </p:spPr>
        <p:txBody>
          <a:bodyPr wrap="square" rtlCol="0">
            <a:spAutoFit/>
          </a:bodyPr>
          <a:lstStyle/>
          <a:p>
            <a:r>
              <a:rPr lang="en-US" sz="1400" dirty="0"/>
              <a:t>Matthew </a:t>
            </a:r>
            <a:r>
              <a:rPr lang="en-US" sz="1400" dirty="0" err="1"/>
              <a:t>Colless</a:t>
            </a:r>
            <a:endParaRPr lang="en-US" sz="1400" dirty="0"/>
          </a:p>
        </p:txBody>
      </p:sp>
    </p:spTree>
    <p:extLst>
      <p:ext uri="{BB962C8B-B14F-4D97-AF65-F5344CB8AC3E}">
        <p14:creationId xmlns:p14="http://schemas.microsoft.com/office/powerpoint/2010/main" val="3688628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D23EF0B-DC26-C93E-F690-41DF81C6B231}"/>
              </a:ext>
            </a:extLst>
          </p:cNvPr>
          <p:cNvSpPr/>
          <p:nvPr/>
        </p:nvSpPr>
        <p:spPr bwMode="auto">
          <a:xfrm>
            <a:off x="142875" y="5915025"/>
            <a:ext cx="4586288" cy="8001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20" name="Title 1">
            <a:extLst>
              <a:ext uri="{FF2B5EF4-FFF2-40B4-BE49-F238E27FC236}">
                <a16:creationId xmlns:a16="http://schemas.microsoft.com/office/drawing/2014/main" id="{43B07507-E48E-5B20-DEBC-1E15E061BA22}"/>
              </a:ext>
            </a:extLst>
          </p:cNvPr>
          <p:cNvSpPr txBox="1">
            <a:spLocks/>
          </p:cNvSpPr>
          <p:nvPr/>
        </p:nvSpPr>
        <p:spPr>
          <a:xfrm>
            <a:off x="460452" y="753027"/>
            <a:ext cx="10166659"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cap="none" dirty="0"/>
              <a:t>SAMI… it works….</a:t>
            </a:r>
          </a:p>
        </p:txBody>
      </p:sp>
      <p:pic>
        <p:nvPicPr>
          <p:cNvPr id="6" name="Picture 5" descr="A group of people sitting in a room&#10;&#10;Description automatically generated">
            <a:extLst>
              <a:ext uri="{FF2B5EF4-FFF2-40B4-BE49-F238E27FC236}">
                <a16:creationId xmlns:a16="http://schemas.microsoft.com/office/drawing/2014/main" id="{C8267A72-FFE4-37D0-9317-96646C68A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32" y="1503336"/>
            <a:ext cx="5900049" cy="4425036"/>
          </a:xfrm>
          <a:prstGeom prst="rect">
            <a:avLst/>
          </a:prstGeom>
        </p:spPr>
      </p:pic>
      <p:pic>
        <p:nvPicPr>
          <p:cNvPr id="7" name="Picture 6">
            <a:extLst>
              <a:ext uri="{FF2B5EF4-FFF2-40B4-BE49-F238E27FC236}">
                <a16:creationId xmlns:a16="http://schemas.microsoft.com/office/drawing/2014/main" id="{CE3C3B5A-702C-26A8-34AC-4FC79AA9896B}"/>
              </a:ext>
            </a:extLst>
          </p:cNvPr>
          <p:cNvPicPr>
            <a:picLocks noChangeAspect="1"/>
          </p:cNvPicPr>
          <p:nvPr/>
        </p:nvPicPr>
        <p:blipFill>
          <a:blip r:embed="rId3"/>
          <a:srcRect l="7634" r="9020"/>
          <a:stretch/>
        </p:blipFill>
        <p:spPr>
          <a:xfrm>
            <a:off x="6253316" y="0"/>
            <a:ext cx="3406878" cy="3086982"/>
          </a:xfrm>
          <a:prstGeom prst="rect">
            <a:avLst/>
          </a:prstGeom>
        </p:spPr>
      </p:pic>
      <p:sp>
        <p:nvSpPr>
          <p:cNvPr id="11" name="TextBox 10">
            <a:extLst>
              <a:ext uri="{FF2B5EF4-FFF2-40B4-BE49-F238E27FC236}">
                <a16:creationId xmlns:a16="http://schemas.microsoft.com/office/drawing/2014/main" id="{77C56F72-87A1-0079-6BA9-0CEA8861049C}"/>
              </a:ext>
            </a:extLst>
          </p:cNvPr>
          <p:cNvSpPr txBox="1"/>
          <p:nvPr/>
        </p:nvSpPr>
        <p:spPr>
          <a:xfrm>
            <a:off x="177657" y="5956571"/>
            <a:ext cx="3747957" cy="338554"/>
          </a:xfrm>
          <a:prstGeom prst="rect">
            <a:avLst/>
          </a:prstGeom>
          <a:noFill/>
        </p:spPr>
        <p:txBody>
          <a:bodyPr wrap="square" rtlCol="0">
            <a:spAutoFit/>
          </a:bodyPr>
          <a:lstStyle/>
          <a:p>
            <a:r>
              <a:rPr lang="en-US" sz="1600" dirty="0"/>
              <a:t>SAMI commissioning team, July 2011</a:t>
            </a:r>
          </a:p>
        </p:txBody>
      </p:sp>
      <p:sp>
        <p:nvSpPr>
          <p:cNvPr id="18" name="TextBox 17">
            <a:extLst>
              <a:ext uri="{FF2B5EF4-FFF2-40B4-BE49-F238E27FC236}">
                <a16:creationId xmlns:a16="http://schemas.microsoft.com/office/drawing/2014/main" id="{562129EB-9E0B-A66C-871C-AD5489027552}"/>
              </a:ext>
            </a:extLst>
          </p:cNvPr>
          <p:cNvSpPr txBox="1"/>
          <p:nvPr/>
        </p:nvSpPr>
        <p:spPr>
          <a:xfrm>
            <a:off x="6876788" y="6326941"/>
            <a:ext cx="4276486" cy="338554"/>
          </a:xfrm>
          <a:prstGeom prst="rect">
            <a:avLst/>
          </a:prstGeom>
          <a:noFill/>
        </p:spPr>
        <p:txBody>
          <a:bodyPr wrap="square" rtlCol="0">
            <a:spAutoFit/>
          </a:bodyPr>
          <a:lstStyle/>
          <a:p>
            <a:r>
              <a:rPr lang="en-US" sz="1600" dirty="0"/>
              <a:t>Sam Richards in the triplet top end with SAMI</a:t>
            </a:r>
          </a:p>
        </p:txBody>
      </p:sp>
      <p:sp>
        <p:nvSpPr>
          <p:cNvPr id="19" name="TextBox 18">
            <a:extLst>
              <a:ext uri="{FF2B5EF4-FFF2-40B4-BE49-F238E27FC236}">
                <a16:creationId xmlns:a16="http://schemas.microsoft.com/office/drawing/2014/main" id="{56DAA5D7-7761-CED0-B6AB-9B3EBE68363B}"/>
              </a:ext>
            </a:extLst>
          </p:cNvPr>
          <p:cNvSpPr txBox="1"/>
          <p:nvPr/>
        </p:nvSpPr>
        <p:spPr>
          <a:xfrm>
            <a:off x="9689690" y="1018169"/>
            <a:ext cx="2310581" cy="830997"/>
          </a:xfrm>
          <a:prstGeom prst="rect">
            <a:avLst/>
          </a:prstGeom>
          <a:noFill/>
        </p:spPr>
        <p:txBody>
          <a:bodyPr wrap="square" rtlCol="0">
            <a:spAutoFit/>
          </a:bodyPr>
          <a:lstStyle/>
          <a:p>
            <a:r>
              <a:rPr lang="en-US" sz="1600" dirty="0"/>
              <a:t>The first SAMI velocity field from the first night of commissioning</a:t>
            </a:r>
          </a:p>
        </p:txBody>
      </p:sp>
      <p:pic>
        <p:nvPicPr>
          <p:cNvPr id="2" name="Content Placeholder 6" descr="264999_10150249046058706_577683705_7232286_604971_s.jpg">
            <a:extLst>
              <a:ext uri="{FF2B5EF4-FFF2-40B4-BE49-F238E27FC236}">
                <a16:creationId xmlns:a16="http://schemas.microsoft.com/office/drawing/2014/main" id="{9EE4FB82-5A85-DFF2-A0F8-9141C199E939}"/>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13750" r="-13750"/>
          <a:stretch>
            <a:fillRect/>
          </a:stretch>
        </p:blipFill>
        <p:spPr>
          <a:xfrm>
            <a:off x="6076336" y="2984845"/>
            <a:ext cx="5696994" cy="3351300"/>
          </a:xfrm>
        </p:spPr>
      </p:pic>
    </p:spTree>
    <p:extLst>
      <p:ext uri="{BB962C8B-B14F-4D97-AF65-F5344CB8AC3E}">
        <p14:creationId xmlns:p14="http://schemas.microsoft.com/office/powerpoint/2010/main" val="3952910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5D4AB-6E2D-D23E-274A-62E02BC99ABB}"/>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FD392CC4-38C9-57FF-2569-1E6509333036}"/>
              </a:ext>
            </a:extLst>
          </p:cNvPr>
          <p:cNvSpPr/>
          <p:nvPr/>
        </p:nvSpPr>
        <p:spPr bwMode="auto">
          <a:xfrm>
            <a:off x="142875" y="5915025"/>
            <a:ext cx="4586288" cy="8001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5" name="Content Placeholder 2">
            <a:extLst>
              <a:ext uri="{FF2B5EF4-FFF2-40B4-BE49-F238E27FC236}">
                <a16:creationId xmlns:a16="http://schemas.microsoft.com/office/drawing/2014/main" id="{03F6D5B4-6B06-447C-56D1-975BDCD37EF8}"/>
              </a:ext>
            </a:extLst>
          </p:cNvPr>
          <p:cNvSpPr txBox="1">
            <a:spLocks/>
          </p:cNvSpPr>
          <p:nvPr/>
        </p:nvSpPr>
        <p:spPr>
          <a:xfrm>
            <a:off x="211703" y="1665435"/>
            <a:ext cx="5154382" cy="4978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000" dirty="0"/>
              <a:t>1 degree diameter field-of-view.</a:t>
            </a:r>
          </a:p>
          <a:p>
            <a:r>
              <a:rPr lang="en-US" altLang="en-US" sz="2000" dirty="0"/>
              <a:t>13 x 61 fibre IFUs using hexabundles (Bland-Hawthorn et al. 2011; Bryant et al. 2014).</a:t>
            </a:r>
          </a:p>
          <a:p>
            <a:r>
              <a:rPr lang="en-US" altLang="en-US" sz="2000" dirty="0"/>
              <a:t>15” diameter IFUs, 1.6” diameter fibres.</a:t>
            </a:r>
          </a:p>
          <a:p>
            <a:r>
              <a:rPr lang="en-US" altLang="en-US" sz="2000" dirty="0"/>
              <a:t>Feeds AAT’s </a:t>
            </a:r>
            <a:r>
              <a:rPr lang="en-US" altLang="en-US" sz="2000" dirty="0" err="1"/>
              <a:t>AAOmega</a:t>
            </a:r>
            <a:r>
              <a:rPr lang="en-US" altLang="en-US" sz="2000" dirty="0"/>
              <a:t> spectrograph.</a:t>
            </a:r>
          </a:p>
          <a:p>
            <a:r>
              <a:rPr lang="en-US" altLang="en-US" sz="2000" dirty="0"/>
              <a:t>Wavelength coverage/resolution: </a:t>
            </a:r>
          </a:p>
          <a:p>
            <a:pPr lvl="1"/>
            <a:r>
              <a:rPr lang="en-US" altLang="en-US" sz="2000" dirty="0"/>
              <a:t>Blue: 3700-5800A, R~1750, </a:t>
            </a:r>
            <a:r>
              <a:rPr lang="en-US" altLang="en-US" sz="2000" dirty="0" err="1"/>
              <a:t>σ</a:t>
            </a:r>
            <a:r>
              <a:rPr lang="en-US" altLang="en-US" sz="2000" dirty="0"/>
              <a:t>=70km/s</a:t>
            </a:r>
          </a:p>
          <a:p>
            <a:pPr lvl="1"/>
            <a:r>
              <a:rPr lang="en-US" altLang="en-US" sz="2000" dirty="0"/>
              <a:t>Red: 6300-7400A, R~4500, </a:t>
            </a:r>
            <a:r>
              <a:rPr lang="en-US" altLang="en-US" sz="2000" dirty="0" err="1"/>
              <a:t>σ</a:t>
            </a:r>
            <a:r>
              <a:rPr lang="en-US" altLang="en-US" sz="2000" dirty="0"/>
              <a:t>=30km/s</a:t>
            </a:r>
          </a:p>
          <a:p>
            <a:pPr>
              <a:buFont typeface="Arial" panose="020B0604020202020204" pitchFamily="34" charset="0"/>
              <a:buNone/>
            </a:pPr>
            <a:endParaRPr lang="en-US" altLang="en-US" dirty="0"/>
          </a:p>
        </p:txBody>
      </p:sp>
      <p:sp>
        <p:nvSpPr>
          <p:cNvPr id="12" name="Slide Number Placeholder 17">
            <a:extLst>
              <a:ext uri="{FF2B5EF4-FFF2-40B4-BE49-F238E27FC236}">
                <a16:creationId xmlns:a16="http://schemas.microsoft.com/office/drawing/2014/main" id="{28AA51E5-92D8-A192-B136-1C1D12C180B4}"/>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2400" kern="1200">
                <a:solidFill>
                  <a:schemeClr val="tx1"/>
                </a:solidFill>
                <a:latin typeface="Times" charset="0"/>
                <a:ea typeface="ＭＳ Ｐゴシック" panose="020B0600070205080204" pitchFamily="34" charset="-128"/>
                <a:cs typeface="+mn-cs"/>
              </a:defRPr>
            </a:lvl1pPr>
            <a:lvl2pPr marL="37931725" indent="-37474525" algn="l" defTabSz="914400" rtl="0" eaLnBrk="1" latinLnBrk="0" hangingPunct="1">
              <a:defRPr sz="2400" kern="1200">
                <a:solidFill>
                  <a:schemeClr val="tx1"/>
                </a:solidFill>
                <a:latin typeface="Times" charset="0"/>
                <a:ea typeface="ＭＳ Ｐゴシック" panose="020B0600070205080204" pitchFamily="34" charset="-128"/>
                <a:cs typeface="+mn-cs"/>
              </a:defRPr>
            </a:lvl2pPr>
            <a:lvl3pPr marL="914400" algn="l" defTabSz="914400" rtl="0" eaLnBrk="1" latinLnBrk="0" hangingPunct="1">
              <a:defRPr sz="2400" kern="1200">
                <a:solidFill>
                  <a:schemeClr val="tx1"/>
                </a:solidFill>
                <a:latin typeface="Times" charset="0"/>
                <a:ea typeface="ＭＳ Ｐゴシック" panose="020B0600070205080204" pitchFamily="34" charset="-128"/>
                <a:cs typeface="+mn-cs"/>
              </a:defRPr>
            </a:lvl3pPr>
            <a:lvl4pPr marL="1371600" algn="l" defTabSz="914400" rtl="0" eaLnBrk="1" latinLnBrk="0" hangingPunct="1">
              <a:defRPr sz="2400" kern="1200">
                <a:solidFill>
                  <a:schemeClr val="tx1"/>
                </a:solidFill>
                <a:latin typeface="Times" charset="0"/>
                <a:ea typeface="ＭＳ Ｐゴシック" panose="020B0600070205080204" pitchFamily="34" charset="-128"/>
                <a:cs typeface="+mn-cs"/>
              </a:defRPr>
            </a:lvl4pPr>
            <a:lvl5pPr marL="1828800" algn="l" defTabSz="914400" rtl="0" eaLnBrk="1" latinLnBrk="0" hangingPunct="1">
              <a:defRPr sz="2400" kern="1200">
                <a:solidFill>
                  <a:schemeClr val="tx1"/>
                </a:solidFill>
                <a:latin typeface="Times" charset="0"/>
                <a:ea typeface="ＭＳ Ｐゴシック" panose="020B0600070205080204" pitchFamily="34" charset="-128"/>
                <a:cs typeface="+mn-cs"/>
              </a:defRPr>
            </a:lvl5pPr>
            <a:lvl6pPr marL="4572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6pPr>
            <a:lvl7pPr marL="9144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7pPr>
            <a:lvl8pPr marL="13716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8pPr>
            <a:lvl9pPr marL="18288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9pPr>
          </a:lstStyle>
          <a:p>
            <a:fld id="{FF6AB3A4-A79B-9F49-B784-16F158809DC8}" type="slidenum">
              <a:rPr lang="en-AU" altLang="en-US" sz="900" smtClean="0">
                <a:solidFill>
                  <a:schemeClr val="accent1"/>
                </a:solidFill>
                <a:latin typeface="Arial" panose="020B0604020202020204" pitchFamily="34" charset="0"/>
              </a:rPr>
              <a:pPr/>
              <a:t>6</a:t>
            </a:fld>
            <a:endParaRPr lang="en-AU" altLang="en-US" sz="900">
              <a:solidFill>
                <a:schemeClr val="accent1"/>
              </a:solidFill>
              <a:latin typeface="Arial" panose="020B0604020202020204" pitchFamily="34" charset="0"/>
            </a:endParaRPr>
          </a:p>
        </p:txBody>
      </p:sp>
      <p:pic>
        <p:nvPicPr>
          <p:cNvPr id="13" name="Picture 1">
            <a:extLst>
              <a:ext uri="{FF2B5EF4-FFF2-40B4-BE49-F238E27FC236}">
                <a16:creationId xmlns:a16="http://schemas.microsoft.com/office/drawing/2014/main" id="{A514D6EA-C449-B92B-D7B9-A5BFB1B25C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7149" y="5521225"/>
            <a:ext cx="1824171" cy="110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66365743-CFF7-2E97-C521-9389388FB3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390" t="11104" r="1463" b="9309"/>
          <a:stretch/>
        </p:blipFill>
        <p:spPr bwMode="auto">
          <a:xfrm>
            <a:off x="2286917" y="5709388"/>
            <a:ext cx="2171700" cy="9757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0AECB11-2126-D8C9-3635-4479A73EBB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 y="5710984"/>
            <a:ext cx="2103438" cy="989853"/>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6ED942AD-7CD8-D37B-2982-C429A3EF5CB5}"/>
              </a:ext>
            </a:extLst>
          </p:cNvPr>
          <p:cNvSpPr txBox="1">
            <a:spLocks/>
          </p:cNvSpPr>
          <p:nvPr/>
        </p:nvSpPr>
        <p:spPr>
          <a:xfrm>
            <a:off x="460452" y="753027"/>
            <a:ext cx="10166659"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cap="none" dirty="0"/>
              <a:t>SAMI in a nutshell</a:t>
            </a:r>
          </a:p>
        </p:txBody>
      </p:sp>
      <p:pic>
        <p:nvPicPr>
          <p:cNvPr id="3" name="Picture 8" descr="https://sami-survey.org/files/logos/SAMI-Survey-Logo-large.png">
            <a:extLst>
              <a:ext uri="{FF2B5EF4-FFF2-40B4-BE49-F238E27FC236}">
                <a16:creationId xmlns:a16="http://schemas.microsoft.com/office/drawing/2014/main" id="{368465CB-077E-EE80-273B-975FA8128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4059" y="643817"/>
            <a:ext cx="2473375" cy="7791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C5A468A-FD11-FCDF-25D8-58C62814F7BB}"/>
              </a:ext>
            </a:extLst>
          </p:cNvPr>
          <p:cNvPicPr>
            <a:picLocks noChangeAspect="1"/>
          </p:cNvPicPr>
          <p:nvPr/>
        </p:nvPicPr>
        <p:blipFill>
          <a:blip r:embed="rId6"/>
          <a:stretch>
            <a:fillRect/>
          </a:stretch>
        </p:blipFill>
        <p:spPr>
          <a:xfrm>
            <a:off x="6858000" y="4083340"/>
            <a:ext cx="5170269" cy="2657861"/>
          </a:xfrm>
          <a:prstGeom prst="rect">
            <a:avLst/>
          </a:prstGeom>
        </p:spPr>
      </p:pic>
      <p:pic>
        <p:nvPicPr>
          <p:cNvPr id="6146" name="Picture 2" descr="SAMI Team Members">
            <a:extLst>
              <a:ext uri="{FF2B5EF4-FFF2-40B4-BE49-F238E27FC236}">
                <a16:creationId xmlns:a16="http://schemas.microsoft.com/office/drawing/2014/main" id="{94F764B9-6BD7-B783-74D3-E173A48959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9462" y="1503948"/>
            <a:ext cx="6436997" cy="243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36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ADB74-E522-0D26-3C2B-804958FAB4C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ED093E4-7454-5BBE-0A92-C4DA883C6B8F}"/>
              </a:ext>
            </a:extLst>
          </p:cNvPr>
          <p:cNvSpPr/>
          <p:nvPr/>
        </p:nvSpPr>
        <p:spPr bwMode="auto">
          <a:xfrm>
            <a:off x="142875" y="5915025"/>
            <a:ext cx="4586288" cy="8001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pic>
        <p:nvPicPr>
          <p:cNvPr id="3" name="Picture 2">
            <a:extLst>
              <a:ext uri="{FF2B5EF4-FFF2-40B4-BE49-F238E27FC236}">
                <a16:creationId xmlns:a16="http://schemas.microsoft.com/office/drawing/2014/main" id="{4924492E-52C2-098B-2077-BDADD002368E}"/>
              </a:ext>
            </a:extLst>
          </p:cNvPr>
          <p:cNvPicPr>
            <a:picLocks noChangeAspect="1"/>
          </p:cNvPicPr>
          <p:nvPr/>
        </p:nvPicPr>
        <p:blipFill>
          <a:blip r:embed="rId2"/>
          <a:stretch>
            <a:fillRect/>
          </a:stretch>
        </p:blipFill>
        <p:spPr>
          <a:xfrm>
            <a:off x="6523990" y="2890684"/>
            <a:ext cx="5505778" cy="3967316"/>
          </a:xfrm>
          <a:prstGeom prst="rect">
            <a:avLst/>
          </a:prstGeom>
        </p:spPr>
      </p:pic>
      <p:sp>
        <p:nvSpPr>
          <p:cNvPr id="17" name="Rectangle 16">
            <a:extLst>
              <a:ext uri="{FF2B5EF4-FFF2-40B4-BE49-F238E27FC236}">
                <a16:creationId xmlns:a16="http://schemas.microsoft.com/office/drawing/2014/main" id="{D6CED777-57D1-44EF-F80D-CF5190A209BB}"/>
              </a:ext>
            </a:extLst>
          </p:cNvPr>
          <p:cNvSpPr/>
          <p:nvPr/>
        </p:nvSpPr>
        <p:spPr bwMode="auto">
          <a:xfrm>
            <a:off x="-1287766" y="8308708"/>
            <a:ext cx="3261697" cy="728512"/>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5" name="Content Placeholder 2">
            <a:extLst>
              <a:ext uri="{FF2B5EF4-FFF2-40B4-BE49-F238E27FC236}">
                <a16:creationId xmlns:a16="http://schemas.microsoft.com/office/drawing/2014/main" id="{0D3BAF49-ECB4-C759-80C5-79969369EA1A}"/>
              </a:ext>
            </a:extLst>
          </p:cNvPr>
          <p:cNvSpPr txBox="1">
            <a:spLocks/>
          </p:cNvSpPr>
          <p:nvPr/>
        </p:nvSpPr>
        <p:spPr>
          <a:xfrm>
            <a:off x="263472" y="1739590"/>
            <a:ext cx="4776880" cy="4916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en-US" sz="2000" dirty="0"/>
          </a:p>
          <a:p>
            <a:pPr>
              <a:buFont typeface="Arial" panose="020B0604020202020204" pitchFamily="34" charset="0"/>
              <a:buNone/>
            </a:pPr>
            <a:endParaRPr lang="en-US" altLang="en-US" dirty="0"/>
          </a:p>
        </p:txBody>
      </p:sp>
      <p:sp>
        <p:nvSpPr>
          <p:cNvPr id="20" name="Title 1">
            <a:extLst>
              <a:ext uri="{FF2B5EF4-FFF2-40B4-BE49-F238E27FC236}">
                <a16:creationId xmlns:a16="http://schemas.microsoft.com/office/drawing/2014/main" id="{F27F8804-9F60-155D-13D8-4322D477D34B}"/>
              </a:ext>
            </a:extLst>
          </p:cNvPr>
          <p:cNvSpPr txBox="1">
            <a:spLocks/>
          </p:cNvSpPr>
          <p:nvPr/>
        </p:nvSpPr>
        <p:spPr>
          <a:xfrm>
            <a:off x="415847" y="596908"/>
            <a:ext cx="10478893" cy="1187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r>
              <a:rPr lang="en-US" cap="none" dirty="0"/>
              <a:t>The SAMI Galaxy Survey</a:t>
            </a:r>
          </a:p>
        </p:txBody>
      </p:sp>
      <p:sp>
        <p:nvSpPr>
          <p:cNvPr id="4" name="Content Placeholder 3">
            <a:extLst>
              <a:ext uri="{FF2B5EF4-FFF2-40B4-BE49-F238E27FC236}">
                <a16:creationId xmlns:a16="http://schemas.microsoft.com/office/drawing/2014/main" id="{ABA90832-7FCD-C6F2-30E4-D7DD99C3E43A}"/>
              </a:ext>
            </a:extLst>
          </p:cNvPr>
          <p:cNvSpPr>
            <a:spLocks noGrp="1"/>
          </p:cNvSpPr>
          <p:nvPr>
            <p:ph idx="1"/>
          </p:nvPr>
        </p:nvSpPr>
        <p:spPr>
          <a:xfrm>
            <a:off x="196169" y="1679867"/>
            <a:ext cx="5909663" cy="4617424"/>
          </a:xfrm>
        </p:spPr>
        <p:txBody>
          <a:bodyPr/>
          <a:lstStyle/>
          <a:p>
            <a:pPr marL="0" indent="0" fontAlgn="base">
              <a:buNone/>
            </a:pPr>
            <a:endParaRPr lang="en-US" altLang="en-US" sz="2000" dirty="0"/>
          </a:p>
          <a:p>
            <a:pPr fontAlgn="base"/>
            <a:r>
              <a:rPr lang="en-US" altLang="en-US" sz="2000" dirty="0"/>
              <a:t>Stellar mass selected and volume limited (Bryant et al 2015)</a:t>
            </a:r>
          </a:p>
          <a:p>
            <a:pPr fontAlgn="base"/>
            <a:r>
              <a:rPr lang="en-US" altLang="en-US" sz="2000" dirty="0"/>
              <a:t>Selected from the GAMA (Driver et al 2011) survey.</a:t>
            </a:r>
          </a:p>
          <a:p>
            <a:pPr fontAlgn="base"/>
            <a:r>
              <a:rPr lang="en-US" altLang="en-US" sz="2000" dirty="0"/>
              <a:t>Additional  specific clusters (</a:t>
            </a:r>
            <a:r>
              <a:rPr lang="en-US" altLang="en-US" sz="2000" dirty="0" err="1"/>
              <a:t>Owers</a:t>
            </a:r>
            <a:r>
              <a:rPr lang="en-US" altLang="en-US" sz="2000" dirty="0"/>
              <a:t> et al 2017).</a:t>
            </a:r>
          </a:p>
          <a:p>
            <a:pPr fontAlgn="base"/>
            <a:r>
              <a:rPr lang="en-US" altLang="en-US" sz="2000" dirty="0"/>
              <a:t>~2/3 of galaxies in GAMA group catalogue (</a:t>
            </a:r>
            <a:r>
              <a:rPr lang="en-US" altLang="en-US" sz="2000" dirty="0" err="1"/>
              <a:t>Robotham</a:t>
            </a:r>
            <a:r>
              <a:rPr lang="en-US" altLang="en-US" sz="2000" dirty="0"/>
              <a:t> et al. 2011).</a:t>
            </a:r>
          </a:p>
          <a:p>
            <a:pPr marL="0" indent="0">
              <a:buNone/>
            </a:pPr>
            <a:endParaRPr lang="en-US" dirty="0"/>
          </a:p>
        </p:txBody>
      </p:sp>
      <p:sp>
        <p:nvSpPr>
          <p:cNvPr id="7" name="Slide Number Placeholder 17">
            <a:extLst>
              <a:ext uri="{FF2B5EF4-FFF2-40B4-BE49-F238E27FC236}">
                <a16:creationId xmlns:a16="http://schemas.microsoft.com/office/drawing/2014/main" id="{38D3E694-5433-FABD-476A-EC05B14B87FD}"/>
              </a:ext>
            </a:extLst>
          </p:cNvPr>
          <p:cNvSpPr txBox="1">
            <a:spLocks/>
          </p:cNvSpPr>
          <p:nvPr/>
        </p:nvSpPr>
        <p:spPr>
          <a:xfrm>
            <a:off x="6710517" y="5397912"/>
            <a:ext cx="2425585" cy="365125"/>
          </a:xfrm>
          <a:prstGeom prst="rect">
            <a:avLst/>
          </a:prstGeom>
        </p:spPr>
        <p:txBody>
          <a:bodyPr/>
          <a:lstStyle>
            <a:defPPr>
              <a:defRPr lang="en-US"/>
            </a:defPPr>
            <a:lvl1pPr marL="0" algn="l" defTabSz="914400" rtl="0" eaLnBrk="1" latinLnBrk="0" hangingPunct="1">
              <a:defRPr sz="2400" kern="1200">
                <a:solidFill>
                  <a:schemeClr val="tx1"/>
                </a:solidFill>
                <a:latin typeface="Times" charset="0"/>
                <a:ea typeface="ＭＳ Ｐゴシック" panose="020B0600070205080204" pitchFamily="34" charset="-128"/>
                <a:cs typeface="+mn-cs"/>
              </a:defRPr>
            </a:lvl1pPr>
            <a:lvl2pPr marL="37931725" indent="-37474525" algn="l" defTabSz="914400" rtl="0" eaLnBrk="1" latinLnBrk="0" hangingPunct="1">
              <a:defRPr sz="2400" kern="1200">
                <a:solidFill>
                  <a:schemeClr val="tx1"/>
                </a:solidFill>
                <a:latin typeface="Times" charset="0"/>
                <a:ea typeface="ＭＳ Ｐゴシック" panose="020B0600070205080204" pitchFamily="34" charset="-128"/>
                <a:cs typeface="+mn-cs"/>
              </a:defRPr>
            </a:lvl2pPr>
            <a:lvl3pPr marL="914400" algn="l" defTabSz="914400" rtl="0" eaLnBrk="1" latinLnBrk="0" hangingPunct="1">
              <a:defRPr sz="2400" kern="1200">
                <a:solidFill>
                  <a:schemeClr val="tx1"/>
                </a:solidFill>
                <a:latin typeface="Times" charset="0"/>
                <a:ea typeface="ＭＳ Ｐゴシック" panose="020B0600070205080204" pitchFamily="34" charset="-128"/>
                <a:cs typeface="+mn-cs"/>
              </a:defRPr>
            </a:lvl3pPr>
            <a:lvl4pPr marL="1371600" algn="l" defTabSz="914400" rtl="0" eaLnBrk="1" latinLnBrk="0" hangingPunct="1">
              <a:defRPr sz="2400" kern="1200">
                <a:solidFill>
                  <a:schemeClr val="tx1"/>
                </a:solidFill>
                <a:latin typeface="Times" charset="0"/>
                <a:ea typeface="ＭＳ Ｐゴシック" panose="020B0600070205080204" pitchFamily="34" charset="-128"/>
                <a:cs typeface="+mn-cs"/>
              </a:defRPr>
            </a:lvl4pPr>
            <a:lvl5pPr marL="1828800" algn="l" defTabSz="914400" rtl="0" eaLnBrk="1" latinLnBrk="0" hangingPunct="1">
              <a:defRPr sz="2400" kern="1200">
                <a:solidFill>
                  <a:schemeClr val="tx1"/>
                </a:solidFill>
                <a:latin typeface="Times" charset="0"/>
                <a:ea typeface="ＭＳ Ｐゴシック" panose="020B0600070205080204" pitchFamily="34" charset="-128"/>
                <a:cs typeface="+mn-cs"/>
              </a:defRPr>
            </a:lvl5pPr>
            <a:lvl6pPr marL="4572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6pPr>
            <a:lvl7pPr marL="9144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7pPr>
            <a:lvl8pPr marL="13716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8pPr>
            <a:lvl9pPr marL="18288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9pPr>
          </a:lstStyle>
          <a:p>
            <a:r>
              <a:rPr lang="en-AU" altLang="en-US" sz="1400" dirty="0">
                <a:solidFill>
                  <a:schemeClr val="bg2">
                    <a:lumMod val="50000"/>
                  </a:schemeClr>
                </a:solidFill>
                <a:latin typeface="Libre Franklin" panose="00000500000000000000" pitchFamily="2" charset="0"/>
                <a:ea typeface="+mn-ea"/>
              </a:rPr>
              <a:t>Croom, </a:t>
            </a:r>
            <a:r>
              <a:rPr lang="en-AU" altLang="en-US" sz="1400" dirty="0" err="1">
                <a:solidFill>
                  <a:schemeClr val="bg2">
                    <a:lumMod val="50000"/>
                  </a:schemeClr>
                </a:solidFill>
                <a:latin typeface="Libre Franklin" panose="00000500000000000000" pitchFamily="2" charset="0"/>
                <a:ea typeface="+mn-ea"/>
              </a:rPr>
              <a:t>Owers</a:t>
            </a:r>
            <a:r>
              <a:rPr lang="en-AU" altLang="en-US" sz="1400" dirty="0">
                <a:solidFill>
                  <a:schemeClr val="bg2">
                    <a:lumMod val="50000"/>
                  </a:schemeClr>
                </a:solidFill>
                <a:latin typeface="Libre Franklin" panose="00000500000000000000" pitchFamily="2" charset="0"/>
                <a:ea typeface="+mn-ea"/>
              </a:rPr>
              <a:t> et al (2021)</a:t>
            </a:r>
          </a:p>
        </p:txBody>
      </p:sp>
      <p:pic>
        <p:nvPicPr>
          <p:cNvPr id="7170" name="Picture 2" descr="Matt Owers">
            <a:extLst>
              <a:ext uri="{FF2B5EF4-FFF2-40B4-BE49-F238E27FC236}">
                <a16:creationId xmlns:a16="http://schemas.microsoft.com/office/drawing/2014/main" id="{FBB18655-BCF6-FB2D-EBC3-048D7EE60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15" y="4861759"/>
            <a:ext cx="2041359" cy="153102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17">
            <a:extLst>
              <a:ext uri="{FF2B5EF4-FFF2-40B4-BE49-F238E27FC236}">
                <a16:creationId xmlns:a16="http://schemas.microsoft.com/office/drawing/2014/main" id="{1E0371FC-B9E6-EE77-9BB9-8517423D1819}"/>
              </a:ext>
            </a:extLst>
          </p:cNvPr>
          <p:cNvSpPr txBox="1">
            <a:spLocks/>
          </p:cNvSpPr>
          <p:nvPr/>
        </p:nvSpPr>
        <p:spPr>
          <a:xfrm>
            <a:off x="588603" y="6391358"/>
            <a:ext cx="1804639" cy="365125"/>
          </a:xfrm>
          <a:prstGeom prst="rect">
            <a:avLst/>
          </a:prstGeom>
        </p:spPr>
        <p:txBody>
          <a:bodyPr/>
          <a:lstStyle>
            <a:defPPr>
              <a:defRPr lang="en-US"/>
            </a:defPPr>
            <a:lvl1pPr marL="0" algn="l" defTabSz="914400" rtl="0" eaLnBrk="1" latinLnBrk="0" hangingPunct="1">
              <a:defRPr sz="2400" kern="1200">
                <a:solidFill>
                  <a:schemeClr val="tx1"/>
                </a:solidFill>
                <a:latin typeface="Times" charset="0"/>
                <a:ea typeface="ＭＳ Ｐゴシック" panose="020B0600070205080204" pitchFamily="34" charset="-128"/>
                <a:cs typeface="+mn-cs"/>
              </a:defRPr>
            </a:lvl1pPr>
            <a:lvl2pPr marL="37931725" indent="-37474525" algn="l" defTabSz="914400" rtl="0" eaLnBrk="1" latinLnBrk="0" hangingPunct="1">
              <a:defRPr sz="2400" kern="1200">
                <a:solidFill>
                  <a:schemeClr val="tx1"/>
                </a:solidFill>
                <a:latin typeface="Times" charset="0"/>
                <a:ea typeface="ＭＳ Ｐゴシック" panose="020B0600070205080204" pitchFamily="34" charset="-128"/>
                <a:cs typeface="+mn-cs"/>
              </a:defRPr>
            </a:lvl2pPr>
            <a:lvl3pPr marL="914400" algn="l" defTabSz="914400" rtl="0" eaLnBrk="1" latinLnBrk="0" hangingPunct="1">
              <a:defRPr sz="2400" kern="1200">
                <a:solidFill>
                  <a:schemeClr val="tx1"/>
                </a:solidFill>
                <a:latin typeface="Times" charset="0"/>
                <a:ea typeface="ＭＳ Ｐゴシック" panose="020B0600070205080204" pitchFamily="34" charset="-128"/>
                <a:cs typeface="+mn-cs"/>
              </a:defRPr>
            </a:lvl3pPr>
            <a:lvl4pPr marL="1371600" algn="l" defTabSz="914400" rtl="0" eaLnBrk="1" latinLnBrk="0" hangingPunct="1">
              <a:defRPr sz="2400" kern="1200">
                <a:solidFill>
                  <a:schemeClr val="tx1"/>
                </a:solidFill>
                <a:latin typeface="Times" charset="0"/>
                <a:ea typeface="ＭＳ Ｐゴシック" panose="020B0600070205080204" pitchFamily="34" charset="-128"/>
                <a:cs typeface="+mn-cs"/>
              </a:defRPr>
            </a:lvl4pPr>
            <a:lvl5pPr marL="1828800" algn="l" defTabSz="914400" rtl="0" eaLnBrk="1" latinLnBrk="0" hangingPunct="1">
              <a:defRPr sz="2400" kern="1200">
                <a:solidFill>
                  <a:schemeClr val="tx1"/>
                </a:solidFill>
                <a:latin typeface="Times" charset="0"/>
                <a:ea typeface="ＭＳ Ｐゴシック" panose="020B0600070205080204" pitchFamily="34" charset="-128"/>
                <a:cs typeface="+mn-cs"/>
              </a:defRPr>
            </a:lvl5pPr>
            <a:lvl6pPr marL="4572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6pPr>
            <a:lvl7pPr marL="9144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7pPr>
            <a:lvl8pPr marL="13716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8pPr>
            <a:lvl9pPr marL="18288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9pPr>
          </a:lstStyle>
          <a:p>
            <a:r>
              <a:rPr lang="en-AU" altLang="en-US" sz="1400" dirty="0">
                <a:solidFill>
                  <a:schemeClr val="bg2">
                    <a:lumMod val="50000"/>
                  </a:schemeClr>
                </a:solidFill>
                <a:latin typeface="Libre Franklin" panose="00000500000000000000" pitchFamily="2" charset="0"/>
                <a:ea typeface="+mn-ea"/>
              </a:rPr>
              <a:t>Matt </a:t>
            </a:r>
            <a:r>
              <a:rPr lang="en-AU" altLang="en-US" sz="1400" dirty="0" err="1">
                <a:solidFill>
                  <a:schemeClr val="bg2">
                    <a:lumMod val="50000"/>
                  </a:schemeClr>
                </a:solidFill>
                <a:latin typeface="Libre Franklin" panose="00000500000000000000" pitchFamily="2" charset="0"/>
                <a:ea typeface="+mn-ea"/>
              </a:rPr>
              <a:t>Owers</a:t>
            </a:r>
            <a:endParaRPr lang="en-AU" altLang="en-US" sz="1400" dirty="0">
              <a:solidFill>
                <a:schemeClr val="bg2">
                  <a:lumMod val="50000"/>
                </a:schemeClr>
              </a:solidFill>
              <a:latin typeface="Libre Franklin" panose="00000500000000000000" pitchFamily="2" charset="0"/>
              <a:ea typeface="+mn-ea"/>
            </a:endParaRPr>
          </a:p>
        </p:txBody>
      </p:sp>
      <p:pic>
        <p:nvPicPr>
          <p:cNvPr id="10" name="Picture 9">
            <a:extLst>
              <a:ext uri="{FF2B5EF4-FFF2-40B4-BE49-F238E27FC236}">
                <a16:creationId xmlns:a16="http://schemas.microsoft.com/office/drawing/2014/main" id="{FC45D125-1EAC-9C03-B435-D72D4C19845E}"/>
              </a:ext>
            </a:extLst>
          </p:cNvPr>
          <p:cNvPicPr>
            <a:picLocks noChangeAspect="1"/>
          </p:cNvPicPr>
          <p:nvPr/>
        </p:nvPicPr>
        <p:blipFill>
          <a:blip r:embed="rId4"/>
          <a:stretch>
            <a:fillRect/>
          </a:stretch>
        </p:blipFill>
        <p:spPr>
          <a:xfrm>
            <a:off x="6931742" y="0"/>
            <a:ext cx="4876800" cy="2960197"/>
          </a:xfrm>
          <a:prstGeom prst="rect">
            <a:avLst/>
          </a:prstGeom>
        </p:spPr>
      </p:pic>
    </p:spTree>
    <p:extLst>
      <p:ext uri="{BB962C8B-B14F-4D97-AF65-F5344CB8AC3E}">
        <p14:creationId xmlns:p14="http://schemas.microsoft.com/office/powerpoint/2010/main" val="3806924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D23EF0B-DC26-C93E-F690-41DF81C6B231}"/>
              </a:ext>
            </a:extLst>
          </p:cNvPr>
          <p:cNvSpPr/>
          <p:nvPr/>
        </p:nvSpPr>
        <p:spPr bwMode="auto">
          <a:xfrm>
            <a:off x="142875" y="5915025"/>
            <a:ext cx="4586288" cy="8001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5" name="Content Placeholder 2">
            <a:extLst>
              <a:ext uri="{FF2B5EF4-FFF2-40B4-BE49-F238E27FC236}">
                <a16:creationId xmlns:a16="http://schemas.microsoft.com/office/drawing/2014/main" id="{610EED70-9BC1-D63A-A977-DB21F8790479}"/>
              </a:ext>
            </a:extLst>
          </p:cNvPr>
          <p:cNvSpPr txBox="1">
            <a:spLocks/>
          </p:cNvSpPr>
          <p:nvPr/>
        </p:nvSpPr>
        <p:spPr>
          <a:xfrm>
            <a:off x="263472" y="1739590"/>
            <a:ext cx="4776880" cy="4916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bg2">
                    <a:lumMod val="5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en-US" sz="2000" dirty="0"/>
          </a:p>
          <a:p>
            <a:pPr>
              <a:buFont typeface="Arial" panose="020B0604020202020204" pitchFamily="34" charset="0"/>
              <a:buNone/>
            </a:pPr>
            <a:endParaRPr lang="en-US" altLang="en-US" dirty="0"/>
          </a:p>
        </p:txBody>
      </p:sp>
      <p:sp>
        <p:nvSpPr>
          <p:cNvPr id="20" name="Title 1">
            <a:extLst>
              <a:ext uri="{FF2B5EF4-FFF2-40B4-BE49-F238E27FC236}">
                <a16:creationId xmlns:a16="http://schemas.microsoft.com/office/drawing/2014/main" id="{43B07507-E48E-5B20-DEBC-1E15E061BA22}"/>
              </a:ext>
            </a:extLst>
          </p:cNvPr>
          <p:cNvSpPr txBox="1">
            <a:spLocks/>
          </p:cNvSpPr>
          <p:nvPr/>
        </p:nvSpPr>
        <p:spPr>
          <a:xfrm>
            <a:off x="415847" y="596908"/>
            <a:ext cx="10478893" cy="11872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cap="all" baseline="0">
                <a:solidFill>
                  <a:schemeClr val="accent1"/>
                </a:solidFill>
                <a:latin typeface="Libre Franklin Black italic" panose="00000A00000000000000" pitchFamily="2" charset="0"/>
                <a:ea typeface="+mj-ea"/>
                <a:cs typeface="+mj-cs"/>
              </a:defRPr>
            </a:lvl1pPr>
          </a:lstStyle>
          <a:p>
            <a:endParaRPr lang="en-US" cap="none" dirty="0"/>
          </a:p>
        </p:txBody>
      </p:sp>
      <p:pic>
        <p:nvPicPr>
          <p:cNvPr id="6" name="Picture 5" descr="A close-up of a galaxy survey&#10;&#10;Description automatically generated">
            <a:extLst>
              <a:ext uri="{FF2B5EF4-FFF2-40B4-BE49-F238E27FC236}">
                <a16:creationId xmlns:a16="http://schemas.microsoft.com/office/drawing/2014/main" id="{379FE98B-67A9-A7B2-208E-344241DDD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2" name="Content Placeholder 3">
            <a:extLst>
              <a:ext uri="{FF2B5EF4-FFF2-40B4-BE49-F238E27FC236}">
                <a16:creationId xmlns:a16="http://schemas.microsoft.com/office/drawing/2014/main" id="{F754CF45-0918-72C5-19FF-B86D5FBA79F5}"/>
              </a:ext>
            </a:extLst>
          </p:cNvPr>
          <p:cNvSpPr>
            <a:spLocks noGrp="1"/>
          </p:cNvSpPr>
          <p:nvPr>
            <p:ph idx="1"/>
          </p:nvPr>
        </p:nvSpPr>
        <p:spPr>
          <a:xfrm>
            <a:off x="135418" y="1254870"/>
            <a:ext cx="2909786" cy="4617424"/>
          </a:xfrm>
        </p:spPr>
        <p:txBody>
          <a:bodyPr/>
          <a:lstStyle/>
          <a:p>
            <a:pPr marL="0" indent="0">
              <a:buNone/>
            </a:pPr>
            <a:r>
              <a:rPr lang="en-US" dirty="0"/>
              <a:t>234 AAT nights later…</a:t>
            </a:r>
          </a:p>
        </p:txBody>
      </p:sp>
    </p:spTree>
    <p:extLst>
      <p:ext uri="{BB962C8B-B14F-4D97-AF65-F5344CB8AC3E}">
        <p14:creationId xmlns:p14="http://schemas.microsoft.com/office/powerpoint/2010/main" val="2385666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F7DD1-550B-2CBD-5345-A3433F1F1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A57F8D-D33B-8EEB-A85B-92BAA415D328}"/>
              </a:ext>
            </a:extLst>
          </p:cNvPr>
          <p:cNvSpPr>
            <a:spLocks noGrp="1"/>
          </p:cNvSpPr>
          <p:nvPr>
            <p:ph type="title"/>
          </p:nvPr>
        </p:nvSpPr>
        <p:spPr>
          <a:xfrm>
            <a:off x="488950" y="895267"/>
            <a:ext cx="4400550" cy="914400"/>
          </a:xfrm>
        </p:spPr>
        <p:txBody>
          <a:bodyPr>
            <a:normAutofit/>
          </a:bodyPr>
          <a:lstStyle/>
          <a:p>
            <a:r>
              <a:rPr lang="en-US" cap="none" dirty="0"/>
              <a:t>SAMI Science</a:t>
            </a:r>
          </a:p>
        </p:txBody>
      </p:sp>
      <p:sp>
        <p:nvSpPr>
          <p:cNvPr id="4" name="Rectangle 3">
            <a:extLst>
              <a:ext uri="{FF2B5EF4-FFF2-40B4-BE49-F238E27FC236}">
                <a16:creationId xmlns:a16="http://schemas.microsoft.com/office/drawing/2014/main" id="{E8F039E5-46E6-1E24-E5CA-5D3B49EC5896}"/>
              </a:ext>
            </a:extLst>
          </p:cNvPr>
          <p:cNvSpPr/>
          <p:nvPr/>
        </p:nvSpPr>
        <p:spPr bwMode="auto">
          <a:xfrm>
            <a:off x="414847" y="6134974"/>
            <a:ext cx="4419135" cy="571500"/>
          </a:xfrm>
          <a:prstGeom prst="rect">
            <a:avLst/>
          </a:prstGeom>
          <a:solidFill>
            <a:schemeClr val="bg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baseline="0" dirty="0"/>
          </a:p>
        </p:txBody>
      </p:sp>
      <p:sp>
        <p:nvSpPr>
          <p:cNvPr id="6" name="TextBox 5">
            <a:extLst>
              <a:ext uri="{FF2B5EF4-FFF2-40B4-BE49-F238E27FC236}">
                <a16:creationId xmlns:a16="http://schemas.microsoft.com/office/drawing/2014/main" id="{DFB2FF45-0CAB-D2E3-FE06-95CF4B1E48E8}"/>
              </a:ext>
            </a:extLst>
          </p:cNvPr>
          <p:cNvSpPr txBox="1"/>
          <p:nvPr/>
        </p:nvSpPr>
        <p:spPr>
          <a:xfrm>
            <a:off x="4996105" y="6488668"/>
            <a:ext cx="6099716" cy="369332"/>
          </a:xfrm>
          <a:prstGeom prst="rect">
            <a:avLst/>
          </a:prstGeom>
          <a:noFill/>
        </p:spPr>
        <p:txBody>
          <a:bodyPr wrap="square">
            <a:spAutoFit/>
          </a:bodyPr>
          <a:lstStyle/>
          <a:p>
            <a:endParaRPr lang="en-US" dirty="0"/>
          </a:p>
        </p:txBody>
      </p:sp>
      <p:sp>
        <p:nvSpPr>
          <p:cNvPr id="3" name="Content Placeholder 2">
            <a:extLst>
              <a:ext uri="{FF2B5EF4-FFF2-40B4-BE49-F238E27FC236}">
                <a16:creationId xmlns:a16="http://schemas.microsoft.com/office/drawing/2014/main" id="{5460FFD1-102E-E0DB-FD45-1CABA3B0C00F}"/>
              </a:ext>
            </a:extLst>
          </p:cNvPr>
          <p:cNvSpPr>
            <a:spLocks noGrp="1"/>
          </p:cNvSpPr>
          <p:nvPr>
            <p:ph idx="1"/>
          </p:nvPr>
        </p:nvSpPr>
        <p:spPr>
          <a:xfrm>
            <a:off x="194008" y="1727722"/>
            <a:ext cx="6760466" cy="4975082"/>
          </a:xfrm>
        </p:spPr>
        <p:txBody>
          <a:bodyPr>
            <a:normAutofit/>
          </a:bodyPr>
          <a:lstStyle/>
          <a:p>
            <a:pPr fontAlgn="base"/>
            <a:r>
              <a:rPr lang="en-US" altLang="en-US" sz="1200" dirty="0">
                <a:ea typeface="ＭＳ Ｐゴシック" panose="020B0600070205080204" pitchFamily="34" charset="-128"/>
              </a:rPr>
              <a:t>Huge diversity of science.  See : </a:t>
            </a:r>
            <a:r>
              <a:rPr lang="en-US" altLang="en-US" sz="1200" dirty="0">
                <a:ea typeface="ＭＳ Ｐゴシック" panose="020B0600070205080204" pitchFamily="34" charset="-128"/>
                <a:hlinkClick r:id="rId3"/>
              </a:rPr>
              <a:t>https://tinyurl.com/samipapers</a:t>
            </a:r>
            <a:endParaRPr lang="en-US" altLang="en-US" sz="1200" dirty="0">
              <a:ea typeface="ＭＳ Ｐゴシック" panose="020B0600070205080204" pitchFamily="34" charset="-128"/>
            </a:endParaRPr>
          </a:p>
          <a:p>
            <a:pPr fontAlgn="base">
              <a:lnSpc>
                <a:spcPct val="140000"/>
              </a:lnSpc>
            </a:pPr>
            <a:r>
              <a:rPr lang="en-US" altLang="en-US" sz="1200" b="1" dirty="0">
                <a:ea typeface="ＭＳ Ｐゴシック" panose="020B0600070205080204" pitchFamily="34" charset="-128"/>
              </a:rPr>
              <a:t>Winds and outflows: </a:t>
            </a:r>
            <a:r>
              <a:rPr lang="en-US" altLang="en-US" sz="1200" dirty="0">
                <a:ea typeface="ＭＳ Ｐゴシック" panose="020B0600070205080204" pitchFamily="34" charset="-128"/>
              </a:rPr>
              <a:t>e.g. Fogarty et al 2012; Ho et al 2014, 2016; Hogarth et al  2021; Johnston et al 2023; </a:t>
            </a:r>
            <a:r>
              <a:rPr lang="en-US" altLang="en-US" sz="1200" dirty="0" err="1">
                <a:ea typeface="ＭＳ Ｐゴシック" panose="020B0600070205080204" pitchFamily="34" charset="-128"/>
              </a:rPr>
              <a:t>Zovaro</a:t>
            </a:r>
            <a:r>
              <a:rPr lang="en-US" altLang="en-US" sz="1200" dirty="0">
                <a:ea typeface="ＭＳ Ｐゴシック" panose="020B0600070205080204" pitchFamily="34" charset="-128"/>
              </a:rPr>
              <a:t> et al 2024</a:t>
            </a:r>
          </a:p>
          <a:p>
            <a:pPr fontAlgn="base">
              <a:lnSpc>
                <a:spcPct val="140000"/>
              </a:lnSpc>
            </a:pPr>
            <a:r>
              <a:rPr lang="en-US" altLang="en-US" sz="1200" b="1" dirty="0">
                <a:ea typeface="ＭＳ Ｐゴシック" panose="020B0600070205080204" pitchFamily="34" charset="-128"/>
              </a:rPr>
              <a:t>Star formation, quenching and environment: </a:t>
            </a:r>
            <a:r>
              <a:rPr lang="en-US" altLang="en-US" sz="1200" dirty="0">
                <a:ea typeface="ＭＳ Ｐゴシック" panose="020B0600070205080204" pitchFamily="34" charset="-128"/>
              </a:rPr>
              <a:t>e.g. Richards et al 2016; Schaefer et al 2017, 2019; </a:t>
            </a:r>
            <a:r>
              <a:rPr lang="en-US" altLang="en-US" sz="1200" dirty="0" err="1">
                <a:ea typeface="ＭＳ Ｐゴシック" panose="020B0600070205080204" pitchFamily="34" charset="-128"/>
              </a:rPr>
              <a:t>Medling</a:t>
            </a:r>
            <a:r>
              <a:rPr lang="en-US" altLang="en-US" sz="1200" dirty="0">
                <a:ea typeface="ＭＳ Ｐゴシック" panose="020B0600070205080204" pitchFamily="34" charset="-128"/>
              </a:rPr>
              <a:t> et al 2018; </a:t>
            </a:r>
            <a:r>
              <a:rPr lang="en-US" altLang="en-US" sz="1200" dirty="0" err="1">
                <a:ea typeface="ＭＳ Ｐゴシック" panose="020B0600070205080204" pitchFamily="34" charset="-128"/>
              </a:rPr>
              <a:t>Owers</a:t>
            </a:r>
            <a:r>
              <a:rPr lang="en-US" altLang="en-US" sz="1200" dirty="0">
                <a:ea typeface="ＭＳ Ｐゴシック" panose="020B0600070205080204" pitchFamily="34" charset="-128"/>
              </a:rPr>
              <a:t> et al 2019; </a:t>
            </a:r>
            <a:r>
              <a:rPr lang="en-AU" sz="1200" dirty="0">
                <a:ea typeface="ＭＳ Ｐゴシック" panose="020B0600070205080204" pitchFamily="34" charset="-128"/>
              </a:rPr>
              <a:t>Cortese et al 2019; </a:t>
            </a:r>
            <a:r>
              <a:rPr lang="en-US" altLang="en-US" sz="1200" dirty="0">
                <a:ea typeface="ＭＳ Ｐゴシック" panose="020B0600070205080204" pitchFamily="34" charset="-128"/>
              </a:rPr>
              <a:t>Wang et al. 2022</a:t>
            </a:r>
          </a:p>
          <a:p>
            <a:pPr fontAlgn="base">
              <a:lnSpc>
                <a:spcPct val="140000"/>
              </a:lnSpc>
            </a:pPr>
            <a:r>
              <a:rPr lang="en-US" altLang="en-US" sz="1200" b="1" dirty="0">
                <a:ea typeface="ＭＳ Ｐゴシック" panose="020B0600070205080204" pitchFamily="34" charset="-128"/>
              </a:rPr>
              <a:t>Scaling relations: </a:t>
            </a:r>
            <a:r>
              <a:rPr lang="en-US" altLang="en-US" sz="1200" dirty="0">
                <a:ea typeface="ＭＳ Ｐゴシック" panose="020B0600070205080204" pitchFamily="34" charset="-128"/>
              </a:rPr>
              <a:t>e.g. Cortese et al 2014; Scott et al 2015; Cortese et al 2016; Bloom et al 2017; </a:t>
            </a:r>
            <a:r>
              <a:rPr lang="en-AU" sz="1200" dirty="0">
                <a:ea typeface="ＭＳ Ｐゴシック" panose="020B0600070205080204" pitchFamily="34" charset="-128"/>
              </a:rPr>
              <a:t>Barat et al 2019; </a:t>
            </a:r>
            <a:r>
              <a:rPr lang="en-US" altLang="en-US" sz="1200" dirty="0" err="1">
                <a:ea typeface="ＭＳ Ｐゴシック" panose="020B0600070205080204" pitchFamily="34" charset="-128"/>
              </a:rPr>
              <a:t>Catinella</a:t>
            </a:r>
            <a:r>
              <a:rPr lang="en-US" altLang="en-US" sz="1200" dirty="0">
                <a:ea typeface="ＭＳ Ｐゴシック" panose="020B0600070205080204" pitchFamily="34" charset="-128"/>
              </a:rPr>
              <a:t> et al 2023; </a:t>
            </a:r>
            <a:r>
              <a:rPr lang="en-US" altLang="en-US" sz="1200" dirty="0" err="1">
                <a:ea typeface="ＭＳ Ｐゴシック" panose="020B0600070205080204" pitchFamily="34" charset="-128"/>
              </a:rPr>
              <a:t>D’Eugenio</a:t>
            </a:r>
            <a:r>
              <a:rPr lang="en-US" altLang="en-US" sz="1200" dirty="0">
                <a:ea typeface="ＭＳ Ｐゴシック" panose="020B0600070205080204" pitchFamily="34" charset="-128"/>
              </a:rPr>
              <a:t> et al 2021, 2024</a:t>
            </a:r>
          </a:p>
          <a:p>
            <a:pPr fontAlgn="base">
              <a:lnSpc>
                <a:spcPct val="140000"/>
              </a:lnSpc>
            </a:pPr>
            <a:r>
              <a:rPr lang="en-US" altLang="en-US" sz="1200" b="1" dirty="0">
                <a:ea typeface="ＭＳ Ｐゴシック" panose="020B0600070205080204" pitchFamily="34" charset="-128"/>
              </a:rPr>
              <a:t>Stellar populations, ages and metallicity: </a:t>
            </a:r>
            <a:r>
              <a:rPr lang="en-US" altLang="en-US" sz="1200" dirty="0">
                <a:ea typeface="ＭＳ Ｐゴシック" panose="020B0600070205080204" pitchFamily="34" charset="-128"/>
              </a:rPr>
              <a:t>e.g. Scott et al 2017; </a:t>
            </a:r>
            <a:r>
              <a:rPr lang="en-AU" sz="1200" dirty="0" err="1">
                <a:ea typeface="ＭＳ Ｐゴシック" panose="020B0600070205080204" pitchFamily="34" charset="-128"/>
              </a:rPr>
              <a:t>Ferreras</a:t>
            </a:r>
            <a:r>
              <a:rPr lang="en-AU" sz="1200" dirty="0">
                <a:ea typeface="ＭＳ Ｐゴシック" panose="020B0600070205080204" pitchFamily="34" charset="-128"/>
              </a:rPr>
              <a:t>  et al 2019; Fraser-</a:t>
            </a:r>
            <a:r>
              <a:rPr lang="en-AU" sz="1200" dirty="0" err="1">
                <a:ea typeface="ＭＳ Ｐゴシック" panose="020B0600070205080204" pitchFamily="34" charset="-128"/>
              </a:rPr>
              <a:t>McKelvie</a:t>
            </a:r>
            <a:r>
              <a:rPr lang="en-AU" sz="1200" dirty="0">
                <a:ea typeface="ＭＳ Ｐゴシック" panose="020B0600070205080204" pitchFamily="34" charset="-128"/>
              </a:rPr>
              <a:t> et al 2022; </a:t>
            </a:r>
            <a:r>
              <a:rPr lang="en-US" altLang="en-US" sz="1200" dirty="0">
                <a:ea typeface="ＭＳ Ｐゴシック" panose="020B0600070205080204" pitchFamily="34" charset="-128"/>
              </a:rPr>
              <a:t>Barone et al 2018, 2022; Watson et al 2022a/b; Vaughan et al 2022; Foster et al 2023</a:t>
            </a:r>
          </a:p>
          <a:p>
            <a:pPr fontAlgn="base">
              <a:lnSpc>
                <a:spcPct val="140000"/>
              </a:lnSpc>
            </a:pPr>
            <a:r>
              <a:rPr lang="en-US" altLang="en-US" sz="1200" b="1" dirty="0">
                <a:ea typeface="ＭＳ Ｐゴシック" panose="020B0600070205080204" pitchFamily="34" charset="-128"/>
              </a:rPr>
              <a:t>Gas turbulence, misalignment and kinematic asymmetry: </a:t>
            </a:r>
            <a:r>
              <a:rPr lang="en-US" altLang="en-US" sz="1200" dirty="0">
                <a:ea typeface="ＭＳ Ｐゴシック" panose="020B0600070205080204" pitchFamily="34" charset="-128"/>
              </a:rPr>
              <a:t>e.g. Bryant et al 2019; </a:t>
            </a:r>
            <a:r>
              <a:rPr lang="en-US" altLang="en-US" sz="1200" dirty="0" err="1">
                <a:ea typeface="ＭＳ Ｐゴシック" panose="020B0600070205080204" pitchFamily="34" charset="-128"/>
              </a:rPr>
              <a:t>Varidel</a:t>
            </a:r>
            <a:r>
              <a:rPr lang="en-US" altLang="en-US" sz="1200" dirty="0">
                <a:ea typeface="ＭＳ Ｐゴシック" panose="020B0600070205080204" pitchFamily="34" charset="-128"/>
              </a:rPr>
              <a:t> et al 2019, 2020; </a:t>
            </a:r>
            <a:r>
              <a:rPr lang="en-US" altLang="en-US" sz="1200" dirty="0" err="1">
                <a:ea typeface="ＭＳ Ｐゴシック" panose="020B0600070205080204" pitchFamily="34" charset="-128"/>
              </a:rPr>
              <a:t>Ristea</a:t>
            </a:r>
            <a:r>
              <a:rPr lang="en-US" altLang="en-US" sz="1200" dirty="0">
                <a:ea typeface="ＭＳ Ｐゴシック" panose="020B0600070205080204" pitchFamily="34" charset="-128"/>
              </a:rPr>
              <a:t> et al 2023; Watts et al 2023; Oh et al 2024.</a:t>
            </a:r>
          </a:p>
          <a:p>
            <a:pPr fontAlgn="base">
              <a:lnSpc>
                <a:spcPct val="140000"/>
              </a:lnSpc>
            </a:pPr>
            <a:r>
              <a:rPr lang="en-US" altLang="en-US" sz="1200" b="1" dirty="0">
                <a:ea typeface="ＭＳ Ｐゴシック" panose="020B0600070205080204" pitchFamily="34" charset="-128"/>
              </a:rPr>
              <a:t>Drivers of galaxy dynamics: </a:t>
            </a:r>
            <a:r>
              <a:rPr lang="en-US" altLang="en-US" sz="1200" dirty="0">
                <a:ea typeface="ＭＳ Ｐゴシック" panose="020B0600070205080204" pitchFamily="34" charset="-128"/>
              </a:rPr>
              <a:t>e.g. Brough et al 2017; van de Sande et al 2017, 2018, 2019; Welker et al 2020; </a:t>
            </a:r>
            <a:r>
              <a:rPr lang="en-AU" sz="1200" dirty="0">
                <a:ea typeface="ＭＳ Ｐゴシック" panose="020B0600070205080204" pitchFamily="34" charset="-128"/>
              </a:rPr>
              <a:t>Fraser-</a:t>
            </a:r>
            <a:r>
              <a:rPr lang="en-AU" sz="1200" dirty="0" err="1">
                <a:ea typeface="ＭＳ Ｐゴシック" panose="020B0600070205080204" pitchFamily="34" charset="-128"/>
              </a:rPr>
              <a:t>McKelvie</a:t>
            </a:r>
            <a:r>
              <a:rPr lang="en-AU" sz="1200" dirty="0">
                <a:ea typeface="ＭＳ Ｐゴシック" panose="020B0600070205080204" pitchFamily="34" charset="-128"/>
              </a:rPr>
              <a:t> et al 2021; </a:t>
            </a:r>
            <a:r>
              <a:rPr lang="en-US" altLang="en-US" sz="1200" dirty="0">
                <a:ea typeface="ＭＳ Ｐゴシック" panose="020B0600070205080204" pitchFamily="34" charset="-128"/>
              </a:rPr>
              <a:t>Rutherford et al 2021; van de Sande et al 2021; Mai et al 2022; Santucci et al 2023; </a:t>
            </a:r>
            <a:r>
              <a:rPr lang="en-US" altLang="en-US" sz="1200" dirty="0" err="1">
                <a:ea typeface="ＭＳ Ｐゴシック" panose="020B0600070205080204" pitchFamily="34" charset="-128"/>
              </a:rPr>
              <a:t>D’Eugenio</a:t>
            </a:r>
            <a:r>
              <a:rPr lang="en-US" altLang="en-US" sz="1200" dirty="0">
                <a:ea typeface="ＭＳ Ｐゴシック" panose="020B0600070205080204" pitchFamily="34" charset="-128"/>
              </a:rPr>
              <a:t> et al 2023; </a:t>
            </a:r>
            <a:r>
              <a:rPr lang="en-US" altLang="en-US" sz="1200" dirty="0" err="1">
                <a:ea typeface="ＭＳ Ｐゴシック" panose="020B0600070205080204" pitchFamily="34" charset="-128"/>
              </a:rPr>
              <a:t>Barsanti</a:t>
            </a:r>
            <a:r>
              <a:rPr lang="en-US" altLang="en-US" sz="1200" dirty="0">
                <a:ea typeface="ＭＳ Ｐゴシック" panose="020B0600070205080204" pitchFamily="34" charset="-128"/>
              </a:rPr>
              <a:t> et al 2022, 2023; Croom et al 2024; Vaughan et al 2024; Rutherford et al 2024</a:t>
            </a:r>
          </a:p>
        </p:txBody>
      </p:sp>
      <p:pic>
        <p:nvPicPr>
          <p:cNvPr id="5" name="Picture 4">
            <a:extLst>
              <a:ext uri="{FF2B5EF4-FFF2-40B4-BE49-F238E27FC236}">
                <a16:creationId xmlns:a16="http://schemas.microsoft.com/office/drawing/2014/main" id="{71E3028B-1CB6-EB45-40A2-E80F19A8DDCB}"/>
              </a:ext>
            </a:extLst>
          </p:cNvPr>
          <p:cNvPicPr>
            <a:picLocks noChangeAspect="1"/>
          </p:cNvPicPr>
          <p:nvPr/>
        </p:nvPicPr>
        <p:blipFill>
          <a:blip r:embed="rId4"/>
          <a:srcRect r="33558"/>
          <a:stretch/>
        </p:blipFill>
        <p:spPr>
          <a:xfrm>
            <a:off x="6495516" y="657567"/>
            <a:ext cx="5517519" cy="2211468"/>
          </a:xfrm>
          <a:prstGeom prst="rect">
            <a:avLst/>
          </a:prstGeom>
        </p:spPr>
      </p:pic>
      <p:pic>
        <p:nvPicPr>
          <p:cNvPr id="8" name="Picture 7">
            <a:extLst>
              <a:ext uri="{FF2B5EF4-FFF2-40B4-BE49-F238E27FC236}">
                <a16:creationId xmlns:a16="http://schemas.microsoft.com/office/drawing/2014/main" id="{CAD53A6A-1240-4A52-4773-339B122D8670}"/>
              </a:ext>
            </a:extLst>
          </p:cNvPr>
          <p:cNvPicPr>
            <a:picLocks noChangeAspect="1"/>
          </p:cNvPicPr>
          <p:nvPr/>
        </p:nvPicPr>
        <p:blipFill>
          <a:blip r:embed="rId5"/>
          <a:stretch>
            <a:fillRect/>
          </a:stretch>
        </p:blipFill>
        <p:spPr>
          <a:xfrm>
            <a:off x="6883698" y="3665989"/>
            <a:ext cx="5308302" cy="2027563"/>
          </a:xfrm>
          <a:prstGeom prst="rect">
            <a:avLst/>
          </a:prstGeom>
        </p:spPr>
      </p:pic>
      <p:sp>
        <p:nvSpPr>
          <p:cNvPr id="10" name="Slide Number Placeholder 17">
            <a:extLst>
              <a:ext uri="{FF2B5EF4-FFF2-40B4-BE49-F238E27FC236}">
                <a16:creationId xmlns:a16="http://schemas.microsoft.com/office/drawing/2014/main" id="{67ECDB34-CEF7-DDE5-6CFF-3225AF72F5C4}"/>
              </a:ext>
            </a:extLst>
          </p:cNvPr>
          <p:cNvSpPr txBox="1">
            <a:spLocks/>
          </p:cNvSpPr>
          <p:nvPr/>
        </p:nvSpPr>
        <p:spPr>
          <a:xfrm>
            <a:off x="10286693" y="2801923"/>
            <a:ext cx="1804639" cy="378681"/>
          </a:xfrm>
          <a:prstGeom prst="rect">
            <a:avLst/>
          </a:prstGeom>
        </p:spPr>
        <p:txBody>
          <a:bodyPr/>
          <a:lstStyle>
            <a:defPPr>
              <a:defRPr lang="en-US"/>
            </a:defPPr>
            <a:lvl1pPr marL="0" algn="l" defTabSz="914400" rtl="0" eaLnBrk="1" latinLnBrk="0" hangingPunct="1">
              <a:defRPr sz="2400" kern="1200">
                <a:solidFill>
                  <a:schemeClr val="tx1"/>
                </a:solidFill>
                <a:latin typeface="Times" charset="0"/>
                <a:ea typeface="ＭＳ Ｐゴシック" panose="020B0600070205080204" pitchFamily="34" charset="-128"/>
                <a:cs typeface="+mn-cs"/>
              </a:defRPr>
            </a:lvl1pPr>
            <a:lvl2pPr marL="37931725" indent="-37474525" algn="l" defTabSz="914400" rtl="0" eaLnBrk="1" latinLnBrk="0" hangingPunct="1">
              <a:defRPr sz="2400" kern="1200">
                <a:solidFill>
                  <a:schemeClr val="tx1"/>
                </a:solidFill>
                <a:latin typeface="Times" charset="0"/>
                <a:ea typeface="ＭＳ Ｐゴシック" panose="020B0600070205080204" pitchFamily="34" charset="-128"/>
                <a:cs typeface="+mn-cs"/>
              </a:defRPr>
            </a:lvl2pPr>
            <a:lvl3pPr marL="914400" algn="l" defTabSz="914400" rtl="0" eaLnBrk="1" latinLnBrk="0" hangingPunct="1">
              <a:defRPr sz="2400" kern="1200">
                <a:solidFill>
                  <a:schemeClr val="tx1"/>
                </a:solidFill>
                <a:latin typeface="Times" charset="0"/>
                <a:ea typeface="ＭＳ Ｐゴシック" panose="020B0600070205080204" pitchFamily="34" charset="-128"/>
                <a:cs typeface="+mn-cs"/>
              </a:defRPr>
            </a:lvl3pPr>
            <a:lvl4pPr marL="1371600" algn="l" defTabSz="914400" rtl="0" eaLnBrk="1" latinLnBrk="0" hangingPunct="1">
              <a:defRPr sz="2400" kern="1200">
                <a:solidFill>
                  <a:schemeClr val="tx1"/>
                </a:solidFill>
                <a:latin typeface="Times" charset="0"/>
                <a:ea typeface="ＭＳ Ｐゴシック" panose="020B0600070205080204" pitchFamily="34" charset="-128"/>
                <a:cs typeface="+mn-cs"/>
              </a:defRPr>
            </a:lvl4pPr>
            <a:lvl5pPr marL="1828800" algn="l" defTabSz="914400" rtl="0" eaLnBrk="1" latinLnBrk="0" hangingPunct="1">
              <a:defRPr sz="2400" kern="1200">
                <a:solidFill>
                  <a:schemeClr val="tx1"/>
                </a:solidFill>
                <a:latin typeface="Times" charset="0"/>
                <a:ea typeface="ＭＳ Ｐゴシック" panose="020B0600070205080204" pitchFamily="34" charset="-128"/>
                <a:cs typeface="+mn-cs"/>
              </a:defRPr>
            </a:lvl5pPr>
            <a:lvl6pPr marL="4572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6pPr>
            <a:lvl7pPr marL="9144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7pPr>
            <a:lvl8pPr marL="13716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8pPr>
            <a:lvl9pPr marL="18288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9pPr>
          </a:lstStyle>
          <a:p>
            <a:r>
              <a:rPr lang="en-AU" altLang="en-US" sz="1400" dirty="0" err="1">
                <a:solidFill>
                  <a:schemeClr val="bg2">
                    <a:lumMod val="50000"/>
                  </a:schemeClr>
                </a:solidFill>
                <a:latin typeface="Libre Franklin" panose="00000500000000000000" pitchFamily="2" charset="0"/>
                <a:ea typeface="+mn-ea"/>
              </a:rPr>
              <a:t>Owers</a:t>
            </a:r>
            <a:r>
              <a:rPr lang="en-AU" altLang="en-US" sz="1400" dirty="0">
                <a:solidFill>
                  <a:schemeClr val="bg2">
                    <a:lumMod val="50000"/>
                  </a:schemeClr>
                </a:solidFill>
                <a:latin typeface="Libre Franklin" panose="00000500000000000000" pitchFamily="2" charset="0"/>
                <a:ea typeface="+mn-ea"/>
              </a:rPr>
              <a:t> et al (2019)</a:t>
            </a:r>
          </a:p>
        </p:txBody>
      </p:sp>
      <p:sp>
        <p:nvSpPr>
          <p:cNvPr id="11" name="Slide Number Placeholder 17">
            <a:extLst>
              <a:ext uri="{FF2B5EF4-FFF2-40B4-BE49-F238E27FC236}">
                <a16:creationId xmlns:a16="http://schemas.microsoft.com/office/drawing/2014/main" id="{2BC0D663-7CB8-2E20-79C2-39F626468F0F}"/>
              </a:ext>
            </a:extLst>
          </p:cNvPr>
          <p:cNvSpPr txBox="1">
            <a:spLocks/>
          </p:cNvSpPr>
          <p:nvPr/>
        </p:nvSpPr>
        <p:spPr>
          <a:xfrm>
            <a:off x="10488029" y="5554910"/>
            <a:ext cx="1804639" cy="378681"/>
          </a:xfrm>
          <a:prstGeom prst="rect">
            <a:avLst/>
          </a:prstGeom>
        </p:spPr>
        <p:txBody>
          <a:bodyPr/>
          <a:lstStyle>
            <a:defPPr>
              <a:defRPr lang="en-US"/>
            </a:defPPr>
            <a:lvl1pPr marL="0" algn="l" defTabSz="914400" rtl="0" eaLnBrk="1" latinLnBrk="0" hangingPunct="1">
              <a:defRPr sz="2400" kern="1200">
                <a:solidFill>
                  <a:schemeClr val="tx1"/>
                </a:solidFill>
                <a:latin typeface="Times" charset="0"/>
                <a:ea typeface="ＭＳ Ｐゴシック" panose="020B0600070205080204" pitchFamily="34" charset="-128"/>
                <a:cs typeface="+mn-cs"/>
              </a:defRPr>
            </a:lvl1pPr>
            <a:lvl2pPr marL="37931725" indent="-37474525" algn="l" defTabSz="914400" rtl="0" eaLnBrk="1" latinLnBrk="0" hangingPunct="1">
              <a:defRPr sz="2400" kern="1200">
                <a:solidFill>
                  <a:schemeClr val="tx1"/>
                </a:solidFill>
                <a:latin typeface="Times" charset="0"/>
                <a:ea typeface="ＭＳ Ｐゴシック" panose="020B0600070205080204" pitchFamily="34" charset="-128"/>
                <a:cs typeface="+mn-cs"/>
              </a:defRPr>
            </a:lvl2pPr>
            <a:lvl3pPr marL="914400" algn="l" defTabSz="914400" rtl="0" eaLnBrk="1" latinLnBrk="0" hangingPunct="1">
              <a:defRPr sz="2400" kern="1200">
                <a:solidFill>
                  <a:schemeClr val="tx1"/>
                </a:solidFill>
                <a:latin typeface="Times" charset="0"/>
                <a:ea typeface="ＭＳ Ｐゴシック" panose="020B0600070205080204" pitchFamily="34" charset="-128"/>
                <a:cs typeface="+mn-cs"/>
              </a:defRPr>
            </a:lvl3pPr>
            <a:lvl4pPr marL="1371600" algn="l" defTabSz="914400" rtl="0" eaLnBrk="1" latinLnBrk="0" hangingPunct="1">
              <a:defRPr sz="2400" kern="1200">
                <a:solidFill>
                  <a:schemeClr val="tx1"/>
                </a:solidFill>
                <a:latin typeface="Times" charset="0"/>
                <a:ea typeface="ＭＳ Ｐゴシック" panose="020B0600070205080204" pitchFamily="34" charset="-128"/>
                <a:cs typeface="+mn-cs"/>
              </a:defRPr>
            </a:lvl4pPr>
            <a:lvl5pPr marL="1828800" algn="l" defTabSz="914400" rtl="0" eaLnBrk="1" latinLnBrk="0" hangingPunct="1">
              <a:defRPr sz="2400" kern="1200">
                <a:solidFill>
                  <a:schemeClr val="tx1"/>
                </a:solidFill>
                <a:latin typeface="Times" charset="0"/>
                <a:ea typeface="ＭＳ Ｐゴシック" panose="020B0600070205080204" pitchFamily="34" charset="-128"/>
                <a:cs typeface="+mn-cs"/>
              </a:defRPr>
            </a:lvl5pPr>
            <a:lvl6pPr marL="4572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6pPr>
            <a:lvl7pPr marL="9144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7pPr>
            <a:lvl8pPr marL="13716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8pPr>
            <a:lvl9pPr marL="1828800" algn="l" defTabSz="914400" rtl="0" eaLnBrk="0" fontAlgn="base" latinLnBrk="0" hangingPunct="0">
              <a:spcBef>
                <a:spcPct val="50000"/>
              </a:spcBef>
              <a:spcAft>
                <a:spcPct val="0"/>
              </a:spcAft>
              <a:defRPr sz="2400" kern="1200">
                <a:solidFill>
                  <a:schemeClr val="tx1"/>
                </a:solidFill>
                <a:latin typeface="Times" charset="0"/>
                <a:ea typeface="ＭＳ Ｐゴシック" panose="020B0600070205080204" pitchFamily="34" charset="-128"/>
                <a:cs typeface="+mn-cs"/>
              </a:defRPr>
            </a:lvl9pPr>
          </a:lstStyle>
          <a:p>
            <a:r>
              <a:rPr lang="en-AU" altLang="en-US" sz="1400" dirty="0">
                <a:solidFill>
                  <a:schemeClr val="bg2">
                    <a:lumMod val="50000"/>
                  </a:schemeClr>
                </a:solidFill>
                <a:latin typeface="Libre Franklin" panose="00000500000000000000" pitchFamily="2" charset="0"/>
                <a:ea typeface="+mn-ea"/>
              </a:rPr>
              <a:t>Ho et al (2016)</a:t>
            </a:r>
          </a:p>
        </p:txBody>
      </p:sp>
    </p:spTree>
    <p:extLst>
      <p:ext uri="{BB962C8B-B14F-4D97-AF65-F5344CB8AC3E}">
        <p14:creationId xmlns:p14="http://schemas.microsoft.com/office/powerpoint/2010/main" val="2307927025"/>
      </p:ext>
    </p:extLst>
  </p:cSld>
  <p:clrMapOvr>
    <a:masterClrMapping/>
  </p:clrMapOvr>
</p:sld>
</file>

<file path=ppt/theme/theme1.xml><?xml version="1.0" encoding="utf-8"?>
<a:theme xmlns:a="http://schemas.openxmlformats.org/drawingml/2006/main" name="Purple">
  <a:themeElements>
    <a:clrScheme name="ASTRO3D">
      <a:dk1>
        <a:srgbClr val="16003F"/>
      </a:dk1>
      <a:lt1>
        <a:sysClr val="window" lastClr="FFFFFF"/>
      </a:lt1>
      <a:dk2>
        <a:srgbClr val="3A225D"/>
      </a:dk2>
      <a:lt2>
        <a:srgbClr val="BCBEC0"/>
      </a:lt2>
      <a:accent1>
        <a:srgbClr val="5E3192"/>
      </a:accent1>
      <a:accent2>
        <a:srgbClr val="4B2B76"/>
      </a:accent2>
      <a:accent3>
        <a:srgbClr val="F3704B"/>
      </a:accent3>
      <a:accent4>
        <a:srgbClr val="F7941E"/>
      </a:accent4>
      <a:accent5>
        <a:srgbClr val="EE3D96"/>
      </a:accent5>
      <a:accent6>
        <a:srgbClr val="3A225D"/>
      </a:accent6>
      <a:hlink>
        <a:srgbClr val="603192"/>
      </a:hlink>
      <a:folHlink>
        <a:srgbClr val="3A225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603192"/>
        </a:solidFill>
        <a:ln w="9525">
          <a:solidFill>
            <a:srgbClr val="000000"/>
          </a:solidFill>
          <a:round/>
          <a:headEnd/>
          <a:tailEnd/>
        </a:ln>
      </a:spPr>
      <a:bodyPr vert="horz" wrap="square" lIns="91440" tIns="45720" rIns="91440" bIns="45720" numCol="1" anchor="t" anchorCtr="0" compatLnSpc="1">
        <a:prstTxWarp prst="textNoShape">
          <a:avLst/>
        </a:prstTxWarp>
      </a:bodyPr>
      <a:lstStyle>
        <a:defPPr>
          <a:defRPr baseline="0" dirty="0"/>
        </a:defPPr>
      </a:lstStyle>
    </a:spDef>
  </a:objectDefaults>
  <a:extraClrSchemeLst/>
  <a:extLst>
    <a:ext uri="{05A4C25C-085E-4340-85A3-A5531E510DB2}">
      <thm15:themeFamily xmlns:thm15="http://schemas.microsoft.com/office/thememl/2012/main" name="ASTRO04857_ppt_ARC_170629-930" id="{5F484EBF-4953-EF47-8B33-9A45E7FA9780}" vid="{47705B69-FD65-E342-9B70-7D377FE0F784}"/>
    </a:ext>
  </a:extLst>
</a:theme>
</file>

<file path=ppt/theme/theme2.xml><?xml version="1.0" encoding="utf-8"?>
<a:theme xmlns:a="http://schemas.openxmlformats.org/drawingml/2006/main" name="Orange">
  <a:themeElements>
    <a:clrScheme name="ASTRO3D">
      <a:dk1>
        <a:srgbClr val="16003F"/>
      </a:dk1>
      <a:lt1>
        <a:sysClr val="window" lastClr="FFFFFF"/>
      </a:lt1>
      <a:dk2>
        <a:srgbClr val="3A225D"/>
      </a:dk2>
      <a:lt2>
        <a:srgbClr val="BCBEC0"/>
      </a:lt2>
      <a:accent1>
        <a:srgbClr val="5E3192"/>
      </a:accent1>
      <a:accent2>
        <a:srgbClr val="4B2B76"/>
      </a:accent2>
      <a:accent3>
        <a:srgbClr val="F3704B"/>
      </a:accent3>
      <a:accent4>
        <a:srgbClr val="F7941E"/>
      </a:accent4>
      <a:accent5>
        <a:srgbClr val="EE3D96"/>
      </a:accent5>
      <a:accent6>
        <a:srgbClr val="3A225D"/>
      </a:accent6>
      <a:hlink>
        <a:srgbClr val="603192"/>
      </a:hlink>
      <a:folHlink>
        <a:srgbClr val="3A225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603192"/>
        </a:solidFill>
        <a:ln w="9525">
          <a:solidFill>
            <a:srgbClr val="000000"/>
          </a:solidFill>
          <a:round/>
          <a:headEnd/>
          <a:tailEnd/>
        </a:ln>
      </a:spPr>
      <a:bodyPr vert="horz" wrap="square" lIns="91440" tIns="45720" rIns="91440" bIns="45720" numCol="1" anchor="t" anchorCtr="0" compatLnSpc="1">
        <a:prstTxWarp prst="textNoShape">
          <a:avLst/>
        </a:prstTxWarp>
      </a:bodyPr>
      <a:lstStyle>
        <a:defPPr>
          <a:defRPr baseline="0" dirty="0"/>
        </a:defPPr>
      </a:lstStyle>
    </a:spDef>
  </a:objectDefaults>
  <a:extraClrSchemeLst/>
  <a:extLst>
    <a:ext uri="{05A4C25C-085E-4340-85A3-A5531E510DB2}">
      <thm15:themeFamily xmlns:thm15="http://schemas.microsoft.com/office/thememl/2012/main" name="ASTRO04857_ppt_ARC_170629-930" id="{5F484EBF-4953-EF47-8B33-9A45E7FA9780}" vid="{29608A09-3999-1744-BCD9-8980E0A8CA67}"/>
    </a:ext>
  </a:extLst>
</a:theme>
</file>

<file path=ppt/theme/theme3.xml><?xml version="1.0" encoding="utf-8"?>
<a:theme xmlns:a="http://schemas.openxmlformats.org/drawingml/2006/main" name="Pink">
  <a:themeElements>
    <a:clrScheme name="ASTRO3D">
      <a:dk1>
        <a:srgbClr val="16003F"/>
      </a:dk1>
      <a:lt1>
        <a:sysClr val="window" lastClr="FFFFFF"/>
      </a:lt1>
      <a:dk2>
        <a:srgbClr val="3A225D"/>
      </a:dk2>
      <a:lt2>
        <a:srgbClr val="BCBEC0"/>
      </a:lt2>
      <a:accent1>
        <a:srgbClr val="5E3192"/>
      </a:accent1>
      <a:accent2>
        <a:srgbClr val="4B2B76"/>
      </a:accent2>
      <a:accent3>
        <a:srgbClr val="F3704B"/>
      </a:accent3>
      <a:accent4>
        <a:srgbClr val="F7941E"/>
      </a:accent4>
      <a:accent5>
        <a:srgbClr val="EE3D96"/>
      </a:accent5>
      <a:accent6>
        <a:srgbClr val="3A225D"/>
      </a:accent6>
      <a:hlink>
        <a:srgbClr val="603192"/>
      </a:hlink>
      <a:folHlink>
        <a:srgbClr val="3A225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603192"/>
        </a:solidFill>
        <a:ln w="9525">
          <a:solidFill>
            <a:srgbClr val="000000"/>
          </a:solidFill>
          <a:round/>
          <a:headEnd/>
          <a:tailEnd/>
        </a:ln>
      </a:spPr>
      <a:bodyPr vert="horz" wrap="square" lIns="91440" tIns="45720" rIns="91440" bIns="45720" numCol="1" anchor="t" anchorCtr="0" compatLnSpc="1">
        <a:prstTxWarp prst="textNoShape">
          <a:avLst/>
        </a:prstTxWarp>
      </a:bodyPr>
      <a:lstStyle>
        <a:defPPr>
          <a:defRPr baseline="0" dirty="0"/>
        </a:defPPr>
      </a:lstStyle>
    </a:spDef>
  </a:objectDefaults>
  <a:extraClrSchemeLst/>
  <a:extLst>
    <a:ext uri="{05A4C25C-085E-4340-85A3-A5531E510DB2}">
      <thm15:themeFamily xmlns:thm15="http://schemas.microsoft.com/office/thememl/2012/main" name="ASTRO04857_ppt_ARC_170629-930" id="{5F484EBF-4953-EF47-8B33-9A45E7FA9780}" vid="{45D258ED-327F-5C48-A67B-59F6D361D30D}"/>
    </a:ext>
  </a:extLst>
</a:theme>
</file>

<file path=ppt/theme/theme4.xml><?xml version="1.0" encoding="utf-8"?>
<a:theme xmlns:a="http://schemas.openxmlformats.org/drawingml/2006/main" name="1_Purple">
  <a:themeElements>
    <a:clrScheme name="ASTRO3D">
      <a:dk1>
        <a:srgbClr val="16003F"/>
      </a:dk1>
      <a:lt1>
        <a:sysClr val="window" lastClr="FFFFFF"/>
      </a:lt1>
      <a:dk2>
        <a:srgbClr val="3A225D"/>
      </a:dk2>
      <a:lt2>
        <a:srgbClr val="BCBEC0"/>
      </a:lt2>
      <a:accent1>
        <a:srgbClr val="5E3192"/>
      </a:accent1>
      <a:accent2>
        <a:srgbClr val="4B2B76"/>
      </a:accent2>
      <a:accent3>
        <a:srgbClr val="F3704B"/>
      </a:accent3>
      <a:accent4>
        <a:srgbClr val="F7941E"/>
      </a:accent4>
      <a:accent5>
        <a:srgbClr val="EE3D96"/>
      </a:accent5>
      <a:accent6>
        <a:srgbClr val="3A225D"/>
      </a:accent6>
      <a:hlink>
        <a:srgbClr val="603192"/>
      </a:hlink>
      <a:folHlink>
        <a:srgbClr val="3A225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603192"/>
        </a:solidFill>
        <a:ln w="9525">
          <a:solidFill>
            <a:srgbClr val="000000"/>
          </a:solidFill>
          <a:round/>
          <a:headEnd/>
          <a:tailEnd/>
        </a:ln>
      </a:spPr>
      <a:bodyPr vert="horz" wrap="square" lIns="91440" tIns="45720" rIns="91440" bIns="45720" numCol="1" anchor="t" anchorCtr="0" compatLnSpc="1">
        <a:prstTxWarp prst="textNoShape">
          <a:avLst/>
        </a:prstTxWarp>
      </a:bodyPr>
      <a:lstStyle>
        <a:defPPr>
          <a:defRPr baseline="0"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86296</TotalTime>
  <Words>2721</Words>
  <Application>Microsoft Macintosh PowerPoint</Application>
  <PresentationFormat>Widescreen</PresentationFormat>
  <Paragraphs>238</Paragraphs>
  <Slides>20</Slides>
  <Notes>16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ＭＳ Ｐゴシック</vt:lpstr>
      <vt:lpstr>Arial</vt:lpstr>
      <vt:lpstr>Calibri</vt:lpstr>
      <vt:lpstr>Calibri Light</vt:lpstr>
      <vt:lpstr>Cambria Math</vt:lpstr>
      <vt:lpstr>Libre Franklin</vt:lpstr>
      <vt:lpstr>Libre Franklin Black italic</vt:lpstr>
      <vt:lpstr>Purple</vt:lpstr>
      <vt:lpstr>Orange</vt:lpstr>
      <vt:lpstr>Pink</vt:lpstr>
      <vt:lpstr>1_Purple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SAMI Science</vt:lpstr>
      <vt:lpstr>Galaxy spin and morphology</vt:lpstr>
      <vt:lpstr>What are the drivers of galaxy spin?</vt:lpstr>
      <vt:lpstr>Putting it all together</vt:lpstr>
      <vt:lpstr>Putting it all together</vt:lpstr>
      <vt:lpstr>The spin-age relation</vt:lpstr>
      <vt:lpstr>The spin-age relation</vt:lpstr>
      <vt:lpstr>What is happening (most galaxies)?</vt:lpstr>
      <vt:lpstr>What isn’t happening (most galaxies)?</vt:lpstr>
      <vt:lpstr>Highest mass</vt:lpstr>
      <vt:lpstr>Where next?</vt:lpstr>
      <vt:lpstr>Reflections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Tindale</dc:creator>
  <cp:lastModifiedBy>Scott Croom</cp:lastModifiedBy>
  <cp:revision>217</cp:revision>
  <dcterms:created xsi:type="dcterms:W3CDTF">2017-06-27T03:49:29Z</dcterms:created>
  <dcterms:modified xsi:type="dcterms:W3CDTF">2024-10-03T20:22:27Z</dcterms:modified>
</cp:coreProperties>
</file>