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1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79" r:id="rId16"/>
    <p:sldId id="349" r:id="rId17"/>
    <p:sldId id="281" r:id="rId18"/>
    <p:sldId id="350" r:id="rId19"/>
    <p:sldId id="351" r:id="rId20"/>
    <p:sldId id="282" r:id="rId21"/>
    <p:sldId id="352" r:id="rId22"/>
    <p:sldId id="353" r:id="rId23"/>
    <p:sldId id="382" r:id="rId24"/>
    <p:sldId id="383" r:id="rId25"/>
    <p:sldId id="384" r:id="rId26"/>
    <p:sldId id="385" r:id="rId27"/>
    <p:sldId id="362" r:id="rId28"/>
    <p:sldId id="386" r:id="rId29"/>
    <p:sldId id="262" r:id="rId30"/>
    <p:sldId id="263" r:id="rId31"/>
    <p:sldId id="264" r:id="rId32"/>
    <p:sldId id="266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533"/>
    <p:restoredTop sz="94623"/>
  </p:normalViewPr>
  <p:slideViewPr>
    <p:cSldViewPr snapToGrid="0">
      <p:cViewPr varScale="1">
        <p:scale>
          <a:sx n="101" d="100"/>
          <a:sy n="101" d="100"/>
        </p:scale>
        <p:origin x="21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FA8D0-37F4-CB41-92ED-D438DF3DB41E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96151-5147-6946-921E-8E06EF87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3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031">
            <a:extLst>
              <a:ext uri="{FF2B5EF4-FFF2-40B4-BE49-F238E27FC236}">
                <a16:creationId xmlns:a16="http://schemas.microsoft.com/office/drawing/2014/main" id="{14020E73-4AD0-6A79-A6C9-84558A6EE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DFC055-32F9-5643-8361-288F6A5FBF15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05169D85-4A6F-D1D6-5D05-922086633F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6375B2C-DDB7-AE22-0DDA-A39E6ABE4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24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031">
            <a:extLst>
              <a:ext uri="{FF2B5EF4-FFF2-40B4-BE49-F238E27FC236}">
                <a16:creationId xmlns:a16="http://schemas.microsoft.com/office/drawing/2014/main" id="{91036505-49F5-BE77-7C9F-A786E0DABE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5EE0678-7A97-3348-BA91-E509AE446062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C22721C-3CA7-209B-1BE9-813A44DDA9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E6A8220-6AF3-710D-57E7-4979BC9F98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4426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031">
            <a:extLst>
              <a:ext uri="{FF2B5EF4-FFF2-40B4-BE49-F238E27FC236}">
                <a16:creationId xmlns:a16="http://schemas.microsoft.com/office/drawing/2014/main" id="{9F3A3D6F-E6F0-DD34-A6AB-A10E7C6814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3222A0-281F-B44A-97A6-FC70E9F4F23F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C0E1F7A7-F4C2-4653-6310-FDC16ADE00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DFDAD3C-8DB9-72DD-C607-7C278C0DD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6516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031">
            <a:extLst>
              <a:ext uri="{FF2B5EF4-FFF2-40B4-BE49-F238E27FC236}">
                <a16:creationId xmlns:a16="http://schemas.microsoft.com/office/drawing/2014/main" id="{0DB6185D-2CD1-A1C1-9CC0-C5785622B2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16717F-63FD-7547-8F68-E0400D4C4FC9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4F0A5D9-871E-663A-7F44-DC8EF294F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9097070-FEFC-5152-77F2-BF1E891D0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678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031">
            <a:extLst>
              <a:ext uri="{FF2B5EF4-FFF2-40B4-BE49-F238E27FC236}">
                <a16:creationId xmlns:a16="http://schemas.microsoft.com/office/drawing/2014/main" id="{3C92A00B-E1B1-39A6-18F8-D19AFE26F1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C7AF5A-CC8B-CA4A-A32F-991CE4055C9F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0D70BD0-EF4A-8B71-9E6E-5B1DA17854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4F1EDF0F-E3D2-0F5D-0A5C-B9038101FF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2449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31">
            <a:extLst>
              <a:ext uri="{FF2B5EF4-FFF2-40B4-BE49-F238E27FC236}">
                <a16:creationId xmlns:a16="http://schemas.microsoft.com/office/drawing/2014/main" id="{84C868E6-0CEB-6C3D-21A9-6A2AAE9C8B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D33DB4-8515-A64E-8560-1C1E71416EBB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3C0CE434-060F-92C5-7140-480BA983F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CC5622F-004E-B566-C822-6FF4DA28B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4811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31">
            <a:extLst>
              <a:ext uri="{FF2B5EF4-FFF2-40B4-BE49-F238E27FC236}">
                <a16:creationId xmlns:a16="http://schemas.microsoft.com/office/drawing/2014/main" id="{A72D63A9-319E-0A8D-F86F-B4C120AC34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1E7977C-3D70-BF45-9A78-13A06E3A8DA0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34801FF4-6660-748C-2974-86F6E44ABC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4A16B61-A11E-E8E0-ECA8-48FED7414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4385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5" name="Shape 2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01168" indent="-201168" defTabSz="804672">
              <a:spcBef>
                <a:spcPts val="850"/>
              </a:spcBef>
              <a:defRPr sz="4928"/>
            </a:pPr>
            <a:r>
              <a:rPr lang="en-GB" sz="2000" dirty="0"/>
              <a:t>A community lead effort to study a new facility dedicated to large spectroscopic surveys.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1649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031">
            <a:extLst>
              <a:ext uri="{FF2B5EF4-FFF2-40B4-BE49-F238E27FC236}">
                <a16:creationId xmlns:a16="http://schemas.microsoft.com/office/drawing/2014/main" id="{2C7AC0B4-AE71-4B1E-9DB9-99805E664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877A36-B733-0A44-836A-0147F66BBE38}" type="slidenum">
              <a:rPr lang="en-US" altLang="en-US" sz="1200" smtClean="0"/>
              <a:pPr/>
              <a:t>29</a:t>
            </a:fld>
            <a:endParaRPr lang="en-US" altLang="en-US" sz="120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A4C99013-B808-4DDB-9247-8C39B9E0BE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BF91C74D-CCC7-38BA-8A69-EB0F881FE1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2423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031">
            <a:extLst>
              <a:ext uri="{FF2B5EF4-FFF2-40B4-BE49-F238E27FC236}">
                <a16:creationId xmlns:a16="http://schemas.microsoft.com/office/drawing/2014/main" id="{A793BF86-F68C-5D83-2BE8-BC76149DD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8B51AF-DDF3-274F-BEE3-D0EDD70F48D8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D9AE9647-198D-1402-D878-0DB7F7B6E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04CBFF17-E2BA-7225-4A4E-837381D306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93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031">
            <a:extLst>
              <a:ext uri="{FF2B5EF4-FFF2-40B4-BE49-F238E27FC236}">
                <a16:creationId xmlns:a16="http://schemas.microsoft.com/office/drawing/2014/main" id="{C10555F5-9115-6993-7E54-7FAFD3B298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ABBD68-622A-6A48-9AF3-79F5600F02C2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17410" name="Rectangle 1026">
            <a:extLst>
              <a:ext uri="{FF2B5EF4-FFF2-40B4-BE49-F238E27FC236}">
                <a16:creationId xmlns:a16="http://schemas.microsoft.com/office/drawing/2014/main" id="{353831E4-8159-D611-9D5B-2BC7AEB0FF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>
            <a:extLst>
              <a:ext uri="{FF2B5EF4-FFF2-40B4-BE49-F238E27FC236}">
                <a16:creationId xmlns:a16="http://schemas.microsoft.com/office/drawing/2014/main" id="{8F520CAB-3C6E-52E8-4EA3-0463BC263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92161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031">
            <a:extLst>
              <a:ext uri="{FF2B5EF4-FFF2-40B4-BE49-F238E27FC236}">
                <a16:creationId xmlns:a16="http://schemas.microsoft.com/office/drawing/2014/main" id="{774E679C-0EA2-A1D5-F73F-F138AE2F6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3630EB-31EB-AC49-A70F-B28C817D31C5}" type="slidenum">
              <a:rPr lang="en-US" altLang="en-US" sz="1200" smtClean="0"/>
              <a:pPr/>
              <a:t>31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DCFA4EEC-C748-785F-6507-10124C4327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410E3F9-4C83-0477-A8DA-B04B31233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10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031">
            <a:extLst>
              <a:ext uri="{FF2B5EF4-FFF2-40B4-BE49-F238E27FC236}">
                <a16:creationId xmlns:a16="http://schemas.microsoft.com/office/drawing/2014/main" id="{60346ACA-ED45-1AC9-E545-F75687E5E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3DBF67-BF09-CC4C-B53D-6B75C07ACA5E}" type="slidenum">
              <a:rPr lang="en-US" altLang="en-US" sz="1200" smtClean="0"/>
              <a:pPr/>
              <a:t>32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1812EFFB-9C62-2811-83F1-5184F18E48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D3A10A1-03DD-C88F-F6D5-5BAFB3979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4375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31">
            <a:extLst>
              <a:ext uri="{FF2B5EF4-FFF2-40B4-BE49-F238E27FC236}">
                <a16:creationId xmlns:a16="http://schemas.microsoft.com/office/drawing/2014/main" id="{F955A51A-EF04-3523-9361-FC0A2E3D97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8739D4-9BC0-8A44-ABC5-EB92D0BB25C8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19458" name="Rectangle 1026">
            <a:extLst>
              <a:ext uri="{FF2B5EF4-FFF2-40B4-BE49-F238E27FC236}">
                <a16:creationId xmlns:a16="http://schemas.microsoft.com/office/drawing/2014/main" id="{BFF14D8B-B028-A003-B8AF-24965451D0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1027">
            <a:extLst>
              <a:ext uri="{FF2B5EF4-FFF2-40B4-BE49-F238E27FC236}">
                <a16:creationId xmlns:a16="http://schemas.microsoft.com/office/drawing/2014/main" id="{49F92F70-78B8-1E5E-4A71-BC8761AB3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07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031">
            <a:extLst>
              <a:ext uri="{FF2B5EF4-FFF2-40B4-BE49-F238E27FC236}">
                <a16:creationId xmlns:a16="http://schemas.microsoft.com/office/drawing/2014/main" id="{1E595D90-3899-E60B-2D44-0E7A0060B6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44EB94-4943-3F45-9EB6-F13DF19B03F1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131DC44D-BAC5-28F2-7D72-4FC56C6A5A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5E3CFC1-50B9-73DD-BEC2-89CCE50F5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993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31">
            <a:extLst>
              <a:ext uri="{FF2B5EF4-FFF2-40B4-BE49-F238E27FC236}">
                <a16:creationId xmlns:a16="http://schemas.microsoft.com/office/drawing/2014/main" id="{D68DE650-D886-F146-A8A8-5A26F0776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88750AA-AC90-324A-A4AB-3584AB3907E6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7BD35EEB-C65A-9FBB-FCD6-D9B40D7B5B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D6620FA-402D-7714-9382-D0CD16043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446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31">
            <a:extLst>
              <a:ext uri="{FF2B5EF4-FFF2-40B4-BE49-F238E27FC236}">
                <a16:creationId xmlns:a16="http://schemas.microsoft.com/office/drawing/2014/main" id="{BD1EA808-9387-C236-54E9-C69D085519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A791D1-3803-744A-840B-DF5A754212F9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42DA0640-31D6-29AF-F537-95978A4EA4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E2D01AC-9A22-7383-E2EF-B70059E1D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563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31">
            <a:extLst>
              <a:ext uri="{FF2B5EF4-FFF2-40B4-BE49-F238E27FC236}">
                <a16:creationId xmlns:a16="http://schemas.microsoft.com/office/drawing/2014/main" id="{07505693-68B5-072C-2F56-C7676FD31B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621E4C-1526-A34B-A42B-89A87EACF573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36722C57-437E-C155-ACA3-30FDF05392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C7C270F-A60E-CDFF-11C3-E92B89B281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374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031">
            <a:extLst>
              <a:ext uri="{FF2B5EF4-FFF2-40B4-BE49-F238E27FC236}">
                <a16:creationId xmlns:a16="http://schemas.microsoft.com/office/drawing/2014/main" id="{622C5F3F-B2F7-9019-2EA3-84E8705FB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B442DF1-484A-1B40-94FA-B4AEFC0A7BF1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FB9B84A-AF32-3A8A-F850-07FAE42AD5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D72F57A-4F18-9C3C-BA8C-2F6727621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68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031">
            <a:extLst>
              <a:ext uri="{FF2B5EF4-FFF2-40B4-BE49-F238E27FC236}">
                <a16:creationId xmlns:a16="http://schemas.microsoft.com/office/drawing/2014/main" id="{2F52B908-D2D5-9E59-7F87-2DF150B8EE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2231408-97BE-7F45-BDDA-18796183B948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3990DD09-E97E-751A-FB00-13E9C2FFD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D31181AF-3C53-CB79-3173-45C8CF9C9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266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9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4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5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90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rgbClr val="000000">
                    <a:tint val="75000"/>
                  </a:srgbClr>
                </a:solidFill>
                <a:latin typeface="Arial"/>
              </a:rPr>
              <a:t>Words at the bottom</a:t>
            </a:r>
            <a:endParaRPr lang="en-GB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1" y="6453190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7"/>
            <a:ext cx="8748000" cy="52786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98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8" y="6250327"/>
            <a:ext cx="661802" cy="50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G_5148.jpeg" descr="IMG_5148.jpeg"/>
          <p:cNvPicPr>
            <a:picLocks noChangeAspect="1"/>
          </p:cNvPicPr>
          <p:nvPr/>
        </p:nvPicPr>
        <p:blipFill>
          <a:blip r:embed="rId3"/>
          <a:srcRect t="15109" r="4069" b="3950"/>
          <a:stretch>
            <a:fillRect/>
          </a:stretch>
        </p:blipFill>
        <p:spPr>
          <a:xfrm>
            <a:off x="1" y="2"/>
            <a:ext cx="91440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Text"/>
          <p:cNvSpPr txBox="1">
            <a:spLocks noGrp="1"/>
          </p:cNvSpPr>
          <p:nvPr>
            <p:ph type="title"/>
          </p:nvPr>
        </p:nvSpPr>
        <p:spPr>
          <a:xfrm>
            <a:off x="1143000" y="2849639"/>
            <a:ext cx="6858000" cy="1655762"/>
          </a:xfrm>
          <a:prstGeom prst="rect">
            <a:avLst/>
          </a:prstGeom>
        </p:spPr>
        <p:txBody>
          <a:bodyPr anchor="b"/>
          <a:lstStyle>
            <a:lvl1pPr algn="ctr">
              <a:defRPr sz="4050"/>
            </a:lvl1pPr>
          </a:lstStyle>
          <a:p>
            <a:r>
              <a:t>Title Text</a:t>
            </a:r>
          </a:p>
        </p:txBody>
      </p:sp>
      <p:pic>
        <p:nvPicPr>
          <p:cNvPr id="17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10" y="330978"/>
            <a:ext cx="2189020" cy="165576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57951" y="6356350"/>
            <a:ext cx="242858" cy="33274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731530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29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9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6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5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7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6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A6EA30-6EAB-1C44-BDC8-CAC32E2BAF71}" type="datetimeFigureOut">
              <a:rPr lang="en-US" smtClean="0"/>
              <a:t>9/26/24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35737F-AE48-AD45-AC26-A0C8A5356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8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209BBF9E-972A-79CD-A686-5423783BB7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76200"/>
            <a:ext cx="7696200" cy="11430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The Revolution in Multi-Object Spectroscopy: From AAT to WST</a:t>
            </a:r>
            <a:endParaRPr lang="en-US" altLang="en-US"/>
          </a:p>
        </p:txBody>
      </p:sp>
      <p:sp>
        <p:nvSpPr>
          <p:cNvPr id="14338" name="Text Box 4">
            <a:extLst>
              <a:ext uri="{FF2B5EF4-FFF2-40B4-BE49-F238E27FC236}">
                <a16:creationId xmlns:a16="http://schemas.microsoft.com/office/drawing/2014/main" id="{CDE2A392-7493-4559-5A76-AA752DDF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1387475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80"/>
                </a:solidFill>
              </a:rPr>
              <a:t>Richard Ellis, UCL</a:t>
            </a:r>
            <a:endParaRPr lang="en-US" altLang="en-US" sz="2400" b="1"/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98C385BB-A926-C5CA-2685-48E7C42B9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400800"/>
            <a:ext cx="861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AAT @ 50	</a:t>
            </a:r>
            <a:r>
              <a:rPr lang="en-US" altLang="en-US" sz="2000" dirty="0">
                <a:solidFill>
                  <a:srgbClr val="FF0000"/>
                </a:solidFill>
              </a:rPr>
              <a:t>	                                                   </a:t>
            </a:r>
            <a:r>
              <a:rPr lang="en-US" altLang="en-US" sz="2000" b="1" dirty="0">
                <a:solidFill>
                  <a:srgbClr val="FF0000"/>
                </a:solidFill>
              </a:rPr>
              <a:t>October 2nd 2024</a:t>
            </a:r>
          </a:p>
        </p:txBody>
      </p:sp>
      <p:pic>
        <p:nvPicPr>
          <p:cNvPr id="14340" name="Picture 6">
            <a:extLst>
              <a:ext uri="{FF2B5EF4-FFF2-40B4-BE49-F238E27FC236}">
                <a16:creationId xmlns:a16="http://schemas.microsoft.com/office/drawing/2014/main" id="{44507151-65B3-C83A-87E2-04CEC78EA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303463"/>
            <a:ext cx="193516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>
            <a:extLst>
              <a:ext uri="{FF2B5EF4-FFF2-40B4-BE49-F238E27FC236}">
                <a16:creationId xmlns:a16="http://schemas.microsoft.com/office/drawing/2014/main" id="{3D030BCA-F203-816E-0A56-FDD224D6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554538"/>
            <a:ext cx="1844675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>
            <a:extLst>
              <a:ext uri="{FF2B5EF4-FFF2-40B4-BE49-F238E27FC236}">
                <a16:creationId xmlns:a16="http://schemas.microsoft.com/office/drawing/2014/main" id="{7C78C066-03F5-D2A3-6430-AA949CB4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20913"/>
            <a:ext cx="187007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">
            <a:extLst>
              <a:ext uri="{FF2B5EF4-FFF2-40B4-BE49-F238E27FC236}">
                <a16:creationId xmlns:a16="http://schemas.microsoft.com/office/drawing/2014/main" id="{2DE35BF5-0D17-C909-8E46-D2B4BC50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581525"/>
            <a:ext cx="2100263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2">
            <a:extLst>
              <a:ext uri="{FF2B5EF4-FFF2-40B4-BE49-F238E27FC236}">
                <a16:creationId xmlns:a16="http://schemas.microsoft.com/office/drawing/2014/main" id="{DDFD8E4F-0891-16D2-33E8-3B31E9D78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673475"/>
            <a:ext cx="887413" cy="2778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FOCAP</a:t>
            </a:r>
          </a:p>
        </p:txBody>
      </p:sp>
      <p:sp>
        <p:nvSpPr>
          <p:cNvPr id="14345" name="TextBox 3">
            <a:extLst>
              <a:ext uri="{FF2B5EF4-FFF2-40B4-BE49-F238E27FC236}">
                <a16:creationId xmlns:a16="http://schemas.microsoft.com/office/drawing/2014/main" id="{41C1673A-D786-A0A0-017C-B77F9ACB0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5732463"/>
            <a:ext cx="887412" cy="2778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Autofib</a:t>
            </a:r>
          </a:p>
        </p:txBody>
      </p:sp>
      <p:sp>
        <p:nvSpPr>
          <p:cNvPr id="14346" name="TextBox 4">
            <a:extLst>
              <a:ext uri="{FF2B5EF4-FFF2-40B4-BE49-F238E27FC236}">
                <a16:creationId xmlns:a16="http://schemas.microsoft.com/office/drawing/2014/main" id="{61B1EF73-97A8-6810-BABA-FBD79DDE2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25" y="3716338"/>
            <a:ext cx="887413" cy="2778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LDSS</a:t>
            </a:r>
          </a:p>
        </p:txBody>
      </p:sp>
      <p:sp>
        <p:nvSpPr>
          <p:cNvPr id="14347" name="TextBox 5">
            <a:extLst>
              <a:ext uri="{FF2B5EF4-FFF2-40B4-BE49-F238E27FC236}">
                <a16:creationId xmlns:a16="http://schemas.microsoft.com/office/drawing/2014/main" id="{BE825CAC-2191-C247-7BCC-30BE2EFC6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5732463"/>
            <a:ext cx="887413" cy="2778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2dF</a:t>
            </a:r>
          </a:p>
        </p:txBody>
      </p:sp>
      <p:pic>
        <p:nvPicPr>
          <p:cNvPr id="3" name="Picture 2" descr="A model of a telescope&#10;&#10;Description automatically generated">
            <a:extLst>
              <a:ext uri="{FF2B5EF4-FFF2-40B4-BE49-F238E27FC236}">
                <a16:creationId xmlns:a16="http://schemas.microsoft.com/office/drawing/2014/main" id="{1C3812A0-DD4D-4CD2-2F47-27EA8E9A6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329" y="2248243"/>
            <a:ext cx="4775302" cy="3762032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0F82A15-E87E-6598-DF47-586B5240D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984" y="5695677"/>
            <a:ext cx="3177850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Wide Field Spectroscopic Telescope (WST)</a:t>
            </a:r>
          </a:p>
        </p:txBody>
      </p:sp>
    </p:spTree>
    <p:extLst>
      <p:ext uri="{BB962C8B-B14F-4D97-AF65-F5344CB8AC3E}">
        <p14:creationId xmlns:p14="http://schemas.microsoft.com/office/powerpoint/2010/main" val="112507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EA559304-88C7-1C3D-F03C-710A3C84DCA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" y="143669"/>
            <a:ext cx="8458200" cy="533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000080"/>
                </a:solidFill>
              </a:rPr>
              <a:t>Low Dispersion Survey Spectrograph (LDSS) </a:t>
            </a:r>
            <a:endParaRPr lang="en-US" altLang="en-US" dirty="0"/>
          </a:p>
        </p:txBody>
      </p:sp>
      <p:sp>
        <p:nvSpPr>
          <p:cNvPr id="32770" name="Text Box 4">
            <a:extLst>
              <a:ext uri="{FF2B5EF4-FFF2-40B4-BE49-F238E27FC236}">
                <a16:creationId xmlns:a16="http://schemas.microsoft.com/office/drawing/2014/main" id="{D894180F-E777-78DF-D0B9-22EBA7DD7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34661"/>
            <a:ext cx="7651532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/>
              <a:t> May 1983: Taylor proposes LDSS to SCOT anticipating launch of HST in 1985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Optical design by Wynne &amp; </a:t>
            </a:r>
            <a:r>
              <a:rPr lang="en-US" altLang="en-US" sz="1600" dirty="0" err="1"/>
              <a:t>Worswick</a:t>
            </a:r>
            <a:r>
              <a:rPr lang="en-US" altLang="en-US" sz="1600" dirty="0"/>
              <a:t> gives 12.3 arcmin field at f/8 Cass 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Mar 1984: SERC grant proposal (Ellis, Taylor &amp; Atherton) claiming 				commissioning in Oct 85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Optics fabrication delayed due to difficulties at ICOS with fragile glass FK54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AAO concern about length of instrument - requires modification to Cass cage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May 1986: commissioned with IPCS</a:t>
            </a:r>
          </a:p>
        </p:txBody>
      </p:sp>
      <p:pic>
        <p:nvPicPr>
          <p:cNvPr id="32771" name="Picture 5" descr="ldss_optics2">
            <a:extLst>
              <a:ext uri="{FF2B5EF4-FFF2-40B4-BE49-F238E27FC236}">
                <a16:creationId xmlns:a16="http://schemas.microsoft.com/office/drawing/2014/main" id="{F9EF1E4B-7DE2-2FE3-A34B-B5B661B9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86200"/>
            <a:ext cx="7467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>
            <a:extLst>
              <a:ext uri="{FF2B5EF4-FFF2-40B4-BE49-F238E27FC236}">
                <a16:creationId xmlns:a16="http://schemas.microsoft.com/office/drawing/2014/main" id="{5546D0A1-AAA3-AD8B-F812-A92676BD1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32" y="13603"/>
            <a:ext cx="1187668" cy="2002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4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7A59C418-2085-F366-9E5E-9B650C5C395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8319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000080"/>
                </a:solidFill>
              </a:rPr>
              <a:t>LDSS-1 - concept and proposal  </a:t>
            </a:r>
            <a:endParaRPr lang="en-US" altLang="en-US" dirty="0"/>
          </a:p>
        </p:txBody>
      </p:sp>
      <p:pic>
        <p:nvPicPr>
          <p:cNvPr id="34818" name="Picture 4" descr="ldss1_grant">
            <a:extLst>
              <a:ext uri="{FF2B5EF4-FFF2-40B4-BE49-F238E27FC236}">
                <a16:creationId xmlns:a16="http://schemas.microsoft.com/office/drawing/2014/main" id="{E41E2BC7-2298-0ADE-9D77-8A3AD94D7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4860">
            <a:off x="4648200" y="990600"/>
            <a:ext cx="399891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5" descr="ldss1_prop">
            <a:extLst>
              <a:ext uri="{FF2B5EF4-FFF2-40B4-BE49-F238E27FC236}">
                <a16:creationId xmlns:a16="http://schemas.microsoft.com/office/drawing/2014/main" id="{0078DC57-E4A7-25EB-FEBB-A1C7D0F1B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282700"/>
            <a:ext cx="4589463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6">
            <a:extLst>
              <a:ext uri="{FF2B5EF4-FFF2-40B4-BE49-F238E27FC236}">
                <a16:creationId xmlns:a16="http://schemas.microsoft.com/office/drawing/2014/main" id="{56D0B9D5-A1B1-AEA6-53A4-B45654D4A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38614"/>
            <a:ext cx="4135438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</a:rPr>
              <a:t>Taylor’s 1983 proposal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</a:rPr>
              <a:t>7 arcmin field, 20&lt;b&lt;23</a:t>
            </a:r>
          </a:p>
        </p:txBody>
      </p:sp>
      <p:sp>
        <p:nvSpPr>
          <p:cNvPr id="34821" name="TextBox 6">
            <a:extLst>
              <a:ext uri="{FF2B5EF4-FFF2-40B4-BE49-F238E27FC236}">
                <a16:creationId xmlns:a16="http://schemas.microsoft.com/office/drawing/2014/main" id="{263C579E-E3A4-20AA-BDA8-4A8D9E542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54050"/>
            <a:ext cx="44196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</a:rPr>
              <a:t>SERC grant £18,420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</a:rPr>
              <a:t>including £13 contingency! </a:t>
            </a:r>
          </a:p>
        </p:txBody>
      </p:sp>
    </p:spTree>
    <p:extLst>
      <p:ext uri="{BB962C8B-B14F-4D97-AF65-F5344CB8AC3E}">
        <p14:creationId xmlns:p14="http://schemas.microsoft.com/office/powerpoint/2010/main" val="156946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85B0653B-FEF5-0D28-FC50-F8F26131CF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LDSS-1 Project</a:t>
            </a:r>
            <a:endParaRPr lang="en-US" altLang="en-US"/>
          </a:p>
        </p:txBody>
      </p:sp>
      <p:pic>
        <p:nvPicPr>
          <p:cNvPr id="36866" name="Picture 3">
            <a:extLst>
              <a:ext uri="{FF2B5EF4-FFF2-40B4-BE49-F238E27FC236}">
                <a16:creationId xmlns:a16="http://schemas.microsoft.com/office/drawing/2014/main" id="{F88EED81-87E2-71B4-72D9-399D8D8F1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40088"/>
            <a:ext cx="3429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>
            <a:extLst>
              <a:ext uri="{FF2B5EF4-FFF2-40B4-BE49-F238E27FC236}">
                <a16:creationId xmlns:a16="http://schemas.microsoft.com/office/drawing/2014/main" id="{C4228161-9490-9755-EA17-9A4C16CE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692150"/>
            <a:ext cx="33686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>
            <a:extLst>
              <a:ext uri="{FF2B5EF4-FFF2-40B4-BE49-F238E27FC236}">
                <a16:creationId xmlns:a16="http://schemas.microsoft.com/office/drawing/2014/main" id="{58878C9F-13BF-26BF-BDBE-5B41A517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31838"/>
            <a:ext cx="3200400" cy="29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7">
            <a:extLst>
              <a:ext uri="{FF2B5EF4-FFF2-40B4-BE49-F238E27FC236}">
                <a16:creationId xmlns:a16="http://schemas.microsoft.com/office/drawing/2014/main" id="{216BA68C-2CBB-19C4-5663-2623EC42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32238"/>
            <a:ext cx="3048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8">
            <a:extLst>
              <a:ext uri="{FF2B5EF4-FFF2-40B4-BE49-F238E27FC236}">
                <a16:creationId xmlns:a16="http://schemas.microsoft.com/office/drawing/2014/main" id="{9CDD615E-706A-D2FF-9E16-050D42A3F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799719"/>
            <a:ext cx="18288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LDSS project was remarkably focused: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altLang="en-US" sz="1800" dirty="0"/>
              <a:t> low cost, minimalistic hardware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- acquisition and data reduction software implemented as part of project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- very small, tight </a:t>
            </a:r>
            <a:r>
              <a:rPr lang="en-US" altLang="en-US" sz="1800" dirty="0" err="1"/>
              <a:t>organised</a:t>
            </a:r>
            <a:r>
              <a:rPr lang="en-US" altLang="en-US" sz="1800" dirty="0"/>
              <a:t> team </a:t>
            </a:r>
          </a:p>
        </p:txBody>
      </p:sp>
      <p:sp>
        <p:nvSpPr>
          <p:cNvPr id="36871" name="Text Box 6">
            <a:extLst>
              <a:ext uri="{FF2B5EF4-FFF2-40B4-BE49-F238E27FC236}">
                <a16:creationId xmlns:a16="http://schemas.microsoft.com/office/drawing/2014/main" id="{B593AD39-12CA-41F1-41B0-0B771E9A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840413"/>
            <a:ext cx="8839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LDSS put AAT ahead in capability (12.3 arcmin FOV, 31% throughput + RCA CCD)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                 (c.f. </a:t>
            </a:r>
            <a:r>
              <a:rPr lang="en-US" altLang="en-US" sz="1800" dirty="0" err="1"/>
              <a:t>Cryocam@KPNO</a:t>
            </a:r>
            <a:r>
              <a:rPr lang="en-US" altLang="en-US" sz="1800" dirty="0"/>
              <a:t>, PFUEI/COSMIC @ Palomar, EFOSC @ ESO)</a:t>
            </a:r>
          </a:p>
        </p:txBody>
      </p:sp>
    </p:spTree>
    <p:extLst>
      <p:ext uri="{BB962C8B-B14F-4D97-AF65-F5344CB8AC3E}">
        <p14:creationId xmlns:p14="http://schemas.microsoft.com/office/powerpoint/2010/main" val="1108543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>
            <a:extLst>
              <a:ext uri="{FF2B5EF4-FFF2-40B4-BE49-F238E27FC236}">
                <a16:creationId xmlns:a16="http://schemas.microsoft.com/office/drawing/2014/main" id="{858A2966-B5CD-C610-9B06-9CA660922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68580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>
            <a:extLst>
              <a:ext uri="{FF2B5EF4-FFF2-40B4-BE49-F238E27FC236}">
                <a16:creationId xmlns:a16="http://schemas.microsoft.com/office/drawing/2014/main" id="{9219409E-8CE9-4ACA-9BEA-FECD3C27FB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000080"/>
                </a:solidFill>
              </a:rPr>
              <a:t>LDSS-1 Redshift Survey</a:t>
            </a:r>
            <a:endParaRPr lang="en-US" altLang="en-US" dirty="0"/>
          </a:p>
        </p:txBody>
      </p:sp>
      <p:pic>
        <p:nvPicPr>
          <p:cNvPr id="38915" name="Picture 3" descr="colless">
            <a:extLst>
              <a:ext uri="{FF2B5EF4-FFF2-40B4-BE49-F238E27FC236}">
                <a16:creationId xmlns:a16="http://schemas.microsoft.com/office/drawing/2014/main" id="{9E5C7B8C-FF18-2C25-93A1-30554391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4065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>
            <a:extLst>
              <a:ext uri="{FF2B5EF4-FFF2-40B4-BE49-F238E27FC236}">
                <a16:creationId xmlns:a16="http://schemas.microsoft.com/office/drawing/2014/main" id="{5FCB20DC-EB3F-C994-E6E1-15C6B2D7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538413"/>
            <a:ext cx="5788025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7">
            <a:extLst>
              <a:ext uri="{FF2B5EF4-FFF2-40B4-BE49-F238E27FC236}">
                <a16:creationId xmlns:a16="http://schemas.microsoft.com/office/drawing/2014/main" id="{F54926C0-6EC5-4429-51B6-A6DFE55EB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667000"/>
            <a:ext cx="2743200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>
                <a:solidFill>
                  <a:srgbClr val="FF0000"/>
                </a:solidFill>
              </a:rPr>
              <a:t> </a:t>
            </a:r>
            <a:r>
              <a:rPr lang="en-US" altLang="en-US" sz="1600" dirty="0"/>
              <a:t>LDSS-1 pushed frontier from </a:t>
            </a:r>
            <a:r>
              <a:rPr lang="en-US" altLang="en-US" sz="1600" dirty="0" err="1"/>
              <a:t>b</a:t>
            </a:r>
            <a:r>
              <a:rPr lang="en-US" altLang="en-US" sz="1600" baseline="-25000" dirty="0" err="1"/>
              <a:t>J</a:t>
            </a:r>
            <a:r>
              <a:rPr lang="en-US" altLang="en-US" sz="1600" dirty="0"/>
              <a:t>=21.5 to </a:t>
            </a:r>
            <a:r>
              <a:rPr lang="en-US" altLang="en-US" sz="1600" dirty="0" err="1"/>
              <a:t>b</a:t>
            </a:r>
            <a:r>
              <a:rPr lang="en-US" altLang="en-US" sz="1600" baseline="-25000" dirty="0" err="1"/>
              <a:t>J</a:t>
            </a:r>
            <a:r>
              <a:rPr lang="en-US" altLang="en-US" sz="1600" dirty="0"/>
              <a:t>=22.5;     1 mag deeper than FOCAP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At b</a:t>
            </a:r>
            <a:r>
              <a:rPr lang="en-US" altLang="en-US" sz="1600" baseline="-25000" dirty="0"/>
              <a:t>J</a:t>
            </a:r>
            <a:r>
              <a:rPr lang="en-US" altLang="en-US" sz="1600" dirty="0"/>
              <a:t>~22.5, count excess over no evolution is </a:t>
            </a:r>
            <a:r>
              <a:rPr lang="en-US" altLang="en-US" sz="1600" dirty="0">
                <a:sym typeface="Symbol" pitchFamily="2" charset="2"/>
              </a:rPr>
              <a:t></a:t>
            </a:r>
            <a:r>
              <a:rPr lang="en-US" altLang="en-US" sz="1600" dirty="0"/>
              <a:t>2 yet no low or high z tail to distribution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Increased fraction of [O II] emitters in low luminosity systems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Consistent with increased star formation in past, primarily for low luminosity galaxies </a:t>
            </a:r>
          </a:p>
        </p:txBody>
      </p:sp>
      <p:sp>
        <p:nvSpPr>
          <p:cNvPr id="38918" name="Line 8">
            <a:extLst>
              <a:ext uri="{FF2B5EF4-FFF2-40B4-BE49-F238E27FC236}">
                <a16:creationId xmlns:a16="http://schemas.microsoft.com/office/drawing/2014/main" id="{B10F413B-8D71-6A7E-FBF6-F8B0EA74AD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9400" y="2819400"/>
            <a:ext cx="0" cy="2971800"/>
          </a:xfrm>
          <a:prstGeom prst="lin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Text Box 9">
            <a:extLst>
              <a:ext uri="{FF2B5EF4-FFF2-40B4-BE49-F238E27FC236}">
                <a16:creationId xmlns:a16="http://schemas.microsoft.com/office/drawing/2014/main" id="{45EC331E-1839-FDC7-019E-DB1FE5C2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42900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FOCAP</a:t>
            </a:r>
          </a:p>
        </p:txBody>
      </p:sp>
      <p:sp>
        <p:nvSpPr>
          <p:cNvPr id="38920" name="Text Box 10">
            <a:extLst>
              <a:ext uri="{FF2B5EF4-FFF2-40B4-BE49-F238E27FC236}">
                <a16:creationId xmlns:a16="http://schemas.microsoft.com/office/drawing/2014/main" id="{9F7C3A3B-A039-738A-5CF9-784D7AFE9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2940050"/>
            <a:ext cx="1219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LDSS-1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65C26A-89C7-1BA3-0D2E-93ACE7D42BEE}"/>
              </a:ext>
            </a:extLst>
          </p:cNvPr>
          <p:cNvSpPr txBox="1"/>
          <p:nvPr/>
        </p:nvSpPr>
        <p:spPr>
          <a:xfrm>
            <a:off x="5812221" y="6337738"/>
            <a:ext cx="2874579" cy="367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Colless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 (1990)</a:t>
            </a:r>
          </a:p>
        </p:txBody>
      </p:sp>
    </p:spTree>
    <p:extLst>
      <p:ext uri="{BB962C8B-B14F-4D97-AF65-F5344CB8AC3E}">
        <p14:creationId xmlns:p14="http://schemas.microsoft.com/office/powerpoint/2010/main" val="85301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98A9F36A-4B83-BEF9-439C-9166C3AEB0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741613" y="260350"/>
            <a:ext cx="3554412" cy="8636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2dF</a:t>
            </a:r>
            <a:b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Milestones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2" name="Text Box 4">
            <a:extLst>
              <a:ext uri="{FF2B5EF4-FFF2-40B4-BE49-F238E27FC236}">
                <a16:creationId xmlns:a16="http://schemas.microsoft.com/office/drawing/2014/main" id="{19E3C13F-7832-8C94-275B-8D4788BF9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09775"/>
            <a:ext cx="85344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1600" dirty="0"/>
              <a:t>1985-6: RAS UK `decadal survey’ (Chair: F. Graham Smith) ranks a </a:t>
            </a:r>
            <a:r>
              <a:rPr lang="en-US" altLang="en-US" sz="1600" b="1" dirty="0"/>
              <a:t>wide-field 			spectroscopic survey telescope </a:t>
            </a:r>
            <a:r>
              <a:rPr lang="en-US" altLang="en-US" sz="1600" dirty="0"/>
              <a:t>second (behind 8m telescope). 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1986 Lynden-Bell promotes dedicated </a:t>
            </a:r>
            <a:r>
              <a:rPr lang="en-US" altLang="en-US" sz="1600" b="1" dirty="0"/>
              <a:t>’</a:t>
            </a:r>
            <a:r>
              <a:rPr lang="en-US" altLang="en-US" sz="1600" b="1" dirty="0" err="1"/>
              <a:t>Willstrop</a:t>
            </a:r>
            <a:r>
              <a:rPr lang="en-US" altLang="en-US" sz="1600" b="1" dirty="0"/>
              <a:t> telescope’	</a:t>
            </a:r>
            <a:r>
              <a:rPr lang="en-US" altLang="en-US" sz="1600" dirty="0"/>
              <a:t>with Cassegrain wide-field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1986 </a:t>
            </a:r>
            <a:r>
              <a:rPr lang="en-US" altLang="en-US" sz="1600" b="1" dirty="0"/>
              <a:t>SERC Large Telescope Panel (Ellis, Hough, Edmunds)</a:t>
            </a:r>
            <a:r>
              <a:rPr lang="en-US" altLang="en-US" sz="1600" dirty="0"/>
              <a:t> consider both Cassegrain 		(</a:t>
            </a:r>
            <a:r>
              <a:rPr lang="en-US" altLang="en-US" sz="1600" dirty="0" err="1"/>
              <a:t>Willstrop</a:t>
            </a:r>
            <a:r>
              <a:rPr lang="en-US" altLang="en-US" sz="1600" dirty="0"/>
              <a:t>) and prime focus (Wynne) options in its report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Jun 1987: Ian Parry “Extensive Survey Spectroscopy with AAT” argues conversion of 		AAT more economic than dedicated facility. 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Mar 1988: Ellis submits </a:t>
            </a:r>
            <a:r>
              <a:rPr lang="en-US" altLang="en-US" sz="1600" b="1" dirty="0"/>
              <a:t>“Wide Field Prime Focus for AAT” to the AAT Board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Sep 1988: Taylor &amp; Parry submit case for 2dF design study; estimated cost  A$1.3M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Sep 1989: Gray &amp; Taylor: </a:t>
            </a:r>
            <a:r>
              <a:rPr lang="en-US" altLang="en-US" sz="1600" b="1" dirty="0"/>
              <a:t>“Design Study for 2dF” approved;</a:t>
            </a:r>
            <a:r>
              <a:rPr lang="en-US" altLang="en-US" sz="1600" dirty="0"/>
              <a:t> estimated cost A$1.6M; 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Mar 1990: </a:t>
            </a:r>
            <a:r>
              <a:rPr lang="en-US" altLang="en-US" sz="1600" b="1" dirty="0"/>
              <a:t>AATB approves 2dF </a:t>
            </a:r>
            <a:r>
              <a:rPr lang="en-US" altLang="en-US" sz="1600" dirty="0"/>
              <a:t>with total cost of $2.2M; Taylor (PS), Gray (PM)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June 1990: SERC supplies additional A$250K; Dec 1990 DEET matches A$250K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6198A025-05D0-0B2F-5D6E-7D11100E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44450"/>
            <a:ext cx="28130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2dF - Astralis: Australia's National Capability for Optical Astronomy  Instrumentation">
            <a:extLst>
              <a:ext uri="{FF2B5EF4-FFF2-40B4-BE49-F238E27FC236}">
                <a16:creationId xmlns:a16="http://schemas.microsoft.com/office/drawing/2014/main" id="{0D471E83-4837-C33D-AD07-F82132C4C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6412" y="-469899"/>
            <a:ext cx="1871663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689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0AF4960D-5752-EFFD-6C63-F99608B54AE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6912" y="21019"/>
            <a:ext cx="2281018" cy="150391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2dF</a:t>
            </a:r>
            <a:b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</a:t>
            </a:r>
            <a:b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Milestones 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0" name="Text Box 3">
            <a:extLst>
              <a:ext uri="{FF2B5EF4-FFF2-40B4-BE49-F238E27FC236}">
                <a16:creationId xmlns:a16="http://schemas.microsoft.com/office/drawing/2014/main" id="{EC7B7D94-CCF9-43D2-F4FB-612C1FFDB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2205038"/>
            <a:ext cx="86868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/>
              <a:t> </a:t>
            </a:r>
            <a:r>
              <a:rPr lang="en-US" altLang="en-US" sz="1600" dirty="0"/>
              <a:t>1992: Mike Edmunds (PATT Chair) leads discussions on </a:t>
            </a:r>
            <a:r>
              <a:rPr lang="en-US" altLang="en-US" sz="1600" b="1" dirty="0"/>
              <a:t>time allocation </a:t>
            </a:r>
            <a:r>
              <a:rPr lang="en-US" altLang="en-US" sz="1600" dirty="0"/>
              <a:t>for 2dF science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1991-92: AAT Board (FG Smith, then Frater) oversee project (completion June 1994?) 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March 1993</a:t>
            </a:r>
            <a:r>
              <a:rPr lang="en-US" altLang="en-US" sz="1600"/>
              <a:t>: </a:t>
            </a:r>
            <a:r>
              <a:rPr lang="en-US" altLang="en-US" sz="1600" dirty="0"/>
              <a:t>						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/>
              <a:t>              - </a:t>
            </a:r>
            <a:r>
              <a:rPr lang="en-US" altLang="en-US" sz="1600" b="1" dirty="0"/>
              <a:t>Gray leaves AAO</a:t>
            </a:r>
            <a:r>
              <a:rPr lang="en-US" altLang="en-US" sz="1600" dirty="0"/>
              <a:t>; Taylor takes over as PM (later RDC) and PS	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/>
              <a:t>             -  Board confirms </a:t>
            </a:r>
            <a:r>
              <a:rPr lang="en-US" altLang="en-US" sz="1600" b="1" dirty="0"/>
              <a:t>“tumbler” </a:t>
            </a:r>
            <a:r>
              <a:rPr lang="en-US" altLang="en-US" sz="1600" dirty="0"/>
              <a:t>mechanism ( </a:t>
            </a:r>
            <a:r>
              <a:rPr lang="en-US" altLang="en-US" sz="1600" b="1" dirty="0"/>
              <a:t>“slider” </a:t>
            </a:r>
            <a:r>
              <a:rPr lang="en-US" altLang="en-US" sz="1600" dirty="0"/>
              <a:t>was never a serious option)       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/>
              <a:t>              - Problems at </a:t>
            </a:r>
            <a:r>
              <a:rPr lang="en-US" altLang="en-US" sz="1600" dirty="0" err="1"/>
              <a:t>Contraves</a:t>
            </a:r>
            <a:r>
              <a:rPr lang="en-US" altLang="en-US" sz="1600" dirty="0"/>
              <a:t> in corrector manufacture				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September 1993: Corrector delivered: </a:t>
            </a:r>
            <a:r>
              <a:rPr lang="en-US" altLang="en-US" sz="1600" b="1" dirty="0"/>
              <a:t>project now A$230K over budget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September 1994:  </a:t>
            </a:r>
            <a:r>
              <a:rPr lang="en-US" altLang="en-US" sz="1600" b="1" dirty="0"/>
              <a:t>Board agrees substantial allocations of time </a:t>
            </a:r>
            <a:r>
              <a:rPr lang="en-US" altLang="en-US" sz="1600" dirty="0"/>
              <a:t>required to exploit 2dF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March 1995: 	- </a:t>
            </a:r>
            <a:r>
              <a:rPr lang="en-US" altLang="en-US" sz="1600" b="1" dirty="0"/>
              <a:t>PATT/ATAC recommends a large redshift survey</a:t>
            </a:r>
            <a:r>
              <a:rPr lang="en-US" altLang="en-US" sz="1600" dirty="0"/>
              <a:t>; not unanimous!			                - </a:t>
            </a:r>
            <a:r>
              <a:rPr lang="en-US" altLang="en-US" sz="1600" dirty="0" err="1"/>
              <a:t>Glazebrook</a:t>
            </a:r>
            <a:r>
              <a:rPr lang="en-US" altLang="en-US" sz="1600" dirty="0"/>
              <a:t> appointed as 2dF scientist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Nov 1995: </a:t>
            </a:r>
            <a:r>
              <a:rPr lang="en-US" altLang="en-US" sz="1600" b="1" dirty="0"/>
              <a:t>Official opening of 2dF </a:t>
            </a:r>
          </a:p>
          <a:p>
            <a:pPr>
              <a:spcBef>
                <a:spcPct val="50000"/>
              </a:spcBef>
            </a:pPr>
            <a:r>
              <a:rPr lang="en-US" altLang="en-US" sz="1600" dirty="0"/>
              <a:t> Sep 1997: </a:t>
            </a:r>
            <a:r>
              <a:rPr lang="en-US" altLang="en-US" sz="1600" b="1" dirty="0"/>
              <a:t>2dF Galaxy Redshift Survey begins</a:t>
            </a:r>
            <a:r>
              <a:rPr lang="en-US" altLang="en-US" sz="1600" dirty="0"/>
              <a:t> (PIs: Ellis/</a:t>
            </a:r>
            <a:r>
              <a:rPr lang="en-US" altLang="en-US" sz="1600" dirty="0" err="1"/>
              <a:t>Colless</a:t>
            </a:r>
            <a:r>
              <a:rPr lang="en-US" altLang="en-US" sz="1600" dirty="0"/>
              <a:t>, later Peacock/</a:t>
            </a:r>
            <a:r>
              <a:rPr lang="en-US" altLang="en-US" sz="1600" dirty="0" err="1"/>
              <a:t>Colless</a:t>
            </a:r>
            <a:r>
              <a:rPr lang="en-US" altLang="en-US" sz="1600" dirty="0"/>
              <a:t>)   </a:t>
            </a:r>
          </a:p>
        </p:txBody>
      </p:sp>
      <p:pic>
        <p:nvPicPr>
          <p:cNvPr id="43011" name="Picture 2" descr="A group of men standing together&#10;&#10;Description automatically generated">
            <a:extLst>
              <a:ext uri="{FF2B5EF4-FFF2-40B4-BE49-F238E27FC236}">
                <a16:creationId xmlns:a16="http://schemas.microsoft.com/office/drawing/2014/main" id="{ED520703-7931-7743-C738-65F0093E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32781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A group of men sitting around a table&#10;&#10;Description automatically generated">
            <a:extLst>
              <a:ext uri="{FF2B5EF4-FFF2-40B4-BE49-F238E27FC236}">
                <a16:creationId xmlns:a16="http://schemas.microsoft.com/office/drawing/2014/main" id="{D3794B6F-C402-4075-D54F-ABF5AC7EC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-34925"/>
            <a:ext cx="353853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5">
            <a:extLst>
              <a:ext uri="{FF2B5EF4-FFF2-40B4-BE49-F238E27FC236}">
                <a16:creationId xmlns:a16="http://schemas.microsoft.com/office/drawing/2014/main" id="{CE1ECCE9-CF25-A334-3568-AFA2EDA3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1884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</a:rPr>
              <a:t>Comissioning team</a:t>
            </a:r>
          </a:p>
        </p:txBody>
      </p:sp>
      <p:sp>
        <p:nvSpPr>
          <p:cNvPr id="43014" name="TextBox 6">
            <a:extLst>
              <a:ext uri="{FF2B5EF4-FFF2-40B4-BE49-F238E27FC236}">
                <a16:creationId xmlns:a16="http://schemas.microsoft.com/office/drawing/2014/main" id="{EC73CA6B-CDC7-D605-5C8F-D7967C79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914525"/>
            <a:ext cx="1884363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</a:rPr>
              <a:t>2dFGRS team 2003</a:t>
            </a:r>
          </a:p>
        </p:txBody>
      </p:sp>
    </p:spTree>
    <p:extLst>
      <p:ext uri="{BB962C8B-B14F-4D97-AF65-F5344CB8AC3E}">
        <p14:creationId xmlns:p14="http://schemas.microsoft.com/office/powerpoint/2010/main" val="3814119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741509" y="6453190"/>
            <a:ext cx="635000" cy="365125"/>
          </a:xfrm>
        </p:spPr>
        <p:txBody>
          <a:bodyPr/>
          <a:lstStyle/>
          <a:p>
            <a:fld id="{CD6CA89A-7F63-7545-9B43-AF7DF332BE1B}" type="slidenum">
              <a:rPr lang="en-GB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16</a:t>
            </a:fld>
            <a:endParaRPr lang="en-GB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970182"/>
              </p:ext>
            </p:extLst>
          </p:nvPr>
        </p:nvGraphicFramePr>
        <p:xfrm>
          <a:off x="1629104" y="604659"/>
          <a:ext cx="5580994" cy="237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279">
                  <a:extLst>
                    <a:ext uri="{9D8B030D-6E8A-4147-A177-3AD203B41FA5}">
                      <a16:colId xmlns:a16="http://schemas.microsoft.com/office/drawing/2014/main" val="1407494323"/>
                    </a:ext>
                  </a:extLst>
                </a:gridCol>
                <a:gridCol w="908145">
                  <a:extLst>
                    <a:ext uri="{9D8B030D-6E8A-4147-A177-3AD203B41FA5}">
                      <a16:colId xmlns:a16="http://schemas.microsoft.com/office/drawing/2014/main" val="2380210078"/>
                    </a:ext>
                  </a:extLst>
                </a:gridCol>
                <a:gridCol w="872595">
                  <a:extLst>
                    <a:ext uri="{9D8B030D-6E8A-4147-A177-3AD203B41FA5}">
                      <a16:colId xmlns:a16="http://schemas.microsoft.com/office/drawing/2014/main" val="2926186539"/>
                    </a:ext>
                  </a:extLst>
                </a:gridCol>
                <a:gridCol w="1017595">
                  <a:extLst>
                    <a:ext uri="{9D8B030D-6E8A-4147-A177-3AD203B41FA5}">
                      <a16:colId xmlns:a16="http://schemas.microsoft.com/office/drawing/2014/main" val="906120254"/>
                    </a:ext>
                  </a:extLst>
                </a:gridCol>
                <a:gridCol w="1161380">
                  <a:extLst>
                    <a:ext uri="{9D8B030D-6E8A-4147-A177-3AD203B41FA5}">
                      <a16:colId xmlns:a16="http://schemas.microsoft.com/office/drawing/2014/main" val="1693253942"/>
                    </a:ext>
                  </a:extLst>
                </a:gridCol>
              </a:tblGrid>
              <a:tr h="39329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Facility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Telescope Diameter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Aperture²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Ω (deg</a:t>
                      </a:r>
                      <a:r>
                        <a:rPr lang="en-US" sz="1100" baseline="30000" dirty="0"/>
                        <a:t>2</a:t>
                      </a:r>
                      <a:r>
                        <a:rPr lang="en-US" sz="1100" dirty="0"/>
                        <a:t>)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A𝛀 Product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377731302"/>
                  </a:ext>
                </a:extLst>
              </a:tr>
              <a:tr h="22689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AAT 2dF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3.9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11.57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3.46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FF0000"/>
                          </a:solidFill>
                        </a:rPr>
                        <a:t>40.0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377315689"/>
                  </a:ext>
                </a:extLst>
              </a:tr>
              <a:tr h="226893">
                <a:tc>
                  <a:txBody>
                    <a:bodyPr/>
                    <a:lstStyle/>
                    <a:p>
                      <a:r>
                        <a:rPr lang="en-US" sz="1100" dirty="0"/>
                        <a:t>ESO VLT (VIMOS)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8.0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48.75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0.043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2.08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778262697"/>
                  </a:ext>
                </a:extLst>
              </a:tr>
              <a:tr h="226893">
                <a:tc>
                  <a:txBody>
                    <a:bodyPr/>
                    <a:lstStyle/>
                    <a:p>
                      <a:r>
                        <a:rPr lang="en-US" sz="1100" dirty="0"/>
                        <a:t>ESO VLT (FLAMES)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8.0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48.75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0.136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6.63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941171061"/>
                  </a:ext>
                </a:extLst>
              </a:tr>
              <a:tr h="226893">
                <a:tc>
                  <a:txBody>
                    <a:bodyPr/>
                    <a:lstStyle/>
                    <a:p>
                      <a:r>
                        <a:rPr lang="en-US" sz="1100" dirty="0"/>
                        <a:t>ESO VISTA (4MOST)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3.7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9.57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4.00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38.3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669506175"/>
                  </a:ext>
                </a:extLst>
              </a:tr>
              <a:tr h="226893">
                <a:tc>
                  <a:txBody>
                    <a:bodyPr/>
                    <a:lstStyle/>
                    <a:p>
                      <a:r>
                        <a:rPr lang="en-US" sz="1100" dirty="0"/>
                        <a:t>ESO VLT (MOONS)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8.0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48.75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0.136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6.63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83760758"/>
                  </a:ext>
                </a:extLst>
              </a:tr>
              <a:tr h="226893">
                <a:tc>
                  <a:txBody>
                    <a:bodyPr/>
                    <a:lstStyle/>
                    <a:p>
                      <a:r>
                        <a:rPr lang="en-US" sz="1100" dirty="0"/>
                        <a:t>WEAVE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12.2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3.14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38.3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758777198"/>
                  </a:ext>
                </a:extLst>
              </a:tr>
              <a:tr h="22280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SUBARU (PFS)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8.0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48.75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1.33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64.7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827528154"/>
                  </a:ext>
                </a:extLst>
              </a:tr>
              <a:tr h="39329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MAYALL (DESI)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3.8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9.6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0070C0"/>
                          </a:solidFill>
                        </a:rPr>
                        <a:t>8.00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77</a:t>
                      </a:r>
                    </a:p>
                    <a:p>
                      <a:pPr algn="ctr"/>
                      <a:endParaRPr lang="en-US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901048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E5A4876-39E5-2229-0BD1-96B989079BB0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44450"/>
            <a:ext cx="7772400" cy="658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 of Wide Field Spectroscopic Surveys!</a:t>
            </a:r>
          </a:p>
        </p:txBody>
      </p:sp>
      <p:pic>
        <p:nvPicPr>
          <p:cNvPr id="6" name="Picture 5" descr="A chart of different types of planets&#10;&#10;Description automatically generated with medium confidence">
            <a:extLst>
              <a:ext uri="{FF2B5EF4-FFF2-40B4-BE49-F238E27FC236}">
                <a16:creationId xmlns:a16="http://schemas.microsoft.com/office/drawing/2014/main" id="{787428F3-CEBC-8B43-C702-CCCED40CF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14" y="3157973"/>
            <a:ext cx="5391810" cy="347777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9C9F514-A380-8EA2-358F-65B851FD63B6}"/>
              </a:ext>
            </a:extLst>
          </p:cNvPr>
          <p:cNvSpPr/>
          <p:nvPr/>
        </p:nvSpPr>
        <p:spPr>
          <a:xfrm>
            <a:off x="4340418" y="5989790"/>
            <a:ext cx="126125" cy="115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4542B-5F01-05EE-8466-9F105B3EAC97}"/>
              </a:ext>
            </a:extLst>
          </p:cNvPr>
          <p:cNvSpPr txBox="1"/>
          <p:nvPr/>
        </p:nvSpPr>
        <p:spPr>
          <a:xfrm>
            <a:off x="4369383" y="5981928"/>
            <a:ext cx="63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2dF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556732D-84C6-1F22-B1BB-3FAA501FCA3D}"/>
              </a:ext>
            </a:extLst>
          </p:cNvPr>
          <p:cNvCxnSpPr>
            <a:cxnSpLocks/>
          </p:cNvCxnSpPr>
          <p:nvPr/>
        </p:nvCxnSpPr>
        <p:spPr>
          <a:xfrm>
            <a:off x="4498442" y="5391807"/>
            <a:ext cx="50669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D8980-205B-EDC7-F030-60EA8A0819C5}"/>
              </a:ext>
            </a:extLst>
          </p:cNvPr>
          <p:cNvCxnSpPr>
            <a:cxnSpLocks/>
          </p:cNvCxnSpPr>
          <p:nvPr/>
        </p:nvCxnSpPr>
        <p:spPr>
          <a:xfrm flipV="1">
            <a:off x="4572000" y="5569031"/>
            <a:ext cx="0" cy="4739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289833A-7F77-606F-243F-E1C9B371560E}"/>
              </a:ext>
            </a:extLst>
          </p:cNvPr>
          <p:cNvSpPr txBox="1"/>
          <p:nvPr/>
        </p:nvSpPr>
        <p:spPr>
          <a:xfrm>
            <a:off x="283780" y="3326138"/>
            <a:ext cx="24646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Since 2dF, progress has been in 3 directions: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Larger multiplex on existing 4m’s (DESI)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Larger multiplex on existing 8m’s (PFS)</a:t>
            </a:r>
          </a:p>
          <a:p>
            <a:pPr marL="285750" indent="-285750">
              <a:buFontTx/>
              <a:buChar char="-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Proposed dedicated 6.5-12m facilities with huge multiplex (WST)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8D6815F-63D9-A1AC-BCC5-6BFA15753696}"/>
              </a:ext>
            </a:extLst>
          </p:cNvPr>
          <p:cNvCxnSpPr>
            <a:cxnSpLocks/>
          </p:cNvCxnSpPr>
          <p:nvPr/>
        </p:nvCxnSpPr>
        <p:spPr>
          <a:xfrm flipV="1">
            <a:off x="4419601" y="4114806"/>
            <a:ext cx="585540" cy="9958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249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59A90A75-1716-41E9-3842-510AF513A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8350250" cy="658813"/>
          </a:xfrm>
        </p:spPr>
        <p:txBody>
          <a:bodyPr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</a:rPr>
              <a:t>Subaru Prime Focus Spectrograph (2006..)</a:t>
            </a:r>
          </a:p>
        </p:txBody>
      </p:sp>
      <p:pic>
        <p:nvPicPr>
          <p:cNvPr id="2" name="図 4" descr="telescope2_300.jpg">
            <a:extLst>
              <a:ext uri="{FF2B5EF4-FFF2-40B4-BE49-F238E27FC236}">
                <a16:creationId xmlns:a16="http://schemas.microsoft.com/office/drawing/2014/main" id="{041660BE-1EE4-4ED9-C299-CF9AB65DF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33513"/>
            <a:ext cx="37925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円/楕円 6">
            <a:extLst>
              <a:ext uri="{FF2B5EF4-FFF2-40B4-BE49-F238E27FC236}">
                <a16:creationId xmlns:a16="http://schemas.microsoft.com/office/drawing/2014/main" id="{5BF8AD98-83EC-D87A-C09B-51871D8B52A4}"/>
              </a:ext>
            </a:extLst>
          </p:cNvPr>
          <p:cNvSpPr/>
          <p:nvPr/>
        </p:nvSpPr>
        <p:spPr>
          <a:xfrm>
            <a:off x="1835150" y="2276475"/>
            <a:ext cx="1008063" cy="792163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ＭＳ Ｐゴシック"/>
              <a:cs typeface="ＭＳ Ｐゴシック"/>
            </a:endParaRPr>
          </a:p>
        </p:txBody>
      </p:sp>
      <p:pic>
        <p:nvPicPr>
          <p:cNvPr id="5" name="図 5" descr="fig1_0.preview.jpg">
            <a:extLst>
              <a:ext uri="{FF2B5EF4-FFF2-40B4-BE49-F238E27FC236}">
                <a16:creationId xmlns:a16="http://schemas.microsoft.com/office/drawing/2014/main" id="{26D3E879-64DF-69AE-7A78-D0AA02701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320418"/>
            <a:ext cx="21605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8">
            <a:extLst>
              <a:ext uri="{FF2B5EF4-FFF2-40B4-BE49-F238E27FC236}">
                <a16:creationId xmlns:a16="http://schemas.microsoft.com/office/drawing/2014/main" id="{4D76B455-3409-1358-8BD0-53D22DAD5A1C}"/>
              </a:ext>
            </a:extLst>
          </p:cNvPr>
          <p:cNvCxnSpPr/>
          <p:nvPr/>
        </p:nvCxnSpPr>
        <p:spPr>
          <a:xfrm flipV="1">
            <a:off x="2843213" y="2349500"/>
            <a:ext cx="1441450" cy="323850"/>
          </a:xfrm>
          <a:prstGeom prst="straightConnector1">
            <a:avLst/>
          </a:prstGeom>
          <a:ln>
            <a:solidFill>
              <a:srgbClr val="FF0000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58C445-CD28-A9F3-1073-EE4B0FF7EAFC}"/>
              </a:ext>
            </a:extLst>
          </p:cNvPr>
          <p:cNvSpPr txBox="1"/>
          <p:nvPr/>
        </p:nvSpPr>
        <p:spPr>
          <a:xfrm>
            <a:off x="346841" y="746234"/>
            <a:ext cx="7556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monster telescope, monster optical corrector and gigantic detector…</a:t>
            </a:r>
          </a:p>
        </p:txBody>
      </p:sp>
      <p:pic>
        <p:nvPicPr>
          <p:cNvPr id="8" name="図 9">
            <a:extLst>
              <a:ext uri="{FF2B5EF4-FFF2-40B4-BE49-F238E27FC236}">
                <a16:creationId xmlns:a16="http://schemas.microsoft.com/office/drawing/2014/main" id="{6572D5AE-CFFB-4135-66A6-D73199F723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39" y="3281853"/>
            <a:ext cx="3834084" cy="2557304"/>
          </a:xfrm>
          <a:prstGeom prst="rect">
            <a:avLst/>
          </a:prstGeom>
        </p:spPr>
      </p:pic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B28ACB3D-9069-482E-AB8D-7B4C64E0D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93" y="1268413"/>
            <a:ext cx="2666907" cy="1800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ja-JP" sz="1800" b="1" dirty="0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Hyper </a:t>
            </a:r>
            <a:r>
              <a:rPr lang="en-US" altLang="ja-JP" sz="1800" b="1" dirty="0" err="1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Suprime</a:t>
            </a:r>
            <a:r>
              <a:rPr lang="en-US" altLang="ja-JP" sz="1800" b="1" dirty="0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 Cam</a:t>
            </a:r>
          </a:p>
          <a:p>
            <a:pPr marL="0" indent="0">
              <a:buNone/>
            </a:pPr>
            <a:r>
              <a:rPr lang="en-US" altLang="ja-JP" sz="1800" dirty="0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The largest camera</a:t>
            </a:r>
          </a:p>
          <a:p>
            <a:r>
              <a:rPr lang="en-US" altLang="ja-JP" sz="1800" dirty="0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3m high</a:t>
            </a:r>
          </a:p>
          <a:p>
            <a:r>
              <a:rPr lang="en-US" altLang="ja-JP" sz="1800" dirty="0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weighs 3 ton</a:t>
            </a:r>
          </a:p>
          <a:p>
            <a:r>
              <a:rPr lang="en-US" altLang="ja-JP" sz="1800" dirty="0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104 CCDs (~0.9B </a:t>
            </a:r>
            <a:r>
              <a:rPr lang="en-US" altLang="ja-JP" sz="1800" dirty="0" err="1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px</a:t>
            </a:r>
            <a:r>
              <a:rPr lang="en-US" altLang="ja-JP" sz="1800" dirty="0">
                <a:latin typeface="Arial" panose="020B0604020202020204" pitchFamily="34" charset="0"/>
                <a:ea typeface="ヒラギノ丸ゴ Pro W4" charset="0"/>
                <a:cs typeface="Arial" panose="020B0604020202020204" pitchFamily="34" charset="0"/>
              </a:rPr>
              <a:t>)</a:t>
            </a:r>
            <a:endParaRPr lang="ja-JP" altLang="en-US" sz="1800" dirty="0">
              <a:latin typeface="Arial" panose="020B0604020202020204" pitchFamily="34" charset="0"/>
              <a:ea typeface="ヒラギノ丸ゴ Pro W4" charset="0"/>
              <a:cs typeface="Arial" panose="020B0604020202020204" pitchFamily="34" charset="0"/>
            </a:endParaRPr>
          </a:p>
        </p:txBody>
      </p:sp>
      <p:pic>
        <p:nvPicPr>
          <p:cNvPr id="10" name="図 1" descr="PFS_for_SC.pdf">
            <a:extLst>
              <a:ext uri="{FF2B5EF4-FFF2-40B4-BE49-F238E27FC236}">
                <a16:creationId xmlns:a16="http://schemas.microsoft.com/office/drawing/2014/main" id="{E134E9CD-2C8D-D834-549C-FE144F5A02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2" t="19814" r="11396" b="57998"/>
          <a:stretch/>
        </p:blipFill>
        <p:spPr>
          <a:xfrm>
            <a:off x="-1" y="2114259"/>
            <a:ext cx="5244813" cy="3918613"/>
          </a:xfrm>
          <a:prstGeom prst="rect">
            <a:avLst/>
          </a:prstGeom>
        </p:spPr>
      </p:pic>
      <p:pic>
        <p:nvPicPr>
          <p:cNvPr id="11" name="図 3">
            <a:extLst>
              <a:ext uri="{FF2B5EF4-FFF2-40B4-BE49-F238E27FC236}">
                <a16:creationId xmlns:a16="http://schemas.microsoft.com/office/drawing/2014/main" id="{CE7EA2B2-CF24-4A0A-FBA9-E0A798CA3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9440" y="2150145"/>
            <a:ext cx="3918611" cy="3888887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12" name="直線矢印コネクタ 8">
            <a:extLst>
              <a:ext uri="{FF2B5EF4-FFF2-40B4-BE49-F238E27FC236}">
                <a16:creationId xmlns:a16="http://schemas.microsoft.com/office/drawing/2014/main" id="{DC379EC0-C23F-FDDA-B0F3-F82F17940123}"/>
              </a:ext>
            </a:extLst>
          </p:cNvPr>
          <p:cNvCxnSpPr>
            <a:cxnSpLocks/>
          </p:cNvCxnSpPr>
          <p:nvPr/>
        </p:nvCxnSpPr>
        <p:spPr>
          <a:xfrm>
            <a:off x="5100639" y="5817016"/>
            <a:ext cx="4043361" cy="22141"/>
          </a:xfrm>
          <a:prstGeom prst="straightConnector1">
            <a:avLst/>
          </a:prstGeom>
          <a:ln w="76200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9">
            <a:extLst>
              <a:ext uri="{FF2B5EF4-FFF2-40B4-BE49-F238E27FC236}">
                <a16:creationId xmlns:a16="http://schemas.microsoft.com/office/drawing/2014/main" id="{77AE0F43-3BD9-E5D3-E4AD-2B40D0776781}"/>
              </a:ext>
            </a:extLst>
          </p:cNvPr>
          <p:cNvSpPr txBox="1"/>
          <p:nvPr/>
        </p:nvSpPr>
        <p:spPr>
          <a:xfrm>
            <a:off x="5255516" y="5199290"/>
            <a:ext cx="162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~1.5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deg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2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7" descr="PFSoverview.jpg">
            <a:extLst>
              <a:ext uri="{FF2B5EF4-FFF2-40B4-BE49-F238E27FC236}">
                <a16:creationId xmlns:a16="http://schemas.microsoft.com/office/drawing/2014/main" id="{2B8F7E5C-CFFB-C157-F8C3-8B073EBFCD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325" y="609600"/>
            <a:ext cx="3988467" cy="3474490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43E16A-95B4-BB33-8A54-24498AD99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179" y="44451"/>
            <a:ext cx="9157143" cy="475418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now…8m telescope multi-object spectroscopy!</a:t>
            </a:r>
          </a:p>
        </p:txBody>
      </p:sp>
      <p:pic>
        <p:nvPicPr>
          <p:cNvPr id="11" name="Picture 10" descr="A drawing of a machine&#10;&#10;Description automatically generated">
            <a:extLst>
              <a:ext uri="{FF2B5EF4-FFF2-40B4-BE49-F238E27FC236}">
                <a16:creationId xmlns:a16="http://schemas.microsoft.com/office/drawing/2014/main" id="{DE86AFE4-3023-1E3B-0480-FA7B04E0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09" y="4259004"/>
            <a:ext cx="2935384" cy="25545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6A4AFA-5B6B-2C6C-0840-556EBA89FB99}"/>
              </a:ext>
            </a:extLst>
          </p:cNvPr>
          <p:cNvSpPr txBox="1"/>
          <p:nvPr/>
        </p:nvSpPr>
        <p:spPr>
          <a:xfrm>
            <a:off x="4572000" y="3906318"/>
            <a:ext cx="44493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PFS fast facts: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Telescope 8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metre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aperture on Mauna Kea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Field of view: 1.3 deg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1.33 deg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Multiplex 2394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1.05 arcsec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60 sec reconfiguration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Four 3-arm spectrographs 380 &lt; 𝜆 &lt; 1.260 nm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Low/medium resolution: 2.5/1.6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Both a facility and survey instrument at Subaru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4552D-899E-FF1B-3F44-FD8FA07BE367}"/>
              </a:ext>
            </a:extLst>
          </p:cNvPr>
          <p:cNvSpPr txBox="1"/>
          <p:nvPr/>
        </p:nvSpPr>
        <p:spPr>
          <a:xfrm>
            <a:off x="6088769" y="3386551"/>
            <a:ext cx="32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Four monster spectrographs!</a:t>
            </a:r>
          </a:p>
        </p:txBody>
      </p:sp>
      <p:sp>
        <p:nvSpPr>
          <p:cNvPr id="15" name="テキスト ボックス 8">
            <a:extLst>
              <a:ext uri="{FF2B5EF4-FFF2-40B4-BE49-F238E27FC236}">
                <a16:creationId xmlns:a16="http://schemas.microsoft.com/office/drawing/2014/main" id="{C758B547-70D1-04B7-15F0-389FA3D1897C}"/>
              </a:ext>
            </a:extLst>
          </p:cNvPr>
          <p:cNvSpPr txBox="1"/>
          <p:nvPr/>
        </p:nvSpPr>
        <p:spPr>
          <a:xfrm>
            <a:off x="181325" y="1374585"/>
            <a:ext cx="1261969" cy="400110"/>
          </a:xfrm>
          <a:prstGeom prst="rect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Spectrograph system (</a:t>
            </a:r>
            <a:r>
              <a:rPr kumimoji="1" lang="en-US" altLang="ja-JP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SpS</a:t>
            </a: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)</a:t>
            </a:r>
            <a:endParaRPr kumimoji="1" lang="ja-JP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6" name="Picture 5" descr="A room with several large machines&#10;&#10;Description automatically generated with medium confidence">
            <a:extLst>
              <a:ext uri="{FF2B5EF4-FFF2-40B4-BE49-F238E27FC236}">
                <a16:creationId xmlns:a16="http://schemas.microsoft.com/office/drawing/2014/main" id="{39D6682E-6D1B-79BB-1A57-D948A34D2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128" y="564913"/>
            <a:ext cx="6488832" cy="3212662"/>
          </a:xfrm>
          <a:prstGeom prst="rect">
            <a:avLst/>
          </a:prstGeom>
        </p:spPr>
      </p:pic>
      <p:pic>
        <p:nvPicPr>
          <p:cNvPr id="7" name="図 11" descr="IMG_9546.JPG">
            <a:extLst>
              <a:ext uri="{FF2B5EF4-FFF2-40B4-BE49-F238E27FC236}">
                <a16:creationId xmlns:a16="http://schemas.microsoft.com/office/drawing/2014/main" id="{FEEF11B6-AD24-8825-04B6-A0DE31E26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7" t="17154" r="41835" b="18892"/>
          <a:stretch/>
        </p:blipFill>
        <p:spPr>
          <a:xfrm rot="5400000">
            <a:off x="303382" y="3133010"/>
            <a:ext cx="3183294" cy="3705327"/>
          </a:xfrm>
          <a:prstGeom prst="rect">
            <a:avLst/>
          </a:prstGeom>
        </p:spPr>
      </p:pic>
      <p:pic>
        <p:nvPicPr>
          <p:cNvPr id="9" name="Picture 8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294384C9-453F-95BF-DC8C-7AF4A482B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1479422" y="4853815"/>
            <a:ext cx="3520939" cy="4661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F7699F-821A-A527-7DAA-97AA65FB5044}"/>
              </a:ext>
            </a:extLst>
          </p:cNvPr>
          <p:cNvSpPr txBox="1"/>
          <p:nvPr/>
        </p:nvSpPr>
        <p:spPr>
          <a:xfrm>
            <a:off x="2236062" y="5568176"/>
            <a:ext cx="229690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Two axis Cobras in 44 rows of 64 units</a:t>
            </a:r>
          </a:p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-up of a machine&#10;&#10;Description automatically generated">
            <a:extLst>
              <a:ext uri="{FF2B5EF4-FFF2-40B4-BE49-F238E27FC236}">
                <a16:creationId xmlns:a16="http://schemas.microsoft.com/office/drawing/2014/main" id="{657082AD-168E-1F5C-589D-D529C819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3" y="568223"/>
            <a:ext cx="4100435" cy="2724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D4CA5-2ACC-2F5B-6557-138F96D48DCE}"/>
              </a:ext>
            </a:extLst>
          </p:cNvPr>
          <p:cNvSpPr txBox="1"/>
          <p:nvPr/>
        </p:nvSpPr>
        <p:spPr>
          <a:xfrm>
            <a:off x="0" y="520956"/>
            <a:ext cx="32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2400 “Cobra” </a:t>
            </a:r>
            <a:r>
              <a:rPr lang="en-US" dirty="0" err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fibre</a:t>
            </a:r>
            <a:r>
              <a:rPr lang="en-US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positioner</a:t>
            </a:r>
          </a:p>
        </p:txBody>
      </p:sp>
      <p:pic>
        <p:nvPicPr>
          <p:cNvPr id="16" name="Picture 15" descr="A diagram of a satellite&#10;&#10;Description automatically generated">
            <a:extLst>
              <a:ext uri="{FF2B5EF4-FFF2-40B4-BE49-F238E27FC236}">
                <a16:creationId xmlns:a16="http://schemas.microsoft.com/office/drawing/2014/main" id="{B1556DDC-5562-7498-6F35-2EFDDE8BFA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123" y="5396375"/>
            <a:ext cx="1718979" cy="14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B74665F-2BB7-3C28-E451-AB9C2AA0EB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07511"/>
            <a:ext cx="8350250" cy="658813"/>
          </a:xfrm>
        </p:spPr>
        <p:txBody>
          <a:bodyPr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</a:rPr>
              <a:t>PFS Strategic Survey </a:t>
            </a:r>
            <a:r>
              <a:rPr lang="en-US" altLang="en-US" sz="2800" b="1" dirty="0" err="1">
                <a:solidFill>
                  <a:srgbClr val="002060"/>
                </a:solidFill>
              </a:rPr>
              <a:t>Programme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08D99-2278-DE4E-F542-24F215AA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961" y="1536479"/>
            <a:ext cx="6169135" cy="2088199"/>
          </a:xfrm>
          <a:prstGeom prst="rect">
            <a:avLst/>
          </a:prstGeom>
        </p:spPr>
      </p:pic>
      <p:pic>
        <p:nvPicPr>
          <p:cNvPr id="7" name="Picture 6" descr="A diagram of a galaxy evolution survey&#10;&#10;Description automatically generated">
            <a:extLst>
              <a:ext uri="{FF2B5EF4-FFF2-40B4-BE49-F238E27FC236}">
                <a16:creationId xmlns:a16="http://schemas.microsoft.com/office/drawing/2014/main" id="{598D4612-9E40-705D-59D5-67D15227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61" y="3795246"/>
            <a:ext cx="6364014" cy="29552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F0AF57-833A-2C16-D74B-5D628AAF7E63}"/>
              </a:ext>
            </a:extLst>
          </p:cNvPr>
          <p:cNvSpPr txBox="1"/>
          <p:nvPr/>
        </p:nvSpPr>
        <p:spPr>
          <a:xfrm>
            <a:off x="714703" y="66215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360 night survey for 5 years commencing February 2025!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27E39C-9936-CF1C-5AD1-FF76EDC5ED55}"/>
              </a:ext>
            </a:extLst>
          </p:cNvPr>
          <p:cNvSpPr txBox="1"/>
          <p:nvPr/>
        </p:nvSpPr>
        <p:spPr>
          <a:xfrm>
            <a:off x="539750" y="1073524"/>
            <a:ext cx="782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Major goals in cosmology, Galactic archeology and galaxy evolution</a:t>
            </a:r>
          </a:p>
        </p:txBody>
      </p:sp>
    </p:spTree>
    <p:extLst>
      <p:ext uri="{BB962C8B-B14F-4D97-AF65-F5344CB8AC3E}">
        <p14:creationId xmlns:p14="http://schemas.microsoft.com/office/powerpoint/2010/main" val="529730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3D1CE9D2-8D6C-951C-A475-4FCA0FA13C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3048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Fibres – AAT history</a:t>
            </a:r>
            <a:endParaRPr lang="en-US" altLang="en-US"/>
          </a:p>
        </p:txBody>
      </p:sp>
      <p:sp>
        <p:nvSpPr>
          <p:cNvPr id="16386" name="Text Box 4">
            <a:extLst>
              <a:ext uri="{FF2B5EF4-FFF2-40B4-BE49-F238E27FC236}">
                <a16:creationId xmlns:a16="http://schemas.microsoft.com/office/drawing/2014/main" id="{2FE1C53F-47EA-6E66-B56B-A51F6DD54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219200"/>
            <a:ext cx="8642350" cy="4094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ct val="50000"/>
              </a:spcBef>
              <a:defRPr/>
            </a:pPr>
            <a:r>
              <a:rPr lang="en-US" altLang="en-US" sz="2000" dirty="0"/>
              <a:t>1979: MEDUSA 32 </a:t>
            </a:r>
            <a:r>
              <a:rPr lang="en-US" altLang="en-US" sz="2000" dirty="0" err="1"/>
              <a:t>fibres</a:t>
            </a:r>
            <a:r>
              <a:rPr lang="en-US" altLang="en-US" sz="2000" dirty="0"/>
              <a:t> @ Steward </a:t>
            </a:r>
            <a:r>
              <a:rPr lang="en-US" altLang="en-US" sz="2000" dirty="0" err="1"/>
              <a:t>Obs</a:t>
            </a:r>
            <a:r>
              <a:rPr lang="en-US" altLang="en-US" sz="2000" dirty="0"/>
              <a:t> 2.3m Cass</a:t>
            </a:r>
          </a:p>
          <a:p>
            <a:pPr marL="342900" indent="-342900">
              <a:spcBef>
                <a:spcPct val="50000"/>
              </a:spcBef>
              <a:defRPr/>
            </a:pPr>
            <a:r>
              <a:rPr lang="en-US" altLang="en-US" sz="2000" dirty="0"/>
              <a:t>1980: Inspirational RAS talk about MEDUSA by Roger Angel (Arizona)</a:t>
            </a:r>
          </a:p>
          <a:p>
            <a:pPr>
              <a:spcBef>
                <a:spcPct val="50000"/>
              </a:spcBef>
              <a:buFontTx/>
              <a:buNone/>
              <a:defRPr/>
            </a:pPr>
            <a:endParaRPr lang="en-US" altLang="en-US" sz="2000" dirty="0"/>
          </a:p>
          <a:p>
            <a:pPr>
              <a:spcBef>
                <a:spcPct val="50000"/>
              </a:spcBef>
              <a:defRPr/>
            </a:pPr>
            <a:r>
              <a:rPr lang="en-US" altLang="en-US" sz="2000" dirty="0"/>
              <a:t>  1981-83: FOCAP 50 </a:t>
            </a:r>
            <a:r>
              <a:rPr lang="en-US" altLang="en-US" sz="2000" dirty="0" err="1"/>
              <a:t>fibres</a:t>
            </a:r>
            <a:r>
              <a:rPr lang="en-US" altLang="en-US" sz="2000" dirty="0"/>
              <a:t> @ 12 arcmin auxiliary Cass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000" dirty="0"/>
              <a:t>  1983-87: FOCAP 70 </a:t>
            </a:r>
            <a:r>
              <a:rPr lang="en-US" altLang="en-US" sz="2000" dirty="0" err="1"/>
              <a:t>fibres</a:t>
            </a:r>
            <a:r>
              <a:rPr lang="en-US" altLang="en-US" sz="2000" dirty="0"/>
              <a:t> @ 40 arcmin Cass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000" dirty="0"/>
              <a:t>  1987-94: Autofib-1 70 robotically-controlled </a:t>
            </a:r>
            <a:r>
              <a:rPr lang="en-US" altLang="en-US" sz="2000" dirty="0" err="1"/>
              <a:t>fibres</a:t>
            </a:r>
            <a:endParaRPr lang="en-US" altLang="en-US" sz="2000" dirty="0"/>
          </a:p>
          <a:p>
            <a:pPr>
              <a:spcBef>
                <a:spcPct val="50000"/>
              </a:spcBef>
              <a:defRPr/>
            </a:pPr>
            <a:r>
              <a:rPr lang="en-US" altLang="en-US" sz="2000" dirty="0"/>
              <a:t> </a:t>
            </a:r>
            <a:r>
              <a:rPr lang="en-US" altLang="en-US" sz="2000" i="1" dirty="0">
                <a:solidFill>
                  <a:srgbClr val="FF0000"/>
                </a:solidFill>
              </a:rPr>
              <a:t>1989: Autofib-1.5 traveling prototype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000" i="1" dirty="0">
                <a:solidFill>
                  <a:srgbClr val="FF0000"/>
                </a:solidFill>
              </a:rPr>
              <a:t> 1992: Autofib-2: 150 </a:t>
            </a:r>
            <a:r>
              <a:rPr lang="en-US" altLang="en-US" sz="2000" i="1" dirty="0" err="1">
                <a:solidFill>
                  <a:srgbClr val="FF0000"/>
                </a:solidFill>
              </a:rPr>
              <a:t>fibres</a:t>
            </a:r>
            <a:r>
              <a:rPr lang="en-US" altLang="en-US" sz="2000" i="1" dirty="0">
                <a:solidFill>
                  <a:srgbClr val="FF0000"/>
                </a:solidFill>
              </a:rPr>
              <a:t> @ WHT prime focus (WYFFOS)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000" dirty="0"/>
              <a:t> 1994-: 2dF 400 </a:t>
            </a:r>
            <a:r>
              <a:rPr lang="en-US" altLang="en-US" sz="2000" dirty="0" err="1"/>
              <a:t>fibres</a:t>
            </a:r>
            <a:r>
              <a:rPr lang="en-US" altLang="en-US" sz="2000" dirty="0"/>
              <a:t> @ AAT 2 degree field prime focus</a:t>
            </a:r>
          </a:p>
        </p:txBody>
      </p:sp>
    </p:spTree>
    <p:extLst>
      <p:ext uri="{BB962C8B-B14F-4D97-AF65-F5344CB8AC3E}">
        <p14:creationId xmlns:p14="http://schemas.microsoft.com/office/powerpoint/2010/main" val="3030316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E87D8-F0F6-3D08-744D-28734113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587375"/>
          </a:xfrm>
        </p:spPr>
        <p:txBody>
          <a:bodyPr/>
          <a:lstStyle/>
          <a:p>
            <a:pPr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Field Spectroscopic Telescope (2018..)</a:t>
            </a:r>
          </a:p>
        </p:txBody>
      </p:sp>
      <p:pic>
        <p:nvPicPr>
          <p:cNvPr id="4" name="Picture 3" descr="A white computer on a brown dirt field&#10;&#10;Description automatically generated with medium confidence">
            <a:extLst>
              <a:ext uri="{FF2B5EF4-FFF2-40B4-BE49-F238E27FC236}">
                <a16:creationId xmlns:a16="http://schemas.microsoft.com/office/drawing/2014/main" id="{7C7946C9-1876-560F-E432-548236642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770" y="554076"/>
            <a:ext cx="4993704" cy="17582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362784-6B64-B6E3-EC9A-5F5AB355F189}"/>
              </a:ext>
            </a:extLst>
          </p:cNvPr>
          <p:cNvGrpSpPr/>
          <p:nvPr/>
        </p:nvGrpSpPr>
        <p:grpSpPr>
          <a:xfrm>
            <a:off x="478001" y="2408872"/>
            <a:ext cx="4283032" cy="3235440"/>
            <a:chOff x="-121990" y="1221347"/>
            <a:chExt cx="4823256" cy="3521359"/>
          </a:xfrm>
        </p:grpSpPr>
        <p:pic>
          <p:nvPicPr>
            <p:cNvPr id="5" name="Picture 4" descr="Chart, timeline, bar chart&#10;&#10;Description automatically generated">
              <a:extLst>
                <a:ext uri="{FF2B5EF4-FFF2-40B4-BE49-F238E27FC236}">
                  <a16:creationId xmlns:a16="http://schemas.microsoft.com/office/drawing/2014/main" id="{30F3B7FA-E692-7585-6E2D-B5CF468FF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66" y="1221347"/>
              <a:ext cx="4680000" cy="3521359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146447-2634-3F0F-85A4-FF7450FF0AA2}"/>
                </a:ext>
              </a:extLst>
            </p:cNvPr>
            <p:cNvSpPr/>
            <p:nvPr/>
          </p:nvSpPr>
          <p:spPr bwMode="auto">
            <a:xfrm>
              <a:off x="-121990" y="3525753"/>
              <a:ext cx="4349862" cy="1072156"/>
            </a:xfrm>
            <a:prstGeom prst="ellips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11AA06-3540-8713-F65F-C500E0C0B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439" y="2377341"/>
            <a:ext cx="1991252" cy="2355506"/>
          </a:xfrm>
          <a:prstGeom prst="rect">
            <a:avLst/>
          </a:prstGeom>
        </p:spPr>
      </p:pic>
      <p:pic>
        <p:nvPicPr>
          <p:cNvPr id="9" name="Picture 8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632A3791-499F-9858-E1AF-A16823AA4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095" y="2450913"/>
            <a:ext cx="1799240" cy="2330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47BF28-B8FF-2E72-E674-641605A8B38D}"/>
              </a:ext>
            </a:extLst>
          </p:cNvPr>
          <p:cNvSpPr txBox="1"/>
          <p:nvPr/>
        </p:nvSpPr>
        <p:spPr>
          <a:xfrm>
            <a:off x="1314588" y="5861330"/>
            <a:ext cx="7682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international and community support for a dedicated 10-12m class         multi-object facility to exploit huge investment in imaging surveys at optical/IR (Rubin, Euclid, Roman) and radio (SKA) wavelengths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2519DB4E-0793-626F-82DB-340E9473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463" y="3365174"/>
            <a:ext cx="1742023" cy="2466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A983FA4A-439A-1A85-A24D-1183FFB33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40" y="6266680"/>
            <a:ext cx="95188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33A61-0AF0-3714-E8BE-14F8746D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628" y="200218"/>
            <a:ext cx="6381750" cy="61233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WST – History &amp; Status</a:t>
            </a: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4A4DED49-9D59-DF9A-E969-003033AFA217}"/>
              </a:ext>
            </a:extLst>
          </p:cNvPr>
          <p:cNvGrpSpPr/>
          <p:nvPr/>
        </p:nvGrpSpPr>
        <p:grpSpPr>
          <a:xfrm>
            <a:off x="6411310" y="81349"/>
            <a:ext cx="2491673" cy="2334889"/>
            <a:chOff x="0" y="0"/>
            <a:chExt cx="9795743" cy="7860730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90DF0D9C-27BC-A179-49B3-BD58DED4B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795743" cy="6987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Caption">
              <a:extLst>
                <a:ext uri="{FF2B5EF4-FFF2-40B4-BE49-F238E27FC236}">
                  <a16:creationId xmlns:a16="http://schemas.microsoft.com/office/drawing/2014/main" id="{1394BF5D-EF8A-7A97-1C12-7882AABF9A1B}"/>
                </a:ext>
              </a:extLst>
            </p:cNvPr>
            <p:cNvSpPr/>
            <p:nvPr/>
          </p:nvSpPr>
          <p:spPr>
            <a:xfrm>
              <a:off x="0" y="6416926"/>
              <a:ext cx="9795743" cy="1443804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 defTabSz="2438338">
                <a:defRPr sz="4000"/>
              </a:lvl1pPr>
            </a:lstStyle>
            <a:p>
              <a:r>
                <a:rPr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Pasquini</a:t>
              </a:r>
              <a:r>
                <a:rPr sz="1400" dirty="0">
                  <a:latin typeface="Arial" panose="020B0604020202020204" pitchFamily="34" charset="0"/>
                  <a:cs typeface="Arial" panose="020B0604020202020204" pitchFamily="34" charset="0"/>
                </a:rPr>
                <a:t> et al, 2016</a:t>
              </a:r>
            </a:p>
          </p:txBody>
        </p:sp>
      </p:grpSp>
      <p:pic>
        <p:nvPicPr>
          <p:cNvPr id="8" name="Picture 7" descr="A map of europe with blue and white text&#10;&#10;Description automatically generated">
            <a:extLst>
              <a:ext uri="{FF2B5EF4-FFF2-40B4-BE49-F238E27FC236}">
                <a16:creationId xmlns:a16="http://schemas.microsoft.com/office/drawing/2014/main" id="{201E7C33-5B42-E5A9-6305-5D082ADB3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416238"/>
            <a:ext cx="4214662" cy="4360414"/>
          </a:xfrm>
          <a:prstGeom prst="rect">
            <a:avLst/>
          </a:prstGeom>
        </p:spPr>
      </p:pic>
      <p:sp>
        <p:nvSpPr>
          <p:cNvPr id="4" name="WST…">
            <a:extLst>
              <a:ext uri="{FF2B5EF4-FFF2-40B4-BE49-F238E27FC236}">
                <a16:creationId xmlns:a16="http://schemas.microsoft.com/office/drawing/2014/main" id="{3AABC247-05D4-5335-DA58-2C8963D9EC50}"/>
              </a:ext>
            </a:extLst>
          </p:cNvPr>
          <p:cNvSpPr txBox="1"/>
          <p:nvPr/>
        </p:nvSpPr>
        <p:spPr>
          <a:xfrm>
            <a:off x="241017" y="1131839"/>
            <a:ext cx="5915431" cy="435133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45720" bIns="45720">
            <a:normAutofit fontScale="92500" lnSpcReduction="20000"/>
          </a:bodyPr>
          <a:lstStyle/>
          <a:p>
            <a:pPr marL="203454" lvl="1" defTabSz="813816">
              <a:lnSpc>
                <a:spcPct val="90000"/>
              </a:lnSpc>
              <a:spcBef>
                <a:spcPts val="850"/>
              </a:spcBef>
              <a:buSzPct val="100000"/>
              <a:defRPr sz="4984" i="0"/>
            </a:pPr>
            <a:r>
              <a:rPr lang="en-GB" sz="1900" b="1" dirty="0">
                <a:latin typeface="Arial" panose="020B0604020202020204" pitchFamily="34" charset="0"/>
                <a:cs typeface="Arial" panose="020B0604020202020204" pitchFamily="34" charset="0"/>
              </a:rPr>
              <a:t>WST Timeline</a:t>
            </a:r>
          </a:p>
          <a:p>
            <a:pPr marL="203454" lvl="1" defTabSz="813816">
              <a:lnSpc>
                <a:spcPct val="90000"/>
              </a:lnSpc>
              <a:spcBef>
                <a:spcPts val="850"/>
              </a:spcBef>
              <a:buSzPct val="100000"/>
              <a:defRPr sz="4984" i="0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2016: ESO Working Group Report ( RSE..JBH) </a:t>
            </a:r>
          </a:p>
          <a:p>
            <a:pPr marL="203454" lvl="1" defTabSz="813816">
              <a:lnSpc>
                <a:spcPct val="90000"/>
              </a:lnSpc>
              <a:spcBef>
                <a:spcPts val="850"/>
              </a:spcBef>
              <a:buSzPct val="100000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    Science case and technique requirements (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SpecTel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2016: Design work by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Pasquini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700" dirty="0" err="1">
                <a:latin typeface="Arial" panose="020B0604020202020204" pitchFamily="34" charset="0"/>
                <a:cs typeface="Arial" panose="020B0604020202020204" pitchFamily="34" charset="0"/>
              </a:rPr>
              <a:t>Delabre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(ESO)</a:t>
            </a:r>
          </a:p>
          <a:p>
            <a:pPr marL="203454" lvl="1" defTabSz="813816">
              <a:lnSpc>
                <a:spcPct val="90000"/>
              </a:lnSpc>
              <a:spcBef>
                <a:spcPts val="850"/>
              </a:spcBef>
              <a:buSzPct val="100000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    10-12m telescope, 5 deg</a:t>
            </a:r>
            <a:r>
              <a:rPr lang="en-GB" sz="17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FOV, N~10,000</a:t>
            </a: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European-Australian consortium apply to       </a:t>
            </a:r>
          </a:p>
          <a:p>
            <a:pPr marL="203454" lvl="1" defTabSz="813816">
              <a:lnSpc>
                <a:spcPct val="90000"/>
              </a:lnSpc>
              <a:spcBef>
                <a:spcPts val="850"/>
              </a:spcBef>
              <a:buSzPct val="100000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EU Horizon infrastructure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Fund</a:t>
            </a:r>
            <a:endParaRPr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Revised top level requirements: </a:t>
            </a:r>
            <a:endParaRPr lang="en-GB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3454" lvl="1" defTabSz="813816">
              <a:lnSpc>
                <a:spcPct val="90000"/>
              </a:lnSpc>
              <a:spcBef>
                <a:spcPts val="850"/>
              </a:spcBef>
              <a:buSzPct val="100000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MOS-HR, simultaneous operation of MOS &amp; IFS</a:t>
            </a: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2022: 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3-year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oncept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700" dirty="0" err="1">
                <a:latin typeface="Arial" panose="020B0604020202020204" pitchFamily="34" charset="0"/>
                <a:cs typeface="Arial" panose="020B0604020202020204" pitchFamily="34" charset="0"/>
              </a:rPr>
              <a:t>tudy</a:t>
            </a: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 not funded by Horizon</a:t>
            </a: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sz="1700" dirty="0">
                <a:latin typeface="Arial" panose="020B0604020202020204" pitchFamily="34" charset="0"/>
                <a:cs typeface="Arial" panose="020B0604020202020204" pitchFamily="34" charset="0"/>
              </a:rPr>
              <a:t>Interim-study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2022-2024</a:t>
            </a: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March 2024: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Revised proposal submitted</a:t>
            </a: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July 2024: Horizon bid accepted in full!</a:t>
            </a:r>
          </a:p>
          <a:p>
            <a:pPr marL="406908" lvl="1" indent="-203454" defTabSz="813816">
              <a:lnSpc>
                <a:spcPct val="90000"/>
              </a:lnSpc>
              <a:spcBef>
                <a:spcPts val="850"/>
              </a:spcBef>
              <a:buSzPct val="100000"/>
              <a:buFont typeface="Arial"/>
              <a:buChar char="•"/>
              <a:defRPr sz="4984" i="0"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2025-2027 3 year Conceptual Study</a:t>
            </a:r>
          </a:p>
          <a:p>
            <a:pPr marL="203454" lvl="1" defTabSz="813816">
              <a:lnSpc>
                <a:spcPct val="90000"/>
              </a:lnSpc>
              <a:spcBef>
                <a:spcPts val="850"/>
              </a:spcBef>
              <a:buSzPct val="100000"/>
              <a:defRPr sz="4984" i="0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1F987B9F-08AF-A4EA-80D7-821A9C012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" y="6266680"/>
            <a:ext cx="95188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73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">
            <a:extLst>
              <a:ext uri="{FF2B5EF4-FFF2-40B4-BE49-F238E27FC236}">
                <a16:creationId xmlns:a16="http://schemas.microsoft.com/office/drawing/2014/main" id="{C1F69252-263A-B532-FFFA-A130AB569EC7}"/>
              </a:ext>
            </a:extLst>
          </p:cNvPr>
          <p:cNvGrpSpPr>
            <a:grpSpLocks noChangeAspect="1"/>
          </p:cNvGrpSpPr>
          <p:nvPr/>
        </p:nvGrpSpPr>
        <p:grpSpPr>
          <a:xfrm>
            <a:off x="73587" y="639975"/>
            <a:ext cx="3359693" cy="2794708"/>
            <a:chOff x="0" y="0"/>
            <a:chExt cx="11887200" cy="9888184"/>
          </a:xfrm>
        </p:grpSpPr>
        <p:pic>
          <p:nvPicPr>
            <p:cNvPr id="6" name="WST M1 Geometry.jpg" descr="WST M1 Geometry.jpg">
              <a:extLst>
                <a:ext uri="{FF2B5EF4-FFF2-40B4-BE49-F238E27FC236}">
                  <a16:creationId xmlns:a16="http://schemas.microsoft.com/office/drawing/2014/main" id="{B7F59C89-E812-E4D6-5A15-2B75BBDA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244" b="6426"/>
            <a:stretch>
              <a:fillRect/>
            </a:stretch>
          </p:blipFill>
          <p:spPr>
            <a:xfrm>
              <a:off x="0" y="0"/>
              <a:ext cx="11887200" cy="9395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e-use ELT segments">
              <a:extLst>
                <a:ext uri="{FF2B5EF4-FFF2-40B4-BE49-F238E27FC236}">
                  <a16:creationId xmlns:a16="http://schemas.microsoft.com/office/drawing/2014/main" id="{F9217F5B-51C5-1A9F-9D9C-8A89D4D66747}"/>
                </a:ext>
              </a:extLst>
            </p:cNvPr>
            <p:cNvSpPr txBox="1"/>
            <p:nvPr/>
          </p:nvSpPr>
          <p:spPr>
            <a:xfrm>
              <a:off x="310302" y="8581420"/>
              <a:ext cx="2991666" cy="1306764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r>
                <a:rPr sz="900" dirty="0"/>
                <a:t>Re-use ELT segments</a:t>
              </a:r>
            </a:p>
          </p:txBody>
        </p:sp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055746FA-F290-32FF-A1C0-40A747A70425}"/>
                </a:ext>
              </a:extLst>
            </p:cNvPr>
            <p:cNvSpPr/>
            <p:nvPr/>
          </p:nvSpPr>
          <p:spPr>
            <a:xfrm>
              <a:off x="2559946" y="1772540"/>
              <a:ext cx="5372101" cy="5372101"/>
            </a:xfrm>
            <a:prstGeom prst="ellips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3600" i="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" name="VLT">
              <a:extLst>
                <a:ext uri="{FF2B5EF4-FFF2-40B4-BE49-F238E27FC236}">
                  <a16:creationId xmlns:a16="http://schemas.microsoft.com/office/drawing/2014/main" id="{2426B195-1188-8BA9-AAF6-E913B2120453}"/>
                </a:ext>
              </a:extLst>
            </p:cNvPr>
            <p:cNvSpPr txBox="1"/>
            <p:nvPr/>
          </p:nvSpPr>
          <p:spPr>
            <a:xfrm>
              <a:off x="9298345" y="1324699"/>
              <a:ext cx="965400" cy="816726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20" tIns="45720" rIns="45720" bIns="45720" numCol="1" anchor="t">
              <a:spAutoFit/>
            </a:bodyPr>
            <a:lstStyle/>
            <a:p>
              <a:r>
                <a:rPr sz="900"/>
                <a:t>VLT</a:t>
              </a:r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CADAEEB4-D765-B7C1-0A2A-483B6F0AB627}"/>
                </a:ext>
              </a:extLst>
            </p:cNvPr>
            <p:cNvSpPr/>
            <p:nvPr/>
          </p:nvSpPr>
          <p:spPr>
            <a:xfrm flipH="1">
              <a:off x="7537110" y="2005510"/>
              <a:ext cx="1758026" cy="99042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20" tIns="45720" rIns="45720" bIns="45720" numCol="1" anchor="t">
              <a:noAutofit/>
            </a:bodyPr>
            <a:lstStyle/>
            <a:p>
              <a:pPr algn="l">
                <a:defRPr sz="3600" i="0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" name="Top Level Requirements">
            <a:extLst>
              <a:ext uri="{FF2B5EF4-FFF2-40B4-BE49-F238E27FC236}">
                <a16:creationId xmlns:a16="http://schemas.microsoft.com/office/drawing/2014/main" id="{001A2130-F4C1-6319-B338-B1A0A7973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82681" y="71218"/>
            <a:ext cx="6229453" cy="761239"/>
          </a:xfrm>
          <a:prstGeom prst="rect">
            <a:avLst/>
          </a:prstGeom>
        </p:spPr>
        <p:txBody>
          <a:bodyPr>
            <a:normAutofit/>
          </a:bodyPr>
          <a:lstStyle>
            <a:lvl1pPr defTabSz="1755647">
              <a:defRPr sz="8448"/>
            </a:lvl1pPr>
          </a:lstStyle>
          <a:p>
            <a:pPr algn="ctr"/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WST - </a:t>
            </a:r>
            <a:r>
              <a:rPr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Level Requirements</a:t>
            </a:r>
          </a:p>
        </p:txBody>
      </p:sp>
      <p:pic>
        <p:nvPicPr>
          <p:cNvPr id="12" name="Picture 11" descr="Logo&#10;&#10;Description automatically generated with medium confidence">
            <a:extLst>
              <a:ext uri="{FF2B5EF4-FFF2-40B4-BE49-F238E27FC236}">
                <a16:creationId xmlns:a16="http://schemas.microsoft.com/office/drawing/2014/main" id="{C3BE50F2-29EE-3E5A-DAEB-097F4BA96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" y="6266680"/>
            <a:ext cx="951885" cy="540000"/>
          </a:xfrm>
          <a:prstGeom prst="rect">
            <a:avLst/>
          </a:prstGeom>
        </p:spPr>
      </p:pic>
      <p:pic>
        <p:nvPicPr>
          <p:cNvPr id="13" name="Picture 12" descr="A diagram of a field of measurements&#10;&#10;Description automatically generated with medium confidence">
            <a:extLst>
              <a:ext uri="{FF2B5EF4-FFF2-40B4-BE49-F238E27FC236}">
                <a16:creationId xmlns:a16="http://schemas.microsoft.com/office/drawing/2014/main" id="{393FF91C-165C-4C5F-0A7B-8CA5DC908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214" y="3654069"/>
            <a:ext cx="4587998" cy="3093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6F887F-BC23-C97A-CFC2-B42A61076D35}"/>
              </a:ext>
            </a:extLst>
          </p:cNvPr>
          <p:cNvSpPr txBox="1"/>
          <p:nvPr/>
        </p:nvSpPr>
        <p:spPr>
          <a:xfrm>
            <a:off x="161287" y="3738151"/>
            <a:ext cx="33596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Notable features: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Simultaneous use of MOS and on-axis IFS “Super-MUSE”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 and high spectral resolution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Increased multiplex n~20,000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Optical facility (NIR costly but later upgrade possible)</a:t>
            </a:r>
          </a:p>
        </p:txBody>
      </p:sp>
      <p:pic>
        <p:nvPicPr>
          <p:cNvPr id="4" name="Picture 3" descr="A table with text and numbers&#10;&#10;Description automatically generated">
            <a:extLst>
              <a:ext uri="{FF2B5EF4-FFF2-40B4-BE49-F238E27FC236}">
                <a16:creationId xmlns:a16="http://schemas.microsoft.com/office/drawing/2014/main" id="{B2035FB5-F7D6-9908-DA03-31E9BF27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6633" y="754042"/>
            <a:ext cx="5784307" cy="28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41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F06F0649-2EA1-8B1A-6170-E428D753E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9" y="6356046"/>
            <a:ext cx="713914" cy="4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7478A-C025-4E09-8835-13C7F43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14" y="854419"/>
            <a:ext cx="7213450" cy="59512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091058-BAF0-CC93-7C59-E68EF390AD25}"/>
              </a:ext>
            </a:extLst>
          </p:cNvPr>
          <p:cNvSpPr txBox="1"/>
          <p:nvPr/>
        </p:nvSpPr>
        <p:spPr>
          <a:xfrm>
            <a:off x="1522492" y="211763"/>
            <a:ext cx="5740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 and Instruments</a:t>
            </a:r>
          </a:p>
        </p:txBody>
      </p:sp>
    </p:spTree>
    <p:extLst>
      <p:ext uri="{BB962C8B-B14F-4D97-AF65-F5344CB8AC3E}">
        <p14:creationId xmlns:p14="http://schemas.microsoft.com/office/powerpoint/2010/main" val="1601794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314F0-6C0A-D2CD-88DB-A65A987E4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798"/>
            <a:ext cx="7886700" cy="4655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Team (&gt; 500 members!)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865703-8B7C-5251-61D1-32D9B88ED0A2}"/>
              </a:ext>
            </a:extLst>
          </p:cNvPr>
          <p:cNvSpPr txBox="1"/>
          <p:nvPr/>
        </p:nvSpPr>
        <p:spPr>
          <a:xfrm>
            <a:off x="3149451" y="504735"/>
            <a:ext cx="2031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Working Groups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D5002D-25D1-FD95-5673-D682EB9AF7A0}"/>
              </a:ext>
            </a:extLst>
          </p:cNvPr>
          <p:cNvGrpSpPr/>
          <p:nvPr/>
        </p:nvGrpSpPr>
        <p:grpSpPr>
          <a:xfrm>
            <a:off x="201805" y="938394"/>
            <a:ext cx="7629067" cy="3214904"/>
            <a:chOff x="896151" y="1669978"/>
            <a:chExt cx="7647376" cy="32149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780A08-09A6-2442-C05E-6EA80B027373}"/>
                </a:ext>
              </a:extLst>
            </p:cNvPr>
            <p:cNvSpPr txBox="1"/>
            <p:nvPr/>
          </p:nvSpPr>
          <p:spPr>
            <a:xfrm>
              <a:off x="896151" y="2777518"/>
              <a:ext cx="34885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Leads: Andrea </a:t>
              </a:r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Cimatti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&amp; Jean-Paul Kneib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178D86-6261-0AF9-057B-3540AB274867}"/>
                </a:ext>
              </a:extLst>
            </p:cNvPr>
            <p:cNvSpPr txBox="1"/>
            <p:nvPr/>
          </p:nvSpPr>
          <p:spPr>
            <a:xfrm>
              <a:off x="5154359" y="2772741"/>
              <a:ext cx="3389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Leads: Richard Ellis &amp; Jarle Brinchmann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F9D199-1B60-74BA-46D2-DA4361DC7441}"/>
                </a:ext>
              </a:extLst>
            </p:cNvPr>
            <p:cNvSpPr txBox="1"/>
            <p:nvPr/>
          </p:nvSpPr>
          <p:spPr>
            <a:xfrm>
              <a:off x="1004166" y="4361662"/>
              <a:ext cx="3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Leads: Rodolfo </a:t>
              </a:r>
              <a:r>
                <a:rPr lang="en-GB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Smiljanic</a:t>
              </a: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, Eline Tolstoy </a:t>
              </a:r>
            </a:p>
            <a:p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  &amp; Vanessa Hill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8E8E6F7-C2A5-932B-A8C0-7201D1B551F6}"/>
                </a:ext>
              </a:extLst>
            </p:cNvPr>
            <p:cNvSpPr txBox="1"/>
            <p:nvPr/>
          </p:nvSpPr>
          <p:spPr>
            <a:xfrm>
              <a:off x="5227139" y="4314800"/>
              <a:ext cx="32300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Leads: Richard Anderson</a:t>
              </a:r>
            </a:p>
            <a:p>
              <a:pPr algn="ctr"/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Paula Sanchez Saez, Cyrielle Opitom 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E02CE88-9FDD-67B3-17CA-CE97400EDAEA}"/>
                </a:ext>
              </a:extLst>
            </p:cNvPr>
            <p:cNvGrpSpPr/>
            <p:nvPr/>
          </p:nvGrpSpPr>
          <p:grpSpPr>
            <a:xfrm>
              <a:off x="1394437" y="1669978"/>
              <a:ext cx="2880000" cy="1080000"/>
              <a:chOff x="1405843" y="1402460"/>
              <a:chExt cx="2880000" cy="1062000"/>
            </a:xfrm>
          </p:grpSpPr>
          <p:pic>
            <p:nvPicPr>
              <p:cNvPr id="19" name="Picture 18" descr="A picture containing plant&#10;&#10;Description automatically generated">
                <a:extLst>
                  <a:ext uri="{FF2B5EF4-FFF2-40B4-BE49-F238E27FC236}">
                    <a16:creationId xmlns:a16="http://schemas.microsoft.com/office/drawing/2014/main" id="{01A5BF24-A907-62D6-9874-4D9D8455BE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05843" y="1402460"/>
                <a:ext cx="2880000" cy="10620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E6C53C-815A-8224-252B-F051A422B3A5}"/>
                  </a:ext>
                </a:extLst>
              </p:cNvPr>
              <p:cNvSpPr txBox="1"/>
              <p:nvPr/>
            </p:nvSpPr>
            <p:spPr>
              <a:xfrm>
                <a:off x="2238947" y="1737942"/>
                <a:ext cx="1342041" cy="363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Cosmology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C1EB709-9723-CBF3-44DF-A94D35F9725B}"/>
                </a:ext>
              </a:extLst>
            </p:cNvPr>
            <p:cNvGrpSpPr/>
            <p:nvPr/>
          </p:nvGrpSpPr>
          <p:grpSpPr>
            <a:xfrm>
              <a:off x="5602715" y="1709856"/>
              <a:ext cx="2880000" cy="1080000"/>
              <a:chOff x="5602715" y="1864857"/>
              <a:chExt cx="2880000" cy="1080000"/>
            </a:xfrm>
          </p:grpSpPr>
          <p:pic>
            <p:nvPicPr>
              <p:cNvPr id="17" name="Picture 16" descr="A galaxy in space&#10;&#10;Description automatically generated with medium confidence">
                <a:extLst>
                  <a:ext uri="{FF2B5EF4-FFF2-40B4-BE49-F238E27FC236}">
                    <a16:creationId xmlns:a16="http://schemas.microsoft.com/office/drawing/2014/main" id="{61488911-8B54-7D36-77F3-31B3EDF33508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02715" y="1864857"/>
                <a:ext cx="2880000" cy="10800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C452C5-1144-CF56-0D34-B9C4A0DA7156}"/>
                  </a:ext>
                </a:extLst>
              </p:cNvPr>
              <p:cNvSpPr txBox="1"/>
              <p:nvPr/>
            </p:nvSpPr>
            <p:spPr>
              <a:xfrm>
                <a:off x="6058819" y="2157835"/>
                <a:ext cx="1894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Galaxy evolution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E145D8-2331-0C09-D1DF-09BB2FF580CC}"/>
                </a:ext>
              </a:extLst>
            </p:cNvPr>
            <p:cNvGrpSpPr/>
            <p:nvPr/>
          </p:nvGrpSpPr>
          <p:grpSpPr>
            <a:xfrm>
              <a:off x="1415273" y="3212426"/>
              <a:ext cx="2880000" cy="1080000"/>
              <a:chOff x="1554352" y="3837218"/>
              <a:chExt cx="2880000" cy="1080000"/>
            </a:xfrm>
          </p:grpSpPr>
          <p:pic>
            <p:nvPicPr>
              <p:cNvPr id="15" name="Picture 14" descr="A galaxy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976020BB-ED12-FFB7-2D17-CF830DCB1ABE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4352" y="3837218"/>
                <a:ext cx="2880000" cy="10800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85A9A6A-2AE5-A00A-A6FF-D409B8B07F5C}"/>
                  </a:ext>
                </a:extLst>
              </p:cNvPr>
              <p:cNvSpPr txBox="1"/>
              <p:nvPr/>
            </p:nvSpPr>
            <p:spPr>
              <a:xfrm>
                <a:off x="2534477" y="4087447"/>
                <a:ext cx="10206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Galactic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499430-10FF-9BAC-6874-78084C9B3568}"/>
                </a:ext>
              </a:extLst>
            </p:cNvPr>
            <p:cNvGrpSpPr/>
            <p:nvPr/>
          </p:nvGrpSpPr>
          <p:grpSpPr>
            <a:xfrm>
              <a:off x="5662200" y="3205438"/>
              <a:ext cx="2880000" cy="1080000"/>
              <a:chOff x="5730599" y="3678505"/>
              <a:chExt cx="2880000" cy="1080000"/>
            </a:xfrm>
          </p:grpSpPr>
          <p:pic>
            <p:nvPicPr>
              <p:cNvPr id="13" name="Picture 12" descr="A group of stars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A121E789-D91E-F5CA-6FEA-CBC1F3266BAC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0599" y="3678505"/>
                <a:ext cx="2880000" cy="10800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11C362-FE65-E811-8B3E-C21B63E6CF35}"/>
                  </a:ext>
                </a:extLst>
              </p:cNvPr>
              <p:cNvSpPr txBox="1"/>
              <p:nvPr/>
            </p:nvSpPr>
            <p:spPr>
              <a:xfrm>
                <a:off x="6323803" y="4012818"/>
                <a:ext cx="1513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 domain</a:t>
                </a:r>
              </a:p>
            </p:txBody>
          </p:sp>
        </p:grpSp>
      </p:grpSp>
      <p:pic>
        <p:nvPicPr>
          <p:cNvPr id="21" name="Picture 20" descr="A pie chart with text on it&#10;&#10;Description automatically generated">
            <a:extLst>
              <a:ext uri="{FF2B5EF4-FFF2-40B4-BE49-F238E27FC236}">
                <a16:creationId xmlns:a16="http://schemas.microsoft.com/office/drawing/2014/main" id="{30A329E9-BBA2-A141-ED63-9E0CDC7A5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444" y="4376770"/>
            <a:ext cx="3634766" cy="2353710"/>
          </a:xfrm>
          <a:prstGeom prst="rect">
            <a:avLst/>
          </a:prstGeom>
        </p:spPr>
      </p:pic>
      <p:pic>
        <p:nvPicPr>
          <p:cNvPr id="22" name="Picture 21" descr="A pie chart with different colored numbers&#10;&#10;Description automatically generated">
            <a:extLst>
              <a:ext uri="{FF2B5EF4-FFF2-40B4-BE49-F238E27FC236}">
                <a16:creationId xmlns:a16="http://schemas.microsoft.com/office/drawing/2014/main" id="{A46C6C27-404A-0646-23A5-19FD40D03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376770"/>
            <a:ext cx="3634767" cy="2245749"/>
          </a:xfrm>
          <a:prstGeom prst="rect">
            <a:avLst/>
          </a:prstGeom>
        </p:spPr>
      </p:pic>
      <p:pic>
        <p:nvPicPr>
          <p:cNvPr id="1026" name="Picture 2" descr="Storm&amp;Lighthouse Australia Flag Australian Flag Oceania Flags 5ft x 3ft  with Eyelets">
            <a:extLst>
              <a:ext uri="{FF2B5EF4-FFF2-40B4-BE49-F238E27FC236}">
                <a16:creationId xmlns:a16="http://schemas.microsoft.com/office/drawing/2014/main" id="{1BA72E19-B7B7-AC7C-5846-36123922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80" y="4086108"/>
            <a:ext cx="1176019" cy="93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2FBFF3-6C58-C646-DF17-7E54C5A225A6}"/>
              </a:ext>
            </a:extLst>
          </p:cNvPr>
          <p:cNvCxnSpPr>
            <a:cxnSpLocks/>
          </p:cNvCxnSpPr>
          <p:nvPr/>
        </p:nvCxnSpPr>
        <p:spPr>
          <a:xfrm flipH="1">
            <a:off x="6768662" y="4376770"/>
            <a:ext cx="840828" cy="24778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7F00F76F-EF9D-2AC7-EF39-22FEA57B0F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40" y="6266680"/>
            <a:ext cx="95188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2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7AEBDB3-29DA-37CD-B1E7-DBBAF806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3"/>
          <a:stretch/>
        </p:blipFill>
        <p:spPr>
          <a:xfrm>
            <a:off x="94608" y="774128"/>
            <a:ext cx="9143985" cy="51425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E932F-404A-EC1E-7DAE-6B1381D8B202}"/>
              </a:ext>
            </a:extLst>
          </p:cNvPr>
          <p:cNvSpPr txBox="1"/>
          <p:nvPr/>
        </p:nvSpPr>
        <p:spPr>
          <a:xfrm>
            <a:off x="1860332" y="73573"/>
            <a:ext cx="5812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Involved – Find Out More…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7D6C81F4-0E2A-93F3-91C3-F25BE8741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0" y="6266680"/>
            <a:ext cx="951885" cy="5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9D29A-1B3D-B6CA-4EE6-E6E154F57BE3}"/>
              </a:ext>
            </a:extLst>
          </p:cNvPr>
          <p:cNvSpPr txBox="1"/>
          <p:nvPr/>
        </p:nvSpPr>
        <p:spPr>
          <a:xfrm>
            <a:off x="1616149" y="6071191"/>
            <a:ext cx="6305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See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www.wstelescope.com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8F68-DDFE-1FA4-022C-CA64AC1D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9308"/>
            <a:ext cx="7886700" cy="61233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ESO’s Next “Big Thing”?</a:t>
            </a:r>
          </a:p>
        </p:txBody>
      </p:sp>
      <p:pic>
        <p:nvPicPr>
          <p:cNvPr id="2050" name="Picture 2" descr="Building the world's largest telescope | news.myScience / news / news 2024">
            <a:extLst>
              <a:ext uri="{FF2B5EF4-FFF2-40B4-BE49-F238E27FC236}">
                <a16:creationId xmlns:a16="http://schemas.microsoft.com/office/drawing/2014/main" id="{1E28DDDD-9EA0-42CC-F2D2-88512F2CE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75" y="596002"/>
            <a:ext cx="4619497" cy="307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2379B02-701A-0D67-86EA-26C4D47D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0" y="6266680"/>
            <a:ext cx="951885" cy="540000"/>
          </a:xfrm>
          <a:prstGeom prst="rect">
            <a:avLst/>
          </a:prstGeom>
        </p:spPr>
      </p:pic>
      <p:pic>
        <p:nvPicPr>
          <p:cNvPr id="2054" name="Picture 6" descr="Logos | ESO">
            <a:extLst>
              <a:ext uri="{FF2B5EF4-FFF2-40B4-BE49-F238E27FC236}">
                <a16:creationId xmlns:a16="http://schemas.microsoft.com/office/drawing/2014/main" id="{B280D406-8C71-4640-6289-FC675224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1" y="1"/>
            <a:ext cx="1143238" cy="148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4900F2-30D0-5EFC-DCA5-69F5D52395FB}"/>
              </a:ext>
            </a:extLst>
          </p:cNvPr>
          <p:cNvSpPr txBox="1"/>
          <p:nvPr/>
        </p:nvSpPr>
        <p:spPr>
          <a:xfrm>
            <a:off x="231228" y="1639614"/>
            <a:ext cx="39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After much procrastination, ESO has finally set out a process for post-ELT facilities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timing dovetails well with Australia’s potential bid to fully join ESO!</a:t>
            </a:r>
          </a:p>
        </p:txBody>
      </p:sp>
      <p:pic>
        <p:nvPicPr>
          <p:cNvPr id="7" name="Picture 6" descr="A diagram of a course&#10;&#10;Description automatically generated with medium confidence">
            <a:extLst>
              <a:ext uri="{FF2B5EF4-FFF2-40B4-BE49-F238E27FC236}">
                <a16:creationId xmlns:a16="http://schemas.microsoft.com/office/drawing/2014/main" id="{C10DC08C-3575-D137-23E5-0E084B6E4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652" y="3609480"/>
            <a:ext cx="5907019" cy="319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0011C8-4080-1C77-A010-956555D4E04E}"/>
              </a:ext>
            </a:extLst>
          </p:cNvPr>
          <p:cNvSpPr txBox="1"/>
          <p:nvPr/>
        </p:nvSpPr>
        <p:spPr>
          <a:xfrm>
            <a:off x="183932" y="4051734"/>
            <a:ext cx="2527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ESO timetable: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Q3 2026: Call for ideas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Q4 2026: Letter of intent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Q3 2027: Full proposal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Q3 2028: Selection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Q4 2028: Approval</a:t>
            </a:r>
          </a:p>
        </p:txBody>
      </p:sp>
    </p:spTree>
    <p:extLst>
      <p:ext uri="{BB962C8B-B14F-4D97-AF65-F5344CB8AC3E}">
        <p14:creationId xmlns:p14="http://schemas.microsoft.com/office/powerpoint/2010/main" val="338843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BC9634-912D-B7F2-8D91-4F2C841C645B}"/>
              </a:ext>
            </a:extLst>
          </p:cNvPr>
          <p:cNvSpPr txBox="1"/>
          <p:nvPr/>
        </p:nvSpPr>
        <p:spPr>
          <a:xfrm>
            <a:off x="283780" y="3342288"/>
            <a:ext cx="60851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AAT pioneered the revolution in multi-object spectroscopy both technically and scientifically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continues due to the efforts of its dedicated and enthusiastic staff over the years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acknowledge the vision and dedication of all the AAO Directors, particularly Don Morton and Russell Cannon in the critical years</a:t>
            </a:r>
          </a:p>
        </p:txBody>
      </p:sp>
      <p:pic>
        <p:nvPicPr>
          <p:cNvPr id="1026" name="Picture 2" descr="2dF Galaxy Redshift Survey at Edinburgh">
            <a:extLst>
              <a:ext uri="{FF2B5EF4-FFF2-40B4-BE49-F238E27FC236}">
                <a16:creationId xmlns:a16="http://schemas.microsoft.com/office/drawing/2014/main" id="{79DF8F6B-C7A9-F5FC-698C-90572A699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019" y="21266"/>
            <a:ext cx="3681981" cy="220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B16E68-C443-12A4-73F4-09EB10D6CE00}"/>
              </a:ext>
            </a:extLst>
          </p:cNvPr>
          <p:cNvSpPr txBox="1"/>
          <p:nvPr/>
        </p:nvSpPr>
        <p:spPr>
          <a:xfrm>
            <a:off x="6633067" y="26621"/>
            <a:ext cx="1670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2dF</a:t>
            </a:r>
          </a:p>
        </p:txBody>
      </p:sp>
    </p:spTree>
    <p:extLst>
      <p:ext uri="{BB962C8B-B14F-4D97-AF65-F5344CB8AC3E}">
        <p14:creationId xmlns:p14="http://schemas.microsoft.com/office/powerpoint/2010/main" val="167818449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01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FC1738BF-41A0-8914-237F-B45DA23F6D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Faint Blue Galaxy Problem</a:t>
            </a:r>
            <a:endParaRPr lang="en-US" altLang="en-US"/>
          </a:p>
        </p:txBody>
      </p:sp>
      <p:pic>
        <p:nvPicPr>
          <p:cNvPr id="45058" name="Picture 4">
            <a:extLst>
              <a:ext uri="{FF2B5EF4-FFF2-40B4-BE49-F238E27FC236}">
                <a16:creationId xmlns:a16="http://schemas.microsoft.com/office/drawing/2014/main" id="{92EB2CD7-C567-22EF-D096-40C4229A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32385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>
            <a:extLst>
              <a:ext uri="{FF2B5EF4-FFF2-40B4-BE49-F238E27FC236}">
                <a16:creationId xmlns:a16="http://schemas.microsoft.com/office/drawing/2014/main" id="{DA5BF4BD-981F-BC2D-753D-5649DB0C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475">
            <a:off x="3886200" y="1179513"/>
            <a:ext cx="50419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6">
            <a:extLst>
              <a:ext uri="{FF2B5EF4-FFF2-40B4-BE49-F238E27FC236}">
                <a16:creationId xmlns:a16="http://schemas.microsoft.com/office/drawing/2014/main" id="{0FE454DB-1647-713A-6FB5-D951D33C5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562600"/>
            <a:ext cx="289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Excess number of faint blue galaxies c.f. models based on local survey</a:t>
            </a:r>
          </a:p>
        </p:txBody>
      </p:sp>
      <p:sp>
        <p:nvSpPr>
          <p:cNvPr id="45061" name="Text Box 7">
            <a:extLst>
              <a:ext uri="{FF2B5EF4-FFF2-40B4-BE49-F238E27FC236}">
                <a16:creationId xmlns:a16="http://schemas.microsoft.com/office/drawing/2014/main" id="{FC0BA18E-F713-4580-1B46-6110E05B0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5789613"/>
            <a:ext cx="441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Redshift survey 20 &lt; b</a:t>
            </a:r>
            <a:r>
              <a:rPr lang="en-US" altLang="en-US" sz="1800" b="1" baseline="-25000">
                <a:solidFill>
                  <a:srgbClr val="FF0000"/>
                </a:solidFill>
              </a:rPr>
              <a:t>J </a:t>
            </a:r>
            <a:r>
              <a:rPr lang="en-US" altLang="en-US" sz="1800" b="1">
                <a:solidFill>
                  <a:srgbClr val="FF0000"/>
                </a:solidFill>
              </a:rPr>
              <a:t>&lt; 21.5 found 	no high or low z tails! 	     LF must be changing shape with z</a:t>
            </a:r>
          </a:p>
        </p:txBody>
      </p:sp>
      <p:sp>
        <p:nvSpPr>
          <p:cNvPr id="45062" name="Line 8">
            <a:extLst>
              <a:ext uri="{FF2B5EF4-FFF2-40B4-BE49-F238E27FC236}">
                <a16:creationId xmlns:a16="http://schemas.microsoft.com/office/drawing/2014/main" id="{B289D4F7-C3E2-6A54-F467-7C10D7F4C7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3962400"/>
            <a:ext cx="0" cy="685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Line 9">
            <a:extLst>
              <a:ext uri="{FF2B5EF4-FFF2-40B4-BE49-F238E27FC236}">
                <a16:creationId xmlns:a16="http://schemas.microsoft.com/office/drawing/2014/main" id="{88378917-549A-8B40-7E11-DD6826A44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209800"/>
            <a:ext cx="0" cy="685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Text Box 10">
            <a:extLst>
              <a:ext uri="{FF2B5EF4-FFF2-40B4-BE49-F238E27FC236}">
                <a16:creationId xmlns:a16="http://schemas.microsoft.com/office/drawing/2014/main" id="{61E4786A-DF23-513C-60C9-10C86CBF7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654300"/>
            <a:ext cx="9906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All galaxies more luminous in past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45065" name="Text Box 11">
            <a:extLst>
              <a:ext uri="{FF2B5EF4-FFF2-40B4-BE49-F238E27FC236}">
                <a16:creationId xmlns:a16="http://schemas.microsoft.com/office/drawing/2014/main" id="{B175AFCF-1458-FB0A-2D34-E8052FB69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616075"/>
            <a:ext cx="2133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Dwarf-dominated local luminosity function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45066" name="Text Box 12">
            <a:extLst>
              <a:ext uri="{FF2B5EF4-FFF2-40B4-BE49-F238E27FC236}">
                <a16:creationId xmlns:a16="http://schemas.microsoft.com/office/drawing/2014/main" id="{F54AA01C-A5B4-F72A-3D26-5696EB1A3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720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Peterson et al (1979)</a:t>
            </a:r>
          </a:p>
        </p:txBody>
      </p:sp>
      <p:sp>
        <p:nvSpPr>
          <p:cNvPr id="45067" name="Text Box 13">
            <a:extLst>
              <a:ext uri="{FF2B5EF4-FFF2-40B4-BE49-F238E27FC236}">
                <a16:creationId xmlns:a16="http://schemas.microsoft.com/office/drawing/2014/main" id="{B928D7E8-2460-3D48-4F23-262CA01DD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1054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0000FF"/>
                </a:solidFill>
              </a:rPr>
              <a:t>Broadhurst et al (1988)</a:t>
            </a:r>
          </a:p>
        </p:txBody>
      </p:sp>
      <p:pic>
        <p:nvPicPr>
          <p:cNvPr id="45068" name="Picture 14">
            <a:extLst>
              <a:ext uri="{FF2B5EF4-FFF2-40B4-BE49-F238E27FC236}">
                <a16:creationId xmlns:a16="http://schemas.microsoft.com/office/drawing/2014/main" id="{DD3815B0-EE34-A426-DDBA-E840E498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43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13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F3D3925F-C905-ED64-BB66-8497E7F628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FOCAP (Fibre Optic Coupled Aperture Plate)</a:t>
            </a:r>
            <a:endParaRPr lang="en-US" altLang="en-US"/>
          </a:p>
        </p:txBody>
      </p:sp>
      <p:pic>
        <p:nvPicPr>
          <p:cNvPr id="18434" name="Picture 4" descr="focap15">
            <a:extLst>
              <a:ext uri="{FF2B5EF4-FFF2-40B4-BE49-F238E27FC236}">
                <a16:creationId xmlns:a16="http://schemas.microsoft.com/office/drawing/2014/main" id="{3BB40F8C-3ACA-80CC-FEDE-C020F515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9718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>
            <a:extLst>
              <a:ext uri="{FF2B5EF4-FFF2-40B4-BE49-F238E27FC236}">
                <a16:creationId xmlns:a16="http://schemas.microsoft.com/office/drawing/2014/main" id="{9D1808BF-48CD-F6BF-390F-1DFF81315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025" y="1066800"/>
            <a:ext cx="5641975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>
            <a:extLst>
              <a:ext uri="{FF2B5EF4-FFF2-40B4-BE49-F238E27FC236}">
                <a16:creationId xmlns:a16="http://schemas.microsoft.com/office/drawing/2014/main" id="{E757226F-B45E-04BD-EDE6-3EE95CDF2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382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Auxiliary f/8 Cass 12’ FOV</a:t>
            </a:r>
          </a:p>
        </p:txBody>
      </p:sp>
      <p:pic>
        <p:nvPicPr>
          <p:cNvPr id="18437" name="Picture 9" descr="focap40a">
            <a:extLst>
              <a:ext uri="{FF2B5EF4-FFF2-40B4-BE49-F238E27FC236}">
                <a16:creationId xmlns:a16="http://schemas.microsoft.com/office/drawing/2014/main" id="{872E6076-16CC-23AA-2DB0-C39A30432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73513"/>
            <a:ext cx="3048000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10">
            <a:extLst>
              <a:ext uri="{FF2B5EF4-FFF2-40B4-BE49-F238E27FC236}">
                <a16:creationId xmlns:a16="http://schemas.microsoft.com/office/drawing/2014/main" id="{9AE6B2C3-6892-FA83-6F32-61514881F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81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f/8 Cass 40’ FOV</a:t>
            </a:r>
          </a:p>
        </p:txBody>
      </p:sp>
      <p:sp>
        <p:nvSpPr>
          <p:cNvPr id="18439" name="Text Box 11">
            <a:extLst>
              <a:ext uri="{FF2B5EF4-FFF2-40B4-BE49-F238E27FC236}">
                <a16:creationId xmlns:a16="http://schemas.microsoft.com/office/drawing/2014/main" id="{8CF0CC49-1D9E-5CEC-8231-E2E32C392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85800"/>
            <a:ext cx="487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Original proposal to Morton: 1981</a:t>
            </a:r>
            <a:endParaRPr lang="en-US" altLang="en-US" sz="1800" dirty="0"/>
          </a:p>
        </p:txBody>
      </p:sp>
      <p:sp>
        <p:nvSpPr>
          <p:cNvPr id="18440" name="Rectangle 12">
            <a:extLst>
              <a:ext uri="{FF2B5EF4-FFF2-40B4-BE49-F238E27FC236}">
                <a16:creationId xmlns:a16="http://schemas.microsoft.com/office/drawing/2014/main" id="{1793FC70-207F-21D7-16C1-528CBE089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4419600"/>
            <a:ext cx="5105400" cy="2133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41" name="Rectangle 1">
            <a:extLst>
              <a:ext uri="{FF2B5EF4-FFF2-40B4-BE49-F238E27FC236}">
                <a16:creationId xmlns:a16="http://schemas.microsoft.com/office/drawing/2014/main" id="{65EE9F96-9306-D978-5731-FFF007FBB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37063"/>
            <a:ext cx="4257675" cy="377825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42" name="Rectangle 2">
            <a:extLst>
              <a:ext uri="{FF2B5EF4-FFF2-40B4-BE49-F238E27FC236}">
                <a16:creationId xmlns:a16="http://schemas.microsoft.com/office/drawing/2014/main" id="{6D783F96-E605-DDD5-4920-45F5C92C1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5932488"/>
            <a:ext cx="4630737" cy="376237"/>
          </a:xfrm>
          <a:prstGeom prst="rect">
            <a:avLst/>
          </a:prstGeom>
          <a:solidFill>
            <a:srgbClr val="FFFF00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07410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A2B35580-B90A-4770-F52B-70F178E162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Environmental Effects in Clusters</a:t>
            </a:r>
            <a:endParaRPr lang="en-US" altLang="en-US"/>
          </a:p>
        </p:txBody>
      </p:sp>
      <p:pic>
        <p:nvPicPr>
          <p:cNvPr id="47106" name="Picture 3">
            <a:extLst>
              <a:ext uri="{FF2B5EF4-FFF2-40B4-BE49-F238E27FC236}">
                <a16:creationId xmlns:a16="http://schemas.microsoft.com/office/drawing/2014/main" id="{A77F9153-3DCF-5D6C-E50B-74C0856B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27971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>
            <a:extLst>
              <a:ext uri="{FF2B5EF4-FFF2-40B4-BE49-F238E27FC236}">
                <a16:creationId xmlns:a16="http://schemas.microsoft.com/office/drawing/2014/main" id="{891CA0BE-73AB-4963-317F-CC1B6ED43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2004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5">
            <a:extLst>
              <a:ext uri="{FF2B5EF4-FFF2-40B4-BE49-F238E27FC236}">
                <a16:creationId xmlns:a16="http://schemas.microsoft.com/office/drawing/2014/main" id="{9854617F-EA8F-D36E-790A-88627E43B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599">
            <a:off x="3511550" y="1136650"/>
            <a:ext cx="45672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>
            <a:extLst>
              <a:ext uri="{FF2B5EF4-FFF2-40B4-BE49-F238E27FC236}">
                <a16:creationId xmlns:a16="http://schemas.microsoft.com/office/drawing/2014/main" id="{B12CC062-FAC5-5561-85EC-DBF9045C4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98805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Recovery of H</a:t>
            </a:r>
            <a:r>
              <a:rPr lang="en-US" altLang="en-US" sz="1800" b="1">
                <a:solidFill>
                  <a:srgbClr val="FF0000"/>
                </a:solidFill>
                <a:sym typeface="Symbol" pitchFamily="2" charset="2"/>
              </a:rPr>
              <a:t></a:t>
            </a:r>
            <a:r>
              <a:rPr lang="en-US" altLang="en-US" sz="1800" b="1">
                <a:solidFill>
                  <a:srgbClr val="FF0000"/>
                </a:solidFill>
              </a:rPr>
              <a:t>-strong galaxies &amp; demonstration of duty cycle as galaxies fall into clusters</a:t>
            </a:r>
          </a:p>
        </p:txBody>
      </p:sp>
      <p:sp>
        <p:nvSpPr>
          <p:cNvPr id="47110" name="Text Box 7">
            <a:extLst>
              <a:ext uri="{FF2B5EF4-FFF2-40B4-BE49-F238E27FC236}">
                <a16:creationId xmlns:a16="http://schemas.microsoft.com/office/drawing/2014/main" id="{B99F2982-3787-D3AB-8166-13CAAC638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16050"/>
            <a:ext cx="3048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Couch &amp; Sharples (1987)</a:t>
            </a:r>
          </a:p>
        </p:txBody>
      </p:sp>
      <p:sp>
        <p:nvSpPr>
          <p:cNvPr id="47111" name="Line 8">
            <a:extLst>
              <a:ext uri="{FF2B5EF4-FFF2-40B4-BE49-F238E27FC236}">
                <a16:creationId xmlns:a16="http://schemas.microsoft.com/office/drawing/2014/main" id="{3FE445B4-84E7-C037-758F-3D8B1A4448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267200"/>
            <a:ext cx="0" cy="38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Text Box 9">
            <a:extLst>
              <a:ext uri="{FF2B5EF4-FFF2-40B4-BE49-F238E27FC236}">
                <a16:creationId xmlns:a16="http://schemas.microsoft.com/office/drawing/2014/main" id="{A57F08E0-CBE5-C563-FDE1-3F6AF5A38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9624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</a:rPr>
              <a:t>H</a:t>
            </a:r>
            <a:r>
              <a:rPr lang="en-US" altLang="en-US" sz="1600" b="1">
                <a:solidFill>
                  <a:srgbClr val="0000FF"/>
                </a:solidFill>
                <a:sym typeface="Symbol" pitchFamily="2" charset="2"/>
              </a:rPr>
              <a:t></a:t>
            </a:r>
            <a:endParaRPr lang="en-US" altLang="en-US" sz="1600" b="1">
              <a:solidFill>
                <a:srgbClr val="0000FF"/>
              </a:solidFill>
            </a:endParaRPr>
          </a:p>
        </p:txBody>
      </p:sp>
      <p:pic>
        <p:nvPicPr>
          <p:cNvPr id="47113" name="Picture 11">
            <a:extLst>
              <a:ext uri="{FF2B5EF4-FFF2-40B4-BE49-F238E27FC236}">
                <a16:creationId xmlns:a16="http://schemas.microsoft.com/office/drawing/2014/main" id="{2DFB5762-01DA-DFD5-F837-832F634BF3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0"/>
            <a:ext cx="13938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223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E65A862E-D349-E6ED-5C8C-2D082CCD310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Mass Density in Galactic Disk</a:t>
            </a:r>
            <a:endParaRPr lang="en-US" altLang="en-US"/>
          </a:p>
        </p:txBody>
      </p:sp>
      <p:pic>
        <p:nvPicPr>
          <p:cNvPr id="49154" name="Picture 3">
            <a:extLst>
              <a:ext uri="{FF2B5EF4-FFF2-40B4-BE49-F238E27FC236}">
                <a16:creationId xmlns:a16="http://schemas.microsoft.com/office/drawing/2014/main" id="{A18DD9B7-A049-30BD-77C7-57E2F65B5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81">
            <a:off x="228600" y="1600200"/>
            <a:ext cx="40386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>
            <a:extLst>
              <a:ext uri="{FF2B5EF4-FFF2-40B4-BE49-F238E27FC236}">
                <a16:creationId xmlns:a16="http://schemas.microsoft.com/office/drawing/2014/main" id="{2038D540-F749-CA9C-FAF8-94FDF7FDF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1600200"/>
            <a:ext cx="4995862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5">
            <a:extLst>
              <a:ext uri="{FF2B5EF4-FFF2-40B4-BE49-F238E27FC236}">
                <a16:creationId xmlns:a16="http://schemas.microsoft.com/office/drawing/2014/main" id="{665E8216-A560-DBF7-FFA9-4455A3B02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334000"/>
            <a:ext cx="8610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Density profile &amp; velocity field of K dwarfs used to define force law arising from Galactic disk &amp; hence its mean mass density (Kuijken &amp; Gilmore 1989)</a:t>
            </a:r>
          </a:p>
        </p:txBody>
      </p:sp>
      <p:pic>
        <p:nvPicPr>
          <p:cNvPr id="49157" name="Picture 6" descr="kuijken">
            <a:extLst>
              <a:ext uri="{FF2B5EF4-FFF2-40B4-BE49-F238E27FC236}">
                <a16:creationId xmlns:a16="http://schemas.microsoft.com/office/drawing/2014/main" id="{F17FE663-33A3-25EE-FE1B-0676B2E9D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76200"/>
            <a:ext cx="11779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034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4D1D469B-E584-0849-F733-3B7832AF28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72390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Evolution of Optically-selected QSOs</a:t>
            </a:r>
            <a:endParaRPr lang="en-US" altLang="en-US"/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3D250925-EF5D-95D2-9DA4-FEE59415D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1781175"/>
            <a:ext cx="4683125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>
            <a:extLst>
              <a:ext uri="{FF2B5EF4-FFF2-40B4-BE49-F238E27FC236}">
                <a16:creationId xmlns:a16="http://schemas.microsoft.com/office/drawing/2014/main" id="{FE1348E4-A652-8E16-AE1B-2F39C2CEA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81">
            <a:off x="4648200" y="1592263"/>
            <a:ext cx="407987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 Box 6">
            <a:extLst>
              <a:ext uri="{FF2B5EF4-FFF2-40B4-BE49-F238E27FC236}">
                <a16:creationId xmlns:a16="http://schemas.microsoft.com/office/drawing/2014/main" id="{E877AFAC-B335-85FA-8353-1D25E8FE3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257800"/>
            <a:ext cx="8077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</a:rPr>
              <a:t>Spectra for 420 UV excess selected QSOs from photographic plates used to distinguish between luminosity and density evolution as origin for evolving QSO population (Boyle et al 1988)</a:t>
            </a:r>
          </a:p>
        </p:txBody>
      </p:sp>
      <p:pic>
        <p:nvPicPr>
          <p:cNvPr id="51205" name="Picture 7" descr="boyle.jpg">
            <a:extLst>
              <a:ext uri="{FF2B5EF4-FFF2-40B4-BE49-F238E27FC236}">
                <a16:creationId xmlns:a16="http://schemas.microsoft.com/office/drawing/2014/main" id="{E0FCA9F8-A4D8-8B66-1E85-ABE670EEB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76200"/>
            <a:ext cx="1327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153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F9997C32-ADB8-8328-8026-3110E06124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5725" y="176582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000080"/>
                </a:solidFill>
              </a:rPr>
              <a:t>Early Demo - Galaxy cluster IC2082</a:t>
            </a:r>
            <a:endParaRPr lang="en-US" altLang="en-US" dirty="0"/>
          </a:p>
        </p:txBody>
      </p:sp>
      <p:pic>
        <p:nvPicPr>
          <p:cNvPr id="20482" name="Picture 6">
            <a:extLst>
              <a:ext uri="{FF2B5EF4-FFF2-40B4-BE49-F238E27FC236}">
                <a16:creationId xmlns:a16="http://schemas.microsoft.com/office/drawing/2014/main" id="{22AFF7A3-BBF8-F3C1-9612-194E29A1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5" y="1356061"/>
            <a:ext cx="4367212" cy="480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>
            <a:extLst>
              <a:ext uri="{FF2B5EF4-FFF2-40B4-BE49-F238E27FC236}">
                <a16:creationId xmlns:a16="http://schemas.microsoft.com/office/drawing/2014/main" id="{A9B36522-BAED-5BBD-994A-E1CE726E0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80" y="1365251"/>
            <a:ext cx="22764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>
            <a:extLst>
              <a:ext uri="{FF2B5EF4-FFF2-40B4-BE49-F238E27FC236}">
                <a16:creationId xmlns:a16="http://schemas.microsoft.com/office/drawing/2014/main" id="{C5A6679B-6185-0F9E-D14F-FF4E1863C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006736"/>
            <a:ext cx="41656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0">
            <a:extLst>
              <a:ext uri="{FF2B5EF4-FFF2-40B4-BE49-F238E27FC236}">
                <a16:creationId xmlns:a16="http://schemas.microsoft.com/office/drawing/2014/main" id="{870227FC-1A95-48BE-C8DF-D528211E6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132699"/>
            <a:ext cx="65706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rgbClr val="FF0000"/>
                </a:solidFill>
              </a:rPr>
              <a:t>Galite</a:t>
            </a:r>
            <a:r>
              <a:rPr lang="en-US" altLang="en-US" sz="1600" b="1" dirty="0">
                <a:solidFill>
                  <a:srgbClr val="FF0000"/>
                </a:solidFill>
              </a:rPr>
              <a:t> Polymer-clad silica </a:t>
            </a:r>
            <a:r>
              <a:rPr lang="en-US" altLang="en-US" sz="1600" b="1" dirty="0" err="1">
                <a:solidFill>
                  <a:srgbClr val="FF0000"/>
                </a:solidFill>
              </a:rPr>
              <a:t>fibres</a:t>
            </a:r>
            <a:r>
              <a:rPr lang="en-US" altLang="en-US" sz="1600" b="1" dirty="0">
                <a:solidFill>
                  <a:srgbClr val="FF0000"/>
                </a:solidFill>
              </a:rPr>
              <a:t> 36% transmission @ f/8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1981 Dec 27 5000 sec exposure</a:t>
            </a:r>
          </a:p>
        </p:txBody>
      </p:sp>
      <p:pic>
        <p:nvPicPr>
          <p:cNvPr id="20486" name="Picture 11">
            <a:extLst>
              <a:ext uri="{FF2B5EF4-FFF2-40B4-BE49-F238E27FC236}">
                <a16:creationId xmlns:a16="http://schemas.microsoft.com/office/drawing/2014/main" id="{11646003-4450-3859-919B-BE4783620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73" y="5167423"/>
            <a:ext cx="1756001" cy="1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86E892CD-2816-2C01-CE2A-C647EE4615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655" y="30530"/>
            <a:ext cx="1263112" cy="150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4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FFCB9BCF-45EF-56E1-CD54-3417D2109D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Selected FOCAP Highlights </a:t>
            </a:r>
            <a:endParaRPr lang="en-US" altLang="en-US"/>
          </a:p>
        </p:txBody>
      </p:sp>
      <p:sp>
        <p:nvSpPr>
          <p:cNvPr id="22530" name="Text Box 6">
            <a:extLst>
              <a:ext uri="{FF2B5EF4-FFF2-40B4-BE49-F238E27FC236}">
                <a16:creationId xmlns:a16="http://schemas.microsoft.com/office/drawing/2014/main" id="{4E5F9B12-521E-83A7-076E-B017BC1AA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55688"/>
            <a:ext cx="8153400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 </a:t>
            </a:r>
            <a:r>
              <a:rPr lang="en-US" altLang="en-US" sz="1800" b="1" dirty="0"/>
              <a:t>Broadhurst et al 1988 Durham/AAT Faint Galaxy Survey </a:t>
            </a:r>
            <a:r>
              <a:rPr lang="en-US" altLang="en-US" sz="1800" dirty="0"/>
              <a:t>(435 citations)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	first comprehensive deep redshift survey testing nature of faint blue 	galaxies seen in prime focus plate number counts 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 </a:t>
            </a:r>
            <a:r>
              <a:rPr lang="en-US" altLang="en-US" sz="1800" b="1" dirty="0"/>
              <a:t>Boyle et al 1988 Evolution of optically-selected QSOs </a:t>
            </a:r>
            <a:r>
              <a:rPr lang="en-US" altLang="en-US" sz="1800" dirty="0"/>
              <a:t>(428 citations)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	first comprehensive catalog of UV excess-selected QSOs with 		spectroscopic confirmation leading to evolving luminosity function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 </a:t>
            </a:r>
            <a:r>
              <a:rPr lang="en-US" altLang="en-US" sz="1800" b="1" dirty="0" err="1"/>
              <a:t>Kuijken</a:t>
            </a:r>
            <a:r>
              <a:rPr lang="en-US" altLang="en-US" sz="1800" b="1" dirty="0"/>
              <a:t> &amp; Gilmore 1989 Mass Distribution in Galactic Disk </a:t>
            </a:r>
            <a:r>
              <a:rPr lang="en-US" altLang="en-US" sz="1800" dirty="0"/>
              <a:t>(508 citations)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	radial velocity survey of K dwarfs as test particles to derive the mass 	density in the Milky Way disk 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 </a:t>
            </a:r>
            <a:r>
              <a:rPr lang="en-US" altLang="en-US" sz="1800" b="1" dirty="0"/>
              <a:t>Couch &amp; Sharples 1987 Spectra of 3 z~0.3 clusters </a:t>
            </a:r>
            <a:r>
              <a:rPr lang="en-US" altLang="en-US" sz="1800" dirty="0"/>
              <a:t>(475 citations)</a:t>
            </a:r>
          </a:p>
          <a:p>
            <a:pPr lvl="2">
              <a:spcBef>
                <a:spcPct val="50000"/>
              </a:spcBef>
              <a:buFontTx/>
              <a:buNone/>
            </a:pPr>
            <a:r>
              <a:rPr lang="en-US" altLang="en-US" sz="1800" dirty="0"/>
              <a:t>stellar population analyses of blue and red galaxies in clusters demonstrating timescale of environmental evolution</a:t>
            </a:r>
          </a:p>
        </p:txBody>
      </p:sp>
    </p:spTree>
    <p:extLst>
      <p:ext uri="{BB962C8B-B14F-4D97-AF65-F5344CB8AC3E}">
        <p14:creationId xmlns:p14="http://schemas.microsoft.com/office/powerpoint/2010/main" val="272817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2D4518B-F9F4-0864-3C2D-28733849CB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Autofib-1: Robotic positioning</a:t>
            </a:r>
            <a:endParaRPr lang="en-US" altLang="en-US"/>
          </a:p>
        </p:txBody>
      </p:sp>
      <p:pic>
        <p:nvPicPr>
          <p:cNvPr id="24578" name="Picture 3">
            <a:extLst>
              <a:ext uri="{FF2B5EF4-FFF2-40B4-BE49-F238E27FC236}">
                <a16:creationId xmlns:a16="http://schemas.microsoft.com/office/drawing/2014/main" id="{68248E60-783C-B979-B383-A8380672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52400"/>
            <a:ext cx="14097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>
            <a:extLst>
              <a:ext uri="{FF2B5EF4-FFF2-40B4-BE49-F238E27FC236}">
                <a16:creationId xmlns:a16="http://schemas.microsoft.com/office/drawing/2014/main" id="{24D1D0F1-5852-DB3B-FF09-634000D4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657600"/>
            <a:ext cx="43180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>
            <a:extLst>
              <a:ext uri="{FF2B5EF4-FFF2-40B4-BE49-F238E27FC236}">
                <a16:creationId xmlns:a16="http://schemas.microsoft.com/office/drawing/2014/main" id="{51D04A79-A8EE-A000-4C95-2FA231882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7086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/>
              <a:t> FOCAP a big success: 30% of all spectroscopic time!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 Aperture plates A$170 ea; inflexible to target changes/atmospheric effects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 Automation would lead to better placement and more uniform transmission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 Aug 1984: Parry, Ellis, Breare + Gray propose prototype robotic 		positioner to ACIAAT: £12,200 + 4 man-months labour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 May 1985: successful review of prototype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 May 1985: Autofib-1 construction with commissioning in March 1987</a:t>
            </a:r>
          </a:p>
          <a:p>
            <a:pPr>
              <a:spcBef>
                <a:spcPct val="50000"/>
              </a:spcBef>
            </a:pPr>
            <a:r>
              <a:rPr lang="en-US" altLang="en-US" sz="1600"/>
              <a:t> Total cost £20K + manpower </a:t>
            </a:r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D723D63D-72E9-F6B5-39A2-49C9D59B2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676650"/>
            <a:ext cx="42132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7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0FBE3CD0-9433-44E4-50AD-5A5D7CBF457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4445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AAO Rules OK!</a:t>
            </a:r>
            <a:endParaRPr lang="en-US" altLang="en-US"/>
          </a:p>
        </p:txBody>
      </p:sp>
      <p:pic>
        <p:nvPicPr>
          <p:cNvPr id="26626" name="Picture 3">
            <a:extLst>
              <a:ext uri="{FF2B5EF4-FFF2-40B4-BE49-F238E27FC236}">
                <a16:creationId xmlns:a16="http://schemas.microsoft.com/office/drawing/2014/main" id="{39C98298-0AAB-3647-D9AE-95119F43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71513"/>
            <a:ext cx="5335588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>
            <a:extLst>
              <a:ext uri="{FF2B5EF4-FFF2-40B4-BE49-F238E27FC236}">
                <a16:creationId xmlns:a16="http://schemas.microsoft.com/office/drawing/2014/main" id="{145AF5AE-C4BF-1676-1F9E-6C7F4E9EA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23337"/>
            <a:ext cx="86106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The </a:t>
            </a:r>
            <a:r>
              <a:rPr lang="en-US" altLang="en-US" sz="1800" dirty="0" err="1"/>
              <a:t>Autofib</a:t>
            </a:r>
            <a:r>
              <a:rPr lang="en-US" altLang="en-US" sz="1800" dirty="0"/>
              <a:t> concept was in great demand and led to enquiries for cloned versions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/>
              <a:t>e.g. UH 2.2m, MDM 2.4m, CFHT 3.5m, ESO, NOAO &amp; China…. </a:t>
            </a:r>
            <a:r>
              <a:rPr lang="en-US" altLang="en-US" sz="1800" b="1" i="1" dirty="0">
                <a:solidFill>
                  <a:srgbClr val="FF0000"/>
                </a:solidFill>
              </a:rPr>
              <a:t>but not SDSS!</a:t>
            </a:r>
            <a:endParaRPr lang="en-US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60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DA32E5F0-DC0D-0D43-6347-D4411D1A07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Autofib Redshift Survey</a:t>
            </a:r>
            <a:endParaRPr lang="en-US" altLang="en-US"/>
          </a:p>
        </p:txBody>
      </p:sp>
      <p:pic>
        <p:nvPicPr>
          <p:cNvPr id="28674" name="Picture 3">
            <a:extLst>
              <a:ext uri="{FF2B5EF4-FFF2-40B4-BE49-F238E27FC236}">
                <a16:creationId xmlns:a16="http://schemas.microsoft.com/office/drawing/2014/main" id="{D033A26D-E697-C678-3971-BC8CD296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51054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>
            <a:extLst>
              <a:ext uri="{FF2B5EF4-FFF2-40B4-BE49-F238E27FC236}">
                <a16:creationId xmlns:a16="http://schemas.microsoft.com/office/drawing/2014/main" id="{85597891-6502-5A92-B9F9-975842B2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42672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>
            <a:extLst>
              <a:ext uri="{FF2B5EF4-FFF2-40B4-BE49-F238E27FC236}">
                <a16:creationId xmlns:a16="http://schemas.microsoft.com/office/drawing/2014/main" id="{B8C4251D-5DFF-5007-A587-A269868AA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029200"/>
            <a:ext cx="8382000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Efficiency of </a:t>
            </a:r>
            <a:r>
              <a:rPr lang="en-US" altLang="en-US" sz="2000" dirty="0" err="1"/>
              <a:t>Autofib</a:t>
            </a:r>
            <a:r>
              <a:rPr lang="en-US" altLang="en-US" sz="2000" dirty="0"/>
              <a:t> enabled a survey of 1028 redshifts in 32 distributed pencil beams spanning 17&lt;</a:t>
            </a:r>
            <a:r>
              <a:rPr lang="en-US" altLang="en-US" sz="2000" dirty="0" err="1"/>
              <a:t>b</a:t>
            </a:r>
            <a:r>
              <a:rPr lang="en-US" altLang="en-US" sz="2000" baseline="-25000" dirty="0" err="1"/>
              <a:t>J</a:t>
            </a:r>
            <a:r>
              <a:rPr lang="en-US" altLang="en-US" sz="2000" dirty="0"/>
              <a:t>&lt;20 and 19.5&lt;</a:t>
            </a:r>
            <a:r>
              <a:rPr lang="en-US" altLang="en-US" sz="2000" dirty="0" err="1"/>
              <a:t>b</a:t>
            </a:r>
            <a:r>
              <a:rPr lang="en-US" altLang="en-US" sz="2000" baseline="-25000" dirty="0" err="1"/>
              <a:t>J</a:t>
            </a:r>
            <a:r>
              <a:rPr lang="en-US" altLang="en-US" sz="2000" dirty="0"/>
              <a:t>&lt;22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 dirty="0"/>
              <a:t>First clear picture of evolving galaxy luminosity function</a:t>
            </a:r>
          </a:p>
        </p:txBody>
      </p:sp>
      <p:sp>
        <p:nvSpPr>
          <p:cNvPr id="28677" name="Text Box 6">
            <a:extLst>
              <a:ext uri="{FF2B5EF4-FFF2-40B4-BE49-F238E27FC236}">
                <a16:creationId xmlns:a16="http://schemas.microsoft.com/office/drawing/2014/main" id="{FE29E95C-8A1C-B3D3-E249-B1C2CFF4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47700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Ellis et al (1996)</a:t>
            </a:r>
          </a:p>
        </p:txBody>
      </p:sp>
      <p:sp>
        <p:nvSpPr>
          <p:cNvPr id="28678" name="Text Box 7">
            <a:extLst>
              <a:ext uri="{FF2B5EF4-FFF2-40B4-BE49-F238E27FC236}">
                <a16:creationId xmlns:a16="http://schemas.microsoft.com/office/drawing/2014/main" id="{35120C05-B61F-9E13-3149-76939AA50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91440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</a:rPr>
              <a:t>Galaxy LF 0&lt;z&lt;0.75</a:t>
            </a:r>
          </a:p>
        </p:txBody>
      </p:sp>
      <p:sp>
        <p:nvSpPr>
          <p:cNvPr id="28679" name="Line 8">
            <a:extLst>
              <a:ext uri="{FF2B5EF4-FFF2-40B4-BE49-F238E27FC236}">
                <a16:creationId xmlns:a16="http://schemas.microsoft.com/office/drawing/2014/main" id="{6F9EBC7B-4B3C-5EC2-E0F9-A7641F2188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667000"/>
            <a:ext cx="2590800" cy="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51E37C7-47B0-80F5-B35A-44B95C25E1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0080"/>
                </a:solidFill>
              </a:rPr>
              <a:t>Discovery of Sagitarrius dwarf  </a:t>
            </a:r>
            <a:endParaRPr lang="en-US" altLang="en-US"/>
          </a:p>
        </p:txBody>
      </p:sp>
      <p:pic>
        <p:nvPicPr>
          <p:cNvPr id="30722" name="Picture 5">
            <a:extLst>
              <a:ext uri="{FF2B5EF4-FFF2-40B4-BE49-F238E27FC236}">
                <a16:creationId xmlns:a16="http://schemas.microsoft.com/office/drawing/2014/main" id="{4E26CF12-80CF-7A8D-C12F-7AA6BAC5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">
            <a:off x="4267200" y="838200"/>
            <a:ext cx="3214688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>
            <a:extLst>
              <a:ext uri="{FF2B5EF4-FFF2-40B4-BE49-F238E27FC236}">
                <a16:creationId xmlns:a16="http://schemas.microsoft.com/office/drawing/2014/main" id="{8321C2DE-97E6-997E-21D4-8B2B698C0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4198938"/>
            <a:ext cx="340042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>
            <a:extLst>
              <a:ext uri="{FF2B5EF4-FFF2-40B4-BE49-F238E27FC236}">
                <a16:creationId xmlns:a16="http://schemas.microsoft.com/office/drawing/2014/main" id="{859D9A22-5E85-12D7-0D81-B271DAAEA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1538"/>
            <a:ext cx="39624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Oval 8">
            <a:extLst>
              <a:ext uri="{FF2B5EF4-FFF2-40B4-BE49-F238E27FC236}">
                <a16:creationId xmlns:a16="http://schemas.microsoft.com/office/drawing/2014/main" id="{5358353E-4F0B-4622-CAD6-BF101D39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524000"/>
            <a:ext cx="914400" cy="1828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26" name="Line 9">
            <a:extLst>
              <a:ext uri="{FF2B5EF4-FFF2-40B4-BE49-F238E27FC236}">
                <a16:creationId xmlns:a16="http://schemas.microsoft.com/office/drawing/2014/main" id="{F7414AD6-6928-3F14-1544-9DD309C526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1676400"/>
            <a:ext cx="26670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Text Box 10">
            <a:extLst>
              <a:ext uri="{FF2B5EF4-FFF2-40B4-BE49-F238E27FC236}">
                <a16:creationId xmlns:a16="http://schemas.microsoft.com/office/drawing/2014/main" id="{60DEED7A-55C5-7218-04AF-E2E722C62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43400"/>
            <a:ext cx="38862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/>
              <a:t>Identification of anomalous structure combining UKST photometry and </a:t>
            </a:r>
            <a:r>
              <a:rPr lang="en-US" altLang="en-US" sz="1600" dirty="0" err="1"/>
              <a:t>Autofib</a:t>
            </a:r>
            <a:r>
              <a:rPr lang="en-US" altLang="en-US" sz="1600" dirty="0"/>
              <a:t> radial velocities during survey of Galactic bulge K/M giants.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1600" dirty="0"/>
              <a:t>Early demonstration of merger history of Milky Way.</a:t>
            </a:r>
          </a:p>
        </p:txBody>
      </p:sp>
      <p:sp>
        <p:nvSpPr>
          <p:cNvPr id="30728" name="Text Box 11">
            <a:extLst>
              <a:ext uri="{FF2B5EF4-FFF2-40B4-BE49-F238E27FC236}">
                <a16:creationId xmlns:a16="http://schemas.microsoft.com/office/drawing/2014/main" id="{2CFAD32A-0F9E-B6B1-206F-5EB64BAA0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248400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FF0000"/>
                </a:solidFill>
              </a:rPr>
              <a:t>Ibata</a:t>
            </a:r>
            <a:r>
              <a:rPr lang="en-US" altLang="en-US" sz="1800" dirty="0">
                <a:solidFill>
                  <a:srgbClr val="FF0000"/>
                </a:solidFill>
              </a:rPr>
              <a:t> et al (1995)</a:t>
            </a:r>
          </a:p>
        </p:txBody>
      </p:sp>
      <p:pic>
        <p:nvPicPr>
          <p:cNvPr id="30729" name="Picture 13">
            <a:extLst>
              <a:ext uri="{FF2B5EF4-FFF2-40B4-BE49-F238E27FC236}">
                <a16:creationId xmlns:a16="http://schemas.microsoft.com/office/drawing/2014/main" id="{2871F047-42CB-7E49-3437-802B9B71E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447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22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276</TotalTime>
  <Words>2043</Words>
  <Application>Microsoft Macintosh PowerPoint</Application>
  <PresentationFormat>On-screen Show (4:3)</PresentationFormat>
  <Paragraphs>280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Aptos</vt:lpstr>
      <vt:lpstr>Aptos Display</vt:lpstr>
      <vt:lpstr>Arial</vt:lpstr>
      <vt:lpstr>Symbol</vt:lpstr>
      <vt:lpstr>Times New Roman</vt:lpstr>
      <vt:lpstr>Office Theme</vt:lpstr>
      <vt:lpstr>The Revolution in Multi-Object Spectroscopy: From AAT to WST</vt:lpstr>
      <vt:lpstr>Fibres – AAT history</vt:lpstr>
      <vt:lpstr>FOCAP (Fibre Optic Coupled Aperture Plate)</vt:lpstr>
      <vt:lpstr>Early Demo - Galaxy cluster IC2082</vt:lpstr>
      <vt:lpstr>Selected FOCAP Highlights </vt:lpstr>
      <vt:lpstr>Autofib-1: Robotic positioning</vt:lpstr>
      <vt:lpstr>AAO Rules OK!</vt:lpstr>
      <vt:lpstr>Autofib Redshift Survey</vt:lpstr>
      <vt:lpstr>Discovery of Sagitarrius dwarf  </vt:lpstr>
      <vt:lpstr>Low Dispersion Survey Spectrograph (LDSS) </vt:lpstr>
      <vt:lpstr>LDSS-1 - concept and proposal  </vt:lpstr>
      <vt:lpstr>LDSS-1 Project</vt:lpstr>
      <vt:lpstr>LDSS-1 Redshift Survey</vt:lpstr>
      <vt:lpstr>2dF Early Milestones </vt:lpstr>
      <vt:lpstr>2dF Final  Milestones </vt:lpstr>
      <vt:lpstr>PowerPoint Presentation</vt:lpstr>
      <vt:lpstr>Subaru Prime Focus Spectrograph (2006..)</vt:lpstr>
      <vt:lpstr>And now…8m telescope multi-object spectroscopy!</vt:lpstr>
      <vt:lpstr>PFS Strategic Survey Programme</vt:lpstr>
      <vt:lpstr>Wide Field Spectroscopic Telescope (2018..)</vt:lpstr>
      <vt:lpstr>WST – History &amp; Status</vt:lpstr>
      <vt:lpstr>WST - Top Level Requirements</vt:lpstr>
      <vt:lpstr>PowerPoint Presentation</vt:lpstr>
      <vt:lpstr>Science Team (&gt; 500 members!)</vt:lpstr>
      <vt:lpstr>PowerPoint Presentation</vt:lpstr>
      <vt:lpstr>ESO’s Next “Big Thing”?</vt:lpstr>
      <vt:lpstr>PowerPoint Presentation</vt:lpstr>
      <vt:lpstr>PowerPoint Presentation</vt:lpstr>
      <vt:lpstr>Faint Blue Galaxy Problem</vt:lpstr>
      <vt:lpstr>Environmental Effects in Clusters</vt:lpstr>
      <vt:lpstr>Mass Density in Galactic Disk</vt:lpstr>
      <vt:lpstr>Evolution of Optically-selected QSOs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Ellis, Richard</dc:creator>
  <cp:lastModifiedBy>Ellis, Richard</cp:lastModifiedBy>
  <cp:revision>41</cp:revision>
  <dcterms:created xsi:type="dcterms:W3CDTF">2024-09-06T14:53:40Z</dcterms:created>
  <dcterms:modified xsi:type="dcterms:W3CDTF">2024-09-26T11:39:05Z</dcterms:modified>
</cp:coreProperties>
</file>