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61" r:id="rId4"/>
    <p:sldId id="262" r:id="rId5"/>
    <p:sldId id="269" r:id="rId6"/>
    <p:sldId id="270" r:id="rId7"/>
    <p:sldId id="257" r:id="rId8"/>
    <p:sldId id="263" r:id="rId9"/>
    <p:sldId id="271" r:id="rId10"/>
    <p:sldId id="274" r:id="rId11"/>
    <p:sldId id="265" r:id="rId12"/>
    <p:sldId id="272" r:id="rId13"/>
    <p:sldId id="273" r:id="rId14"/>
    <p:sldId id="275" r:id="rId15"/>
    <p:sldId id="276" r:id="rId16"/>
    <p:sldId id="264" r:id="rId17"/>
    <p:sldId id="278" r:id="rId18"/>
    <p:sldId id="277" r:id="rId19"/>
    <p:sldId id="279" r:id="rId20"/>
    <p:sldId id="259" r:id="rId21"/>
    <p:sldId id="268" r:id="rId22"/>
    <p:sldId id="267"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44"/>
    <p:restoredTop sz="94823"/>
  </p:normalViewPr>
  <p:slideViewPr>
    <p:cSldViewPr snapToGrid="0">
      <p:cViewPr>
        <p:scale>
          <a:sx n="76" d="100"/>
          <a:sy n="76" d="100"/>
        </p:scale>
        <p:origin x="520" y="105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20734-CA39-004D-92EB-3AB95BEDAB66}" type="datetimeFigureOut">
              <a:rPr lang="en-US" smtClean="0"/>
              <a:t>9/29/24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C0057-C064-0C42-B85E-54E4495FCC89}" type="slidenum">
              <a:rPr lang="en-US" smtClean="0"/>
              <a:t>‹#›</a:t>
            </a:fld>
            <a:endParaRPr lang="en-US"/>
          </a:p>
        </p:txBody>
      </p:sp>
    </p:spTree>
    <p:extLst>
      <p:ext uri="{BB962C8B-B14F-4D97-AF65-F5344CB8AC3E}">
        <p14:creationId xmlns:p14="http://schemas.microsoft.com/office/powerpoint/2010/main" val="20816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PKS have 1&lt;</a:t>
            </a:r>
            <a:r>
              <a:rPr lang="en-US" dirty="0" err="1"/>
              <a:t>b_j</a:t>
            </a:r>
            <a:r>
              <a:rPr lang="en-US" dirty="0"/>
              <a:t>-K&lt;8 </a:t>
            </a:r>
            <a:r>
              <a:rPr lang="en-US" dirty="0" err="1"/>
              <a:t>cf</a:t>
            </a:r>
            <a:r>
              <a:rPr lang="en-US" dirty="0"/>
              <a:t> LBQS</a:t>
            </a:r>
          </a:p>
        </p:txBody>
      </p:sp>
      <p:sp>
        <p:nvSpPr>
          <p:cNvPr id="4" name="Slide Number Placeholder 3"/>
          <p:cNvSpPr>
            <a:spLocks noGrp="1"/>
          </p:cNvSpPr>
          <p:nvPr>
            <p:ph type="sldNum" sz="quarter" idx="5"/>
          </p:nvPr>
        </p:nvSpPr>
        <p:spPr/>
        <p:txBody>
          <a:bodyPr/>
          <a:lstStyle/>
          <a:p>
            <a:fld id="{9AFC0057-C064-0C42-B85E-54E4495FCC89}" type="slidenum">
              <a:rPr lang="en-US" smtClean="0"/>
              <a:t>3</a:t>
            </a:fld>
            <a:endParaRPr lang="en-US"/>
          </a:p>
        </p:txBody>
      </p:sp>
    </p:spTree>
    <p:extLst>
      <p:ext uri="{BB962C8B-B14F-4D97-AF65-F5344CB8AC3E}">
        <p14:creationId xmlns:p14="http://schemas.microsoft.com/office/powerpoint/2010/main" val="54874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accretion is max at reddest time then the L-</a:t>
            </a:r>
            <a:r>
              <a:rPr lang="en-US" dirty="0" err="1"/>
              <a:t>bol</a:t>
            </a:r>
            <a:r>
              <a:rPr lang="en-US" dirty="0"/>
              <a:t> should be highest then</a:t>
            </a:r>
          </a:p>
          <a:p>
            <a:r>
              <a:rPr lang="en-US" dirty="0"/>
              <a:t>However blue quasars also show evidence of major mergers</a:t>
            </a:r>
          </a:p>
        </p:txBody>
      </p:sp>
      <p:sp>
        <p:nvSpPr>
          <p:cNvPr id="4" name="Slide Number Placeholder 3"/>
          <p:cNvSpPr>
            <a:spLocks noGrp="1"/>
          </p:cNvSpPr>
          <p:nvPr>
            <p:ph type="sldNum" sz="quarter" idx="5"/>
          </p:nvPr>
        </p:nvSpPr>
        <p:spPr/>
        <p:txBody>
          <a:bodyPr/>
          <a:lstStyle/>
          <a:p>
            <a:fld id="{9AFC0057-C064-0C42-B85E-54E4495FCC89}" type="slidenum">
              <a:rPr lang="en-US" smtClean="0"/>
              <a:t>9</a:t>
            </a:fld>
            <a:endParaRPr lang="en-US"/>
          </a:p>
        </p:txBody>
      </p:sp>
    </p:spTree>
    <p:extLst>
      <p:ext uri="{BB962C8B-B14F-4D97-AF65-F5344CB8AC3E}">
        <p14:creationId xmlns:p14="http://schemas.microsoft.com/office/powerpoint/2010/main" val="282857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FC0057-C064-0C42-B85E-54E4495FCC89}" type="slidenum">
              <a:rPr lang="en-US" smtClean="0"/>
              <a:t>10</a:t>
            </a:fld>
            <a:endParaRPr lang="en-US"/>
          </a:p>
        </p:txBody>
      </p:sp>
    </p:spTree>
    <p:extLst>
      <p:ext uri="{BB962C8B-B14F-4D97-AF65-F5344CB8AC3E}">
        <p14:creationId xmlns:p14="http://schemas.microsoft.com/office/powerpoint/2010/main" val="25296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biased</a:t>
            </a:r>
          </a:p>
        </p:txBody>
      </p:sp>
      <p:sp>
        <p:nvSpPr>
          <p:cNvPr id="4" name="Slide Number Placeholder 3"/>
          <p:cNvSpPr>
            <a:spLocks noGrp="1"/>
          </p:cNvSpPr>
          <p:nvPr>
            <p:ph type="sldNum" sz="quarter" idx="5"/>
          </p:nvPr>
        </p:nvSpPr>
        <p:spPr/>
        <p:txBody>
          <a:bodyPr/>
          <a:lstStyle/>
          <a:p>
            <a:fld id="{9AFC0057-C064-0C42-B85E-54E4495FCC89}" type="slidenum">
              <a:rPr lang="en-US" smtClean="0"/>
              <a:t>13</a:t>
            </a:fld>
            <a:endParaRPr lang="en-US"/>
          </a:p>
        </p:txBody>
      </p:sp>
    </p:spTree>
    <p:extLst>
      <p:ext uri="{BB962C8B-B14F-4D97-AF65-F5344CB8AC3E}">
        <p14:creationId xmlns:p14="http://schemas.microsoft.com/office/powerpoint/2010/main" val="253313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Amongst a range of relationships, show that reddening appears to be related to black hole mass</a:t>
            </a:r>
          </a:p>
          <a:p>
            <a:r>
              <a:rPr lang="en-US" dirty="0"/>
              <a:t>More faint AGN, than previous studies but consistent with sims</a:t>
            </a:r>
          </a:p>
        </p:txBody>
      </p:sp>
      <p:sp>
        <p:nvSpPr>
          <p:cNvPr id="4" name="Slide Number Placeholder 3"/>
          <p:cNvSpPr>
            <a:spLocks noGrp="1"/>
          </p:cNvSpPr>
          <p:nvPr>
            <p:ph type="sldNum" sz="quarter" idx="5"/>
          </p:nvPr>
        </p:nvSpPr>
        <p:spPr/>
        <p:txBody>
          <a:bodyPr/>
          <a:lstStyle/>
          <a:p>
            <a:fld id="{9AFC0057-C064-0C42-B85E-54E4495FCC89}" type="slidenum">
              <a:rPr lang="en-US" smtClean="0"/>
              <a:t>14</a:t>
            </a:fld>
            <a:endParaRPr lang="en-US"/>
          </a:p>
        </p:txBody>
      </p:sp>
    </p:spTree>
    <p:extLst>
      <p:ext uri="{BB962C8B-B14F-4D97-AF65-F5344CB8AC3E}">
        <p14:creationId xmlns:p14="http://schemas.microsoft.com/office/powerpoint/2010/main" val="267655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 MPC-3 mag-1</a:t>
            </a:r>
          </a:p>
        </p:txBody>
      </p:sp>
      <p:sp>
        <p:nvSpPr>
          <p:cNvPr id="4" name="Slide Number Placeholder 3"/>
          <p:cNvSpPr>
            <a:spLocks noGrp="1"/>
          </p:cNvSpPr>
          <p:nvPr>
            <p:ph type="sldNum" sz="quarter" idx="5"/>
          </p:nvPr>
        </p:nvSpPr>
        <p:spPr/>
        <p:txBody>
          <a:bodyPr/>
          <a:lstStyle/>
          <a:p>
            <a:fld id="{9AFC0057-C064-0C42-B85E-54E4495FCC89}" type="slidenum">
              <a:rPr lang="en-US" smtClean="0"/>
              <a:t>15</a:t>
            </a:fld>
            <a:endParaRPr lang="en-US"/>
          </a:p>
        </p:txBody>
      </p:sp>
    </p:spTree>
    <p:extLst>
      <p:ext uri="{BB962C8B-B14F-4D97-AF65-F5344CB8AC3E}">
        <p14:creationId xmlns:p14="http://schemas.microsoft.com/office/powerpoint/2010/main" val="205262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058-7311-3A83-A3DC-58FF34726F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9A241BE-2F55-C6CC-03D6-9B6749B6E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D18E61-C113-DFA0-847F-DC3B4781ACFD}"/>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5" name="Footer Placeholder 4">
            <a:extLst>
              <a:ext uri="{FF2B5EF4-FFF2-40B4-BE49-F238E27FC236}">
                <a16:creationId xmlns:a16="http://schemas.microsoft.com/office/drawing/2014/main" id="{7A722AA5-B6BD-8492-B0D2-0D133F62D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F4854-AEFC-57D4-5CB5-6F98E9645329}"/>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22854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07A-5AB4-2CCD-271D-72FA8C5451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1C8B10-31A6-93F8-C2C3-52F6268CEE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95B2F4-9D90-8A2F-4CF5-02437511655A}"/>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5" name="Footer Placeholder 4">
            <a:extLst>
              <a:ext uri="{FF2B5EF4-FFF2-40B4-BE49-F238E27FC236}">
                <a16:creationId xmlns:a16="http://schemas.microsoft.com/office/drawing/2014/main" id="{D83FEF61-62A7-2FD3-3C82-9D6774535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FF279-095C-DC70-9EB8-77D45D0CD9FD}"/>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40992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DF5AED-2C83-FD56-65CD-2FE0B8AA7B3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190721-C448-C964-EEB5-983DD3FAAE8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E9313D-7F27-4A9F-28EF-60211D5856EA}"/>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5" name="Footer Placeholder 4">
            <a:extLst>
              <a:ext uri="{FF2B5EF4-FFF2-40B4-BE49-F238E27FC236}">
                <a16:creationId xmlns:a16="http://schemas.microsoft.com/office/drawing/2014/main" id="{411DE7E1-37DC-F2D6-B3A6-395A48F46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1234F-F53F-92AC-43C6-F5231D1EF9D9}"/>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16718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74D7-4E19-CD14-FCEC-7B355139DD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47E2F7-A56D-7324-6AB3-C7E8B16A4B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E27347-9686-2521-444D-BAE776486C87}"/>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5" name="Footer Placeholder 4">
            <a:extLst>
              <a:ext uri="{FF2B5EF4-FFF2-40B4-BE49-F238E27FC236}">
                <a16:creationId xmlns:a16="http://schemas.microsoft.com/office/drawing/2014/main" id="{2FB51D1A-C48C-D57A-58F6-54ECDA1B4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1D4DD-791D-2AAC-4EA2-21BEAA3C1E5E}"/>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57182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045B-F3C0-E666-1103-98ADFA87DE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9348C10-D1B5-BE9A-3A65-88A0568BDC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DD47CC-8A95-8E52-FED5-E832C150E10A}"/>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5" name="Footer Placeholder 4">
            <a:extLst>
              <a:ext uri="{FF2B5EF4-FFF2-40B4-BE49-F238E27FC236}">
                <a16:creationId xmlns:a16="http://schemas.microsoft.com/office/drawing/2014/main" id="{0FA0A3F1-F505-3700-2090-DF72070EB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8ED6B-08BE-10F8-3942-01154A5EDFCD}"/>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357429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CACD-3B9D-1705-6506-5C7CAC0E51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5F9160-ECE0-34B3-37FB-0F60F45CDF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4FFB4-F839-5AD0-040E-2644E52A868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EFF654A-F60F-1E3C-1C26-A86B5CC10568}"/>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6" name="Footer Placeholder 5">
            <a:extLst>
              <a:ext uri="{FF2B5EF4-FFF2-40B4-BE49-F238E27FC236}">
                <a16:creationId xmlns:a16="http://schemas.microsoft.com/office/drawing/2014/main" id="{081C8868-25C5-D671-08C2-DF58C02C7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CA388-3A52-04DD-89B5-D21FC388F44C}"/>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76465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2B23-F0A3-D2C1-D99C-ACB37EDBB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406CC7-7656-8D76-AAC3-0910E7D1A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216E9C-A34F-5342-9978-B004B1C41E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63CB05-C9B3-4D12-5BBA-FB24AEFDE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F3F14F-E66E-E012-A803-7F638227B88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D18352F-4420-E20E-9E76-8E769EA5C484}"/>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8" name="Footer Placeholder 7">
            <a:extLst>
              <a:ext uri="{FF2B5EF4-FFF2-40B4-BE49-F238E27FC236}">
                <a16:creationId xmlns:a16="http://schemas.microsoft.com/office/drawing/2014/main" id="{D49ED948-A2AD-493A-2FAF-60DB5ADD1F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76EFD-91E0-70BB-6589-7FED91C21497}"/>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61957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E177-027D-10AA-967A-6A2D9AFD23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42A42E3-F80F-2990-BAA5-237D48606E94}"/>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4" name="Footer Placeholder 3">
            <a:extLst>
              <a:ext uri="{FF2B5EF4-FFF2-40B4-BE49-F238E27FC236}">
                <a16:creationId xmlns:a16="http://schemas.microsoft.com/office/drawing/2014/main" id="{5C8ABC57-0BB6-BCEE-FDB5-DCBC061D9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999AC-5561-EC07-E98E-426536CA590A}"/>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373432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DB996-DC74-6806-7202-CAE129501D55}"/>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3" name="Footer Placeholder 2">
            <a:extLst>
              <a:ext uri="{FF2B5EF4-FFF2-40B4-BE49-F238E27FC236}">
                <a16:creationId xmlns:a16="http://schemas.microsoft.com/office/drawing/2014/main" id="{A073DD51-5403-3E32-DE3B-1A02201A31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464B6-DDF2-A264-FC9F-0AE1E6AB8B12}"/>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95376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0DA0-ED26-12C3-9029-8602118102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7CF59F-31D0-2611-F4E1-75C0CD70A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495EC9-D68E-8B6C-A7D6-42059AD15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ECF047-4838-7874-11D1-78AA652D84DD}"/>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6" name="Footer Placeholder 5">
            <a:extLst>
              <a:ext uri="{FF2B5EF4-FFF2-40B4-BE49-F238E27FC236}">
                <a16:creationId xmlns:a16="http://schemas.microsoft.com/office/drawing/2014/main" id="{1C3BD9B6-588C-5E80-439E-116A5BD60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1D529-BDAA-5F51-31D0-77124C380F7F}"/>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28416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B33C-1C95-56D3-479B-93FFB357A5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840327F-97B6-5BF6-76A2-3EB2858C5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4243C1-1B33-09B3-E2F9-5747A0AEA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3FBB82-6F29-608C-E57C-E2A67F9C3FF4}"/>
              </a:ext>
            </a:extLst>
          </p:cNvPr>
          <p:cNvSpPr>
            <a:spLocks noGrp="1"/>
          </p:cNvSpPr>
          <p:nvPr>
            <p:ph type="dt" sz="half" idx="10"/>
          </p:nvPr>
        </p:nvSpPr>
        <p:spPr/>
        <p:txBody>
          <a:bodyPr/>
          <a:lstStyle/>
          <a:p>
            <a:fld id="{3706E142-0F8C-7D48-BDF0-0BC737BEB3A9}" type="datetimeFigureOut">
              <a:rPr lang="en-US" smtClean="0"/>
              <a:t>9/29/24</a:t>
            </a:fld>
            <a:endParaRPr lang="en-US"/>
          </a:p>
        </p:txBody>
      </p:sp>
      <p:sp>
        <p:nvSpPr>
          <p:cNvPr id="6" name="Footer Placeholder 5">
            <a:extLst>
              <a:ext uri="{FF2B5EF4-FFF2-40B4-BE49-F238E27FC236}">
                <a16:creationId xmlns:a16="http://schemas.microsoft.com/office/drawing/2014/main" id="{A47A6C86-61C0-5DB6-9DC8-49E2823F5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5E0A0-DBAA-D602-6CF5-47CC72E122A8}"/>
              </a:ext>
            </a:extLst>
          </p:cNvPr>
          <p:cNvSpPr>
            <a:spLocks noGrp="1"/>
          </p:cNvSpPr>
          <p:nvPr>
            <p:ph type="sldNum" sz="quarter" idx="12"/>
          </p:nvPr>
        </p:nvSpPr>
        <p:spPr/>
        <p:txBody>
          <a:bodyPr/>
          <a:lstStyle/>
          <a:p>
            <a:fld id="{30DAEF7D-3EA0-3D4E-990B-8DA8461F4D01}" type="slidenum">
              <a:rPr lang="en-US" smtClean="0"/>
              <a:t>‹#›</a:t>
            </a:fld>
            <a:endParaRPr lang="en-US"/>
          </a:p>
        </p:txBody>
      </p:sp>
    </p:spTree>
    <p:extLst>
      <p:ext uri="{BB962C8B-B14F-4D97-AF65-F5344CB8AC3E}">
        <p14:creationId xmlns:p14="http://schemas.microsoft.com/office/powerpoint/2010/main" val="293104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BFFFA-07C5-D6B0-D79E-7EEF5EE6C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6BEA96-C7BE-F4FF-AC9F-27E4DEFB0E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D09B9D-011B-8181-6832-333A4A1A9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06E142-0F8C-7D48-BDF0-0BC737BEB3A9}" type="datetimeFigureOut">
              <a:rPr lang="en-US" smtClean="0"/>
              <a:t>9/29/24</a:t>
            </a:fld>
            <a:endParaRPr lang="en-US"/>
          </a:p>
        </p:txBody>
      </p:sp>
      <p:sp>
        <p:nvSpPr>
          <p:cNvPr id="5" name="Footer Placeholder 4">
            <a:extLst>
              <a:ext uri="{FF2B5EF4-FFF2-40B4-BE49-F238E27FC236}">
                <a16:creationId xmlns:a16="http://schemas.microsoft.com/office/drawing/2014/main" id="{F238789D-7A6B-B2AF-3B27-FBE6144DA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4EF1FC-2EF8-85C9-C0C9-2DA9226B5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DAEF7D-3EA0-3D4E-990B-8DA8461F4D01}" type="slidenum">
              <a:rPr lang="en-US" smtClean="0"/>
              <a:t>‹#›</a:t>
            </a:fld>
            <a:endParaRPr lang="en-US"/>
          </a:p>
        </p:txBody>
      </p:sp>
    </p:spTree>
    <p:extLst>
      <p:ext uri="{BB962C8B-B14F-4D97-AF65-F5344CB8AC3E}">
        <p14:creationId xmlns:p14="http://schemas.microsoft.com/office/powerpoint/2010/main" val="218173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pace.com/author/keith-cooper" TargetMode="External"/><Relationship Id="rId2" Type="http://schemas.openxmlformats.org/officeDocument/2006/relationships/hyperlink" Target="https://www.space.com/new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pace.com/supermassive-black-ho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E0D5FFB-57DF-EB7B-E362-CA55D9D5251F}"/>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b="8163"/>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34C3E9-F30A-0D6D-10B9-F0C93653B497}"/>
              </a:ext>
            </a:extLst>
          </p:cNvPr>
          <p:cNvSpPr>
            <a:spLocks noGrp="1"/>
          </p:cNvSpPr>
          <p:nvPr>
            <p:ph type="ctrTitle"/>
          </p:nvPr>
        </p:nvSpPr>
        <p:spPr>
          <a:xfrm>
            <a:off x="474134" y="528481"/>
            <a:ext cx="7112000" cy="2900518"/>
          </a:xfrm>
        </p:spPr>
        <p:txBody>
          <a:bodyPr>
            <a:normAutofit fontScale="90000"/>
          </a:bodyPr>
          <a:lstStyle/>
          <a:p>
            <a:r>
              <a:rPr lang="en-AU"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Red Radio Quasars:  An early AAT Discovery</a:t>
            </a:r>
            <a:br>
              <a:rPr lang="en-AU"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US" dirty="0">
              <a:solidFill>
                <a:srgbClr val="FFFFFF"/>
              </a:solidFill>
            </a:endParaRPr>
          </a:p>
        </p:txBody>
      </p:sp>
      <p:sp>
        <p:nvSpPr>
          <p:cNvPr id="3" name="Subtitle 2">
            <a:extLst>
              <a:ext uri="{FF2B5EF4-FFF2-40B4-BE49-F238E27FC236}">
                <a16:creationId xmlns:a16="http://schemas.microsoft.com/office/drawing/2014/main" id="{6BF7A616-BEC5-A5CB-7DA4-4543354AB7A0}"/>
              </a:ext>
            </a:extLst>
          </p:cNvPr>
          <p:cNvSpPr>
            <a:spLocks noGrp="1"/>
          </p:cNvSpPr>
          <p:nvPr>
            <p:ph type="subTitle" idx="1"/>
          </p:nvPr>
        </p:nvSpPr>
        <p:spPr>
          <a:xfrm>
            <a:off x="2082800" y="4778967"/>
            <a:ext cx="9144000" cy="729063"/>
          </a:xfrm>
        </p:spPr>
        <p:txBody>
          <a:bodyPr>
            <a:normAutofit/>
          </a:bodyPr>
          <a:lstStyle/>
          <a:p>
            <a:r>
              <a:rPr lang="en-AU"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Rachel Webster, University of Melbourne</a:t>
            </a:r>
          </a:p>
          <a:p>
            <a:endParaRPr lang="en-US" dirty="0">
              <a:solidFill>
                <a:srgbClr val="FFFFFF"/>
              </a:solidFill>
            </a:endParaRPr>
          </a:p>
        </p:txBody>
      </p:sp>
      <p:sp>
        <p:nvSpPr>
          <p:cNvPr id="4" name="TextBox 3">
            <a:extLst>
              <a:ext uri="{FF2B5EF4-FFF2-40B4-BE49-F238E27FC236}">
                <a16:creationId xmlns:a16="http://schemas.microsoft.com/office/drawing/2014/main" id="{67ED2A77-376B-39E1-AFFC-560C04C64BFB}"/>
              </a:ext>
            </a:extLst>
          </p:cNvPr>
          <p:cNvSpPr txBox="1"/>
          <p:nvPr/>
        </p:nvSpPr>
        <p:spPr>
          <a:xfrm>
            <a:off x="1870742" y="5629016"/>
            <a:ext cx="8862170" cy="369332"/>
          </a:xfrm>
          <a:prstGeom prst="rect">
            <a:avLst/>
          </a:prstGeom>
          <a:noFill/>
        </p:spPr>
        <p:txBody>
          <a:bodyPr wrap="none" rtlCol="0">
            <a:spAutoFit/>
          </a:bodyPr>
          <a:lstStyle/>
          <a:p>
            <a:r>
              <a:rPr lang="en-US" dirty="0">
                <a:solidFill>
                  <a:srgbClr val="FFC000"/>
                </a:solidFill>
              </a:rPr>
              <a:t>PKS2349-014: bright, low z, interacting galaxy (not quite half Jansky, and definitely blue)</a:t>
            </a:r>
          </a:p>
        </p:txBody>
      </p:sp>
    </p:spTree>
    <p:extLst>
      <p:ext uri="{BB962C8B-B14F-4D97-AF65-F5344CB8AC3E}">
        <p14:creationId xmlns:p14="http://schemas.microsoft.com/office/powerpoint/2010/main" val="23216165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E380-5F10-75CD-6328-D25332E49FB9}"/>
              </a:ext>
            </a:extLst>
          </p:cNvPr>
          <p:cNvSpPr>
            <a:spLocks noGrp="1"/>
          </p:cNvSpPr>
          <p:nvPr>
            <p:ph type="title"/>
          </p:nvPr>
        </p:nvSpPr>
        <p:spPr>
          <a:xfrm>
            <a:off x="838200" y="365125"/>
            <a:ext cx="5816600" cy="1325563"/>
          </a:xfrm>
        </p:spPr>
        <p:txBody>
          <a:bodyPr/>
          <a:lstStyle/>
          <a:p>
            <a:r>
              <a:rPr lang="en-US" dirty="0"/>
              <a:t>More evidence for a </a:t>
            </a:r>
            <a:br>
              <a:rPr lang="en-US" dirty="0"/>
            </a:br>
            <a:r>
              <a:rPr lang="en-US" dirty="0"/>
              <a:t>dusty outflow</a:t>
            </a:r>
          </a:p>
        </p:txBody>
      </p:sp>
      <p:sp>
        <p:nvSpPr>
          <p:cNvPr id="3" name="Content Placeholder 2">
            <a:extLst>
              <a:ext uri="{FF2B5EF4-FFF2-40B4-BE49-F238E27FC236}">
                <a16:creationId xmlns:a16="http://schemas.microsoft.com/office/drawing/2014/main" id="{8D1C74BF-7266-62B5-7A58-5BDC0FA26469}"/>
              </a:ext>
            </a:extLst>
          </p:cNvPr>
          <p:cNvSpPr>
            <a:spLocks noGrp="1"/>
          </p:cNvSpPr>
          <p:nvPr>
            <p:ph idx="1"/>
          </p:nvPr>
        </p:nvSpPr>
        <p:spPr>
          <a:xfrm>
            <a:off x="838200" y="1825625"/>
            <a:ext cx="5816600" cy="3118908"/>
          </a:xfrm>
        </p:spPr>
        <p:txBody>
          <a:bodyPr>
            <a:normAutofit/>
          </a:bodyPr>
          <a:lstStyle/>
          <a:p>
            <a:r>
              <a:rPr lang="en-US" dirty="0"/>
              <a:t>Selecting  redder candidates from DESI using WISE + optical cuts</a:t>
            </a:r>
          </a:p>
          <a:p>
            <a:r>
              <a:rPr lang="en-US" dirty="0"/>
              <a:t>Effective selection to E(B-V)~1mag</a:t>
            </a:r>
          </a:p>
          <a:p>
            <a:r>
              <a:rPr lang="en-US" dirty="0"/>
              <a:t>DES #=3038/35000 are red </a:t>
            </a:r>
          </a:p>
          <a:p>
            <a:r>
              <a:rPr lang="en-US" dirty="0"/>
              <a:t>Large-scale radio jets are not driving the correlation</a:t>
            </a:r>
          </a:p>
          <a:p>
            <a:endParaRPr lang="en-US" dirty="0"/>
          </a:p>
        </p:txBody>
      </p:sp>
      <p:pic>
        <p:nvPicPr>
          <p:cNvPr id="4" name="Picture 3">
            <a:extLst>
              <a:ext uri="{FF2B5EF4-FFF2-40B4-BE49-F238E27FC236}">
                <a16:creationId xmlns:a16="http://schemas.microsoft.com/office/drawing/2014/main" id="{06EC0201-1B7A-F9D5-FEBB-73F06591CCCD}"/>
              </a:ext>
            </a:extLst>
          </p:cNvPr>
          <p:cNvPicPr>
            <a:picLocks noChangeAspect="1"/>
          </p:cNvPicPr>
          <p:nvPr/>
        </p:nvPicPr>
        <p:blipFill>
          <a:blip r:embed="rId3"/>
          <a:stretch>
            <a:fillRect/>
          </a:stretch>
        </p:blipFill>
        <p:spPr>
          <a:xfrm>
            <a:off x="7142154" y="235818"/>
            <a:ext cx="4506115" cy="6386363"/>
          </a:xfrm>
          <a:prstGeom prst="rect">
            <a:avLst/>
          </a:prstGeom>
        </p:spPr>
      </p:pic>
      <p:sp>
        <p:nvSpPr>
          <p:cNvPr id="5" name="TextBox 4">
            <a:extLst>
              <a:ext uri="{FF2B5EF4-FFF2-40B4-BE49-F238E27FC236}">
                <a16:creationId xmlns:a16="http://schemas.microsoft.com/office/drawing/2014/main" id="{4A6F64BD-447B-143D-E397-B7B01567B130}"/>
              </a:ext>
            </a:extLst>
          </p:cNvPr>
          <p:cNvSpPr txBox="1"/>
          <p:nvPr/>
        </p:nvSpPr>
        <p:spPr>
          <a:xfrm>
            <a:off x="2065867" y="5418666"/>
            <a:ext cx="2383794" cy="523220"/>
          </a:xfrm>
          <a:prstGeom prst="rect">
            <a:avLst/>
          </a:prstGeom>
          <a:noFill/>
        </p:spPr>
        <p:txBody>
          <a:bodyPr wrap="none" rtlCol="0">
            <a:spAutoFit/>
          </a:bodyPr>
          <a:lstStyle/>
          <a:p>
            <a:r>
              <a:rPr lang="en-US" sz="2800" dirty="0"/>
              <a:t>Fawcett+2023</a:t>
            </a:r>
          </a:p>
        </p:txBody>
      </p:sp>
    </p:spTree>
    <p:extLst>
      <p:ext uri="{BB962C8B-B14F-4D97-AF65-F5344CB8AC3E}">
        <p14:creationId xmlns:p14="http://schemas.microsoft.com/office/powerpoint/2010/main" val="398521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A9F6-1936-CB62-705B-B2D6C924D614}"/>
              </a:ext>
            </a:extLst>
          </p:cNvPr>
          <p:cNvSpPr>
            <a:spLocks noGrp="1"/>
          </p:cNvSpPr>
          <p:nvPr>
            <p:ph type="title"/>
          </p:nvPr>
        </p:nvSpPr>
        <p:spPr>
          <a:xfrm>
            <a:off x="956733" y="5759481"/>
            <a:ext cx="2726266" cy="482444"/>
          </a:xfrm>
        </p:spPr>
        <p:txBody>
          <a:bodyPr>
            <a:normAutofit/>
          </a:bodyPr>
          <a:lstStyle/>
          <a:p>
            <a:r>
              <a:rPr lang="en-US" sz="2800" dirty="0"/>
              <a:t>Vejlgaard+2024</a:t>
            </a:r>
          </a:p>
        </p:txBody>
      </p:sp>
      <p:sp>
        <p:nvSpPr>
          <p:cNvPr id="3" name="Content Placeholder 2">
            <a:extLst>
              <a:ext uri="{FF2B5EF4-FFF2-40B4-BE49-F238E27FC236}">
                <a16:creationId xmlns:a16="http://schemas.microsoft.com/office/drawing/2014/main" id="{1A6170B0-2B97-A654-8637-972E4EF9B4DD}"/>
              </a:ext>
            </a:extLst>
          </p:cNvPr>
          <p:cNvSpPr>
            <a:spLocks noGrp="1"/>
          </p:cNvSpPr>
          <p:nvPr>
            <p:ph idx="1"/>
          </p:nvPr>
        </p:nvSpPr>
        <p:spPr>
          <a:xfrm>
            <a:off x="258233" y="1354668"/>
            <a:ext cx="6849533" cy="4404813"/>
          </a:xfrm>
        </p:spPr>
        <p:txBody>
          <a:bodyPr>
            <a:noAutofit/>
          </a:bodyPr>
          <a:lstStyle/>
          <a:p>
            <a:pPr marL="0" indent="0">
              <a:buNone/>
            </a:pPr>
            <a:r>
              <a:rPr lang="en-US" sz="2000" b="1" dirty="0"/>
              <a:t>Sample</a:t>
            </a:r>
            <a:r>
              <a:rPr lang="en-US" sz="2000" dirty="0"/>
              <a:t>: </a:t>
            </a:r>
            <a:r>
              <a:rPr lang="en-US" sz="2000" dirty="0" err="1"/>
              <a:t>u</a:t>
            </a:r>
            <a:r>
              <a:rPr lang="en-US" sz="2000" dirty="0" err="1">
                <a:sym typeface="Wingdings" pitchFamily="2" charset="2"/>
              </a:rPr>
              <a:t>z</a:t>
            </a:r>
            <a:r>
              <a:rPr lang="en-US" sz="2000" dirty="0">
                <a:sym typeface="Wingdings" pitchFamily="2" charset="2"/>
              </a:rPr>
              <a:t> from SDSS, J,H,K from UKIRT </a:t>
            </a:r>
            <a:r>
              <a:rPr lang="en-US" sz="2000" dirty="0" err="1">
                <a:sym typeface="Wingdings" pitchFamily="2" charset="2"/>
              </a:rPr>
              <a:t>etc</a:t>
            </a:r>
            <a:r>
              <a:rPr lang="en-US" sz="2000" dirty="0">
                <a:sym typeface="Wingdings" pitchFamily="2" charset="2"/>
              </a:rPr>
              <a:t>; mostly unpublished;</a:t>
            </a:r>
          </a:p>
          <a:p>
            <a:pPr marL="0" indent="0">
              <a:buNone/>
            </a:pPr>
            <a:r>
              <a:rPr lang="en-US" sz="2000" dirty="0">
                <a:sym typeface="Wingdings" pitchFamily="2" charset="2"/>
              </a:rPr>
              <a:t>Also FIRST and WISE data.</a:t>
            </a:r>
          </a:p>
          <a:p>
            <a:pPr marL="0" indent="0">
              <a:buNone/>
            </a:pPr>
            <a:r>
              <a:rPr lang="en-US" sz="2000" dirty="0">
                <a:sym typeface="Wingdings" pitchFamily="2" charset="2"/>
              </a:rPr>
              <a:t>Used </a:t>
            </a:r>
            <a:r>
              <a:rPr lang="en-US" sz="2000" i="1" dirty="0">
                <a:sym typeface="Wingdings" pitchFamily="2" charset="2"/>
              </a:rPr>
              <a:t>g-</a:t>
            </a:r>
            <a:r>
              <a:rPr lang="en-US" sz="2000" i="1" dirty="0" err="1">
                <a:sym typeface="Wingdings" pitchFamily="2" charset="2"/>
              </a:rPr>
              <a:t>i</a:t>
            </a:r>
            <a:r>
              <a:rPr lang="en-US" sz="2000" i="1" dirty="0">
                <a:sym typeface="Wingdings" pitchFamily="2" charset="2"/>
              </a:rPr>
              <a:t> </a:t>
            </a:r>
            <a:r>
              <a:rPr lang="en-US" sz="2000" dirty="0">
                <a:sym typeface="Wingdings" pitchFamily="2" charset="2"/>
              </a:rPr>
              <a:t>to define red and blue: 10% samples at the extremes</a:t>
            </a:r>
          </a:p>
          <a:p>
            <a:pPr marL="0" indent="0">
              <a:buNone/>
            </a:pPr>
            <a:r>
              <a:rPr lang="en-US" sz="2000" dirty="0">
                <a:sym typeface="Wingdings" pitchFamily="2" charset="2"/>
              </a:rPr>
              <a:t>Both samples have same fraction of radio-detected in FIRST</a:t>
            </a:r>
          </a:p>
          <a:p>
            <a:pPr>
              <a:buFont typeface="Wingdings" pitchFamily="2" charset="2"/>
              <a:buChar char="à"/>
            </a:pPr>
            <a:r>
              <a:rPr lang="en-US" sz="2000" dirty="0">
                <a:sym typeface="Wingdings" pitchFamily="2" charset="2"/>
              </a:rPr>
              <a:t>dust-reddening due to orientation </a:t>
            </a:r>
            <a:r>
              <a:rPr lang="en-US" sz="2000" dirty="0" err="1">
                <a:sym typeface="Wingdings" pitchFamily="2" charset="2"/>
              </a:rPr>
              <a:t>ie</a:t>
            </a:r>
            <a:r>
              <a:rPr lang="en-US" sz="2000" dirty="0">
                <a:sym typeface="Wingdings" pitchFamily="2" charset="2"/>
              </a:rPr>
              <a:t> torus obscuration</a:t>
            </a:r>
          </a:p>
          <a:p>
            <a:pPr>
              <a:buFont typeface="Wingdings" pitchFamily="2" charset="2"/>
              <a:buChar char="à"/>
            </a:pPr>
            <a:r>
              <a:rPr lang="en-US" sz="2000" dirty="0">
                <a:sym typeface="Wingdings" pitchFamily="2" charset="2"/>
              </a:rPr>
              <a:t>Is the red-fraction related to BAL</a:t>
            </a:r>
          </a:p>
          <a:p>
            <a:pPr>
              <a:buFont typeface="Wingdings" pitchFamily="2" charset="2"/>
              <a:buChar char="à"/>
            </a:pPr>
            <a:r>
              <a:rPr lang="en-US" sz="2000" dirty="0">
                <a:sym typeface="Wingdings" pitchFamily="2" charset="2"/>
              </a:rPr>
              <a:t> Questions whether Fawcett+2023 is selection biased</a:t>
            </a:r>
          </a:p>
          <a:p>
            <a:pPr>
              <a:buFont typeface="Wingdings" pitchFamily="2" charset="2"/>
              <a:buChar char="à"/>
            </a:pPr>
            <a:r>
              <a:rPr lang="en-US" sz="2000" dirty="0">
                <a:sym typeface="Wingdings" pitchFamily="2" charset="2"/>
              </a:rPr>
              <a:t>How to be unbiased? Gaia is based on astrometry but still optically biased</a:t>
            </a:r>
            <a:endParaRPr lang="en-US" sz="2000" dirty="0"/>
          </a:p>
        </p:txBody>
      </p:sp>
      <p:pic>
        <p:nvPicPr>
          <p:cNvPr id="5" name="Picture 4">
            <a:extLst>
              <a:ext uri="{FF2B5EF4-FFF2-40B4-BE49-F238E27FC236}">
                <a16:creationId xmlns:a16="http://schemas.microsoft.com/office/drawing/2014/main" id="{EC952181-DC6A-0259-35B7-3463244CBF57}"/>
              </a:ext>
            </a:extLst>
          </p:cNvPr>
          <p:cNvPicPr>
            <a:picLocks noChangeAspect="1"/>
          </p:cNvPicPr>
          <p:nvPr/>
        </p:nvPicPr>
        <p:blipFill>
          <a:blip r:embed="rId2"/>
          <a:stretch>
            <a:fillRect/>
          </a:stretch>
        </p:blipFill>
        <p:spPr>
          <a:xfrm>
            <a:off x="7107766" y="1354668"/>
            <a:ext cx="4967946" cy="4114080"/>
          </a:xfrm>
          <a:prstGeom prst="rect">
            <a:avLst/>
          </a:prstGeom>
        </p:spPr>
      </p:pic>
      <p:sp>
        <p:nvSpPr>
          <p:cNvPr id="6" name="TextBox 5">
            <a:extLst>
              <a:ext uri="{FF2B5EF4-FFF2-40B4-BE49-F238E27FC236}">
                <a16:creationId xmlns:a16="http://schemas.microsoft.com/office/drawing/2014/main" id="{E0BA7D94-01D8-1D0C-56FC-C8F96058C7AF}"/>
              </a:ext>
            </a:extLst>
          </p:cNvPr>
          <p:cNvSpPr txBox="1"/>
          <p:nvPr/>
        </p:nvSpPr>
        <p:spPr>
          <a:xfrm>
            <a:off x="457199" y="329078"/>
            <a:ext cx="8381012" cy="769441"/>
          </a:xfrm>
          <a:prstGeom prst="rect">
            <a:avLst/>
          </a:prstGeom>
          <a:noFill/>
        </p:spPr>
        <p:txBody>
          <a:bodyPr wrap="none" rtlCol="0">
            <a:spAutoFit/>
          </a:bodyPr>
          <a:lstStyle/>
          <a:p>
            <a:r>
              <a:rPr lang="en-US" sz="4400" dirty="0"/>
              <a:t>But ‘red’ doesn’t mean radio -loud</a:t>
            </a:r>
          </a:p>
        </p:txBody>
      </p:sp>
    </p:spTree>
    <p:extLst>
      <p:ext uri="{BB962C8B-B14F-4D97-AF65-F5344CB8AC3E}">
        <p14:creationId xmlns:p14="http://schemas.microsoft.com/office/powerpoint/2010/main" val="107074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1AC30A-BE95-EDF4-5E13-4846849E4A83}"/>
              </a:ext>
            </a:extLst>
          </p:cNvPr>
          <p:cNvPicPr>
            <a:picLocks noChangeAspect="1"/>
          </p:cNvPicPr>
          <p:nvPr/>
        </p:nvPicPr>
        <p:blipFill>
          <a:blip r:embed="rId2"/>
          <a:stretch>
            <a:fillRect/>
          </a:stretch>
        </p:blipFill>
        <p:spPr>
          <a:xfrm>
            <a:off x="186267" y="322476"/>
            <a:ext cx="6493933" cy="3474824"/>
          </a:xfrm>
          <a:prstGeom prst="rect">
            <a:avLst/>
          </a:prstGeom>
        </p:spPr>
      </p:pic>
      <p:pic>
        <p:nvPicPr>
          <p:cNvPr id="5" name="Picture 4">
            <a:extLst>
              <a:ext uri="{FF2B5EF4-FFF2-40B4-BE49-F238E27FC236}">
                <a16:creationId xmlns:a16="http://schemas.microsoft.com/office/drawing/2014/main" id="{B039040E-47A8-3995-09B4-6E440D3E14E3}"/>
              </a:ext>
            </a:extLst>
          </p:cNvPr>
          <p:cNvPicPr>
            <a:picLocks noChangeAspect="1"/>
          </p:cNvPicPr>
          <p:nvPr/>
        </p:nvPicPr>
        <p:blipFill>
          <a:blip r:embed="rId3"/>
          <a:stretch>
            <a:fillRect/>
          </a:stretch>
        </p:blipFill>
        <p:spPr>
          <a:xfrm>
            <a:off x="6096000" y="1553633"/>
            <a:ext cx="5880100" cy="4852510"/>
          </a:xfrm>
          <a:prstGeom prst="rect">
            <a:avLst/>
          </a:prstGeom>
        </p:spPr>
      </p:pic>
      <p:cxnSp>
        <p:nvCxnSpPr>
          <p:cNvPr id="7" name="Straight Connector 6">
            <a:extLst>
              <a:ext uri="{FF2B5EF4-FFF2-40B4-BE49-F238E27FC236}">
                <a16:creationId xmlns:a16="http://schemas.microsoft.com/office/drawing/2014/main" id="{34BCBD7B-DFBC-91CC-5EC7-75ECBFE038B8}"/>
              </a:ext>
            </a:extLst>
          </p:cNvPr>
          <p:cNvCxnSpPr>
            <a:cxnSpLocks/>
          </p:cNvCxnSpPr>
          <p:nvPr/>
        </p:nvCxnSpPr>
        <p:spPr>
          <a:xfrm>
            <a:off x="7840133" y="6129867"/>
            <a:ext cx="1320800" cy="0"/>
          </a:xfrm>
          <a:prstGeom prst="line">
            <a:avLst/>
          </a:prstGeom>
          <a:ln w="6985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C340BD2-1C35-D758-7F79-81FA7A8FA15A}"/>
              </a:ext>
            </a:extLst>
          </p:cNvPr>
          <p:cNvSpPr txBox="1"/>
          <p:nvPr/>
        </p:nvSpPr>
        <p:spPr>
          <a:xfrm>
            <a:off x="8144933" y="6406143"/>
            <a:ext cx="607859" cy="369332"/>
          </a:xfrm>
          <a:prstGeom prst="rect">
            <a:avLst/>
          </a:prstGeom>
          <a:noFill/>
        </p:spPr>
        <p:txBody>
          <a:bodyPr wrap="none" rtlCol="0">
            <a:spAutoFit/>
          </a:bodyPr>
          <a:lstStyle/>
          <a:p>
            <a:r>
              <a:rPr lang="en-US" dirty="0"/>
              <a:t>3CR</a:t>
            </a:r>
          </a:p>
        </p:txBody>
      </p:sp>
      <p:sp>
        <p:nvSpPr>
          <p:cNvPr id="11" name="TextBox 10">
            <a:extLst>
              <a:ext uri="{FF2B5EF4-FFF2-40B4-BE49-F238E27FC236}">
                <a16:creationId xmlns:a16="http://schemas.microsoft.com/office/drawing/2014/main" id="{8E36451B-0070-63B1-3263-210B12C5AB7D}"/>
              </a:ext>
            </a:extLst>
          </p:cNvPr>
          <p:cNvSpPr txBox="1"/>
          <p:nvPr/>
        </p:nvSpPr>
        <p:spPr>
          <a:xfrm>
            <a:off x="479956" y="4835740"/>
            <a:ext cx="5872890" cy="1569660"/>
          </a:xfrm>
          <a:prstGeom prst="rect">
            <a:avLst/>
          </a:prstGeom>
          <a:noFill/>
        </p:spPr>
        <p:txBody>
          <a:bodyPr wrap="none" rtlCol="0">
            <a:spAutoFit/>
          </a:bodyPr>
          <a:lstStyle/>
          <a:p>
            <a:r>
              <a:rPr lang="en-US" sz="3200" dirty="0"/>
              <a:t>Compare </a:t>
            </a:r>
            <a:r>
              <a:rPr lang="en-US" sz="3200" dirty="0" err="1"/>
              <a:t>Breiding</a:t>
            </a:r>
            <a:r>
              <a:rPr lang="en-US" sz="3200" dirty="0"/>
              <a:t> &amp; </a:t>
            </a:r>
            <a:r>
              <a:rPr lang="en-US" sz="3200" dirty="0" err="1"/>
              <a:t>Vejigaard</a:t>
            </a:r>
            <a:endParaRPr lang="en-US" sz="3200" dirty="0"/>
          </a:p>
          <a:p>
            <a:r>
              <a:rPr lang="en-US" sz="3200" dirty="0"/>
              <a:t>samples. Are they looking at the </a:t>
            </a:r>
          </a:p>
          <a:p>
            <a:r>
              <a:rPr lang="en-US" sz="3200" dirty="0"/>
              <a:t>same objects?</a:t>
            </a:r>
          </a:p>
        </p:txBody>
      </p:sp>
    </p:spTree>
    <p:extLst>
      <p:ext uri="{BB962C8B-B14F-4D97-AF65-F5344CB8AC3E}">
        <p14:creationId xmlns:p14="http://schemas.microsoft.com/office/powerpoint/2010/main" val="376250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B7AB-304F-DD7D-4370-99BB1A35A45F}"/>
              </a:ext>
            </a:extLst>
          </p:cNvPr>
          <p:cNvSpPr>
            <a:spLocks noGrp="1"/>
          </p:cNvSpPr>
          <p:nvPr>
            <p:ph type="title"/>
          </p:nvPr>
        </p:nvSpPr>
        <p:spPr/>
        <p:txBody>
          <a:bodyPr/>
          <a:lstStyle/>
          <a:p>
            <a:r>
              <a:rPr lang="en-US" dirty="0"/>
              <a:t>‘Red’ biased towards more massive outflows </a:t>
            </a:r>
          </a:p>
        </p:txBody>
      </p:sp>
      <p:sp>
        <p:nvSpPr>
          <p:cNvPr id="6" name="TextBox 5">
            <a:extLst>
              <a:ext uri="{FF2B5EF4-FFF2-40B4-BE49-F238E27FC236}">
                <a16:creationId xmlns:a16="http://schemas.microsoft.com/office/drawing/2014/main" id="{80782BC4-FF6B-B089-3EDF-0FCB8F67872B}"/>
              </a:ext>
            </a:extLst>
          </p:cNvPr>
          <p:cNvSpPr txBox="1"/>
          <p:nvPr/>
        </p:nvSpPr>
        <p:spPr>
          <a:xfrm>
            <a:off x="630156" y="5766657"/>
            <a:ext cx="2353401" cy="523220"/>
          </a:xfrm>
          <a:prstGeom prst="rect">
            <a:avLst/>
          </a:prstGeom>
          <a:noFill/>
        </p:spPr>
        <p:txBody>
          <a:bodyPr wrap="none" rtlCol="0">
            <a:spAutoFit/>
          </a:bodyPr>
          <a:lstStyle/>
          <a:p>
            <a:r>
              <a:rPr lang="en-US" sz="2800" dirty="0"/>
              <a:t>Gillette+ 2024</a:t>
            </a:r>
          </a:p>
        </p:txBody>
      </p:sp>
      <p:sp>
        <p:nvSpPr>
          <p:cNvPr id="7" name="TextBox 6">
            <a:extLst>
              <a:ext uri="{FF2B5EF4-FFF2-40B4-BE49-F238E27FC236}">
                <a16:creationId xmlns:a16="http://schemas.microsoft.com/office/drawing/2014/main" id="{B2853F76-F93E-BE09-F0E5-772ABF27F650}"/>
              </a:ext>
            </a:extLst>
          </p:cNvPr>
          <p:cNvSpPr txBox="1"/>
          <p:nvPr/>
        </p:nvSpPr>
        <p:spPr>
          <a:xfrm>
            <a:off x="4402667" y="5686557"/>
            <a:ext cx="5771708" cy="830997"/>
          </a:xfrm>
          <a:prstGeom prst="rect">
            <a:avLst/>
          </a:prstGeom>
          <a:noFill/>
        </p:spPr>
        <p:txBody>
          <a:bodyPr wrap="none" rtlCol="0">
            <a:spAutoFit/>
          </a:bodyPr>
          <a:lstStyle/>
          <a:p>
            <a:r>
              <a:rPr lang="en-US" sz="2400" dirty="0"/>
              <a:t>‘Red’ have bigger REW, but similar FWHM; </a:t>
            </a:r>
          </a:p>
          <a:p>
            <a:r>
              <a:rPr lang="en-US" sz="2400" dirty="0"/>
              <a:t>commonly have large blueshifts</a:t>
            </a:r>
          </a:p>
        </p:txBody>
      </p:sp>
      <p:pic>
        <p:nvPicPr>
          <p:cNvPr id="8" name="Picture 7">
            <a:extLst>
              <a:ext uri="{FF2B5EF4-FFF2-40B4-BE49-F238E27FC236}">
                <a16:creationId xmlns:a16="http://schemas.microsoft.com/office/drawing/2014/main" id="{6D514F9C-FB64-D5DF-6EC4-9A13276494E7}"/>
              </a:ext>
            </a:extLst>
          </p:cNvPr>
          <p:cNvPicPr>
            <a:picLocks noChangeAspect="1"/>
          </p:cNvPicPr>
          <p:nvPr/>
        </p:nvPicPr>
        <p:blipFill>
          <a:blip r:embed="rId3"/>
          <a:stretch>
            <a:fillRect/>
          </a:stretch>
        </p:blipFill>
        <p:spPr>
          <a:xfrm>
            <a:off x="247097" y="1538766"/>
            <a:ext cx="5472919" cy="4225925"/>
          </a:xfrm>
          <a:prstGeom prst="rect">
            <a:avLst/>
          </a:prstGeom>
        </p:spPr>
      </p:pic>
      <p:pic>
        <p:nvPicPr>
          <p:cNvPr id="9" name="Picture 8">
            <a:extLst>
              <a:ext uri="{FF2B5EF4-FFF2-40B4-BE49-F238E27FC236}">
                <a16:creationId xmlns:a16="http://schemas.microsoft.com/office/drawing/2014/main" id="{E061FAE3-AEEC-F5A8-D12D-536E9E765C51}"/>
              </a:ext>
            </a:extLst>
          </p:cNvPr>
          <p:cNvPicPr>
            <a:picLocks noChangeAspect="1"/>
          </p:cNvPicPr>
          <p:nvPr/>
        </p:nvPicPr>
        <p:blipFill>
          <a:blip r:embed="rId4"/>
          <a:stretch>
            <a:fillRect/>
          </a:stretch>
        </p:blipFill>
        <p:spPr>
          <a:xfrm>
            <a:off x="5838551" y="1538766"/>
            <a:ext cx="5545665" cy="4147791"/>
          </a:xfrm>
          <a:prstGeom prst="rect">
            <a:avLst/>
          </a:prstGeom>
        </p:spPr>
      </p:pic>
    </p:spTree>
    <p:extLst>
      <p:ext uri="{BB962C8B-B14F-4D97-AF65-F5344CB8AC3E}">
        <p14:creationId xmlns:p14="http://schemas.microsoft.com/office/powerpoint/2010/main" val="247791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8D69-F032-521F-05D6-F68D0D8B3255}"/>
              </a:ext>
            </a:extLst>
          </p:cNvPr>
          <p:cNvSpPr>
            <a:spLocks noGrp="1"/>
          </p:cNvSpPr>
          <p:nvPr>
            <p:ph type="title"/>
          </p:nvPr>
        </p:nvSpPr>
        <p:spPr>
          <a:xfrm>
            <a:off x="409075" y="365125"/>
            <a:ext cx="5257800" cy="1325563"/>
          </a:xfrm>
        </p:spPr>
        <p:txBody>
          <a:bodyPr/>
          <a:lstStyle/>
          <a:p>
            <a:r>
              <a:rPr lang="en-US" dirty="0"/>
              <a:t>Let’s not forget JWST</a:t>
            </a:r>
          </a:p>
        </p:txBody>
      </p:sp>
      <p:pic>
        <p:nvPicPr>
          <p:cNvPr id="4" name="Picture 3">
            <a:extLst>
              <a:ext uri="{FF2B5EF4-FFF2-40B4-BE49-F238E27FC236}">
                <a16:creationId xmlns:a16="http://schemas.microsoft.com/office/drawing/2014/main" id="{73512652-86E7-AB91-F7E6-21D03D0D7E38}"/>
              </a:ext>
            </a:extLst>
          </p:cNvPr>
          <p:cNvPicPr>
            <a:picLocks noChangeAspect="1"/>
          </p:cNvPicPr>
          <p:nvPr/>
        </p:nvPicPr>
        <p:blipFill>
          <a:blip r:embed="rId3"/>
          <a:stretch>
            <a:fillRect/>
          </a:stretch>
        </p:blipFill>
        <p:spPr>
          <a:xfrm>
            <a:off x="353601" y="1700257"/>
            <a:ext cx="5069005" cy="3749675"/>
          </a:xfrm>
          <a:prstGeom prst="rect">
            <a:avLst/>
          </a:prstGeom>
        </p:spPr>
      </p:pic>
      <p:sp>
        <p:nvSpPr>
          <p:cNvPr id="5" name="TextBox 4">
            <a:extLst>
              <a:ext uri="{FF2B5EF4-FFF2-40B4-BE49-F238E27FC236}">
                <a16:creationId xmlns:a16="http://schemas.microsoft.com/office/drawing/2014/main" id="{D8B67657-A918-FB85-4BA3-2CD146F0C5C0}"/>
              </a:ext>
            </a:extLst>
          </p:cNvPr>
          <p:cNvSpPr txBox="1"/>
          <p:nvPr/>
        </p:nvSpPr>
        <p:spPr>
          <a:xfrm>
            <a:off x="951823" y="5969655"/>
            <a:ext cx="5748177" cy="523220"/>
          </a:xfrm>
          <a:prstGeom prst="rect">
            <a:avLst/>
          </a:prstGeom>
          <a:noFill/>
        </p:spPr>
        <p:txBody>
          <a:bodyPr wrap="none" rtlCol="0">
            <a:spAutoFit/>
          </a:bodyPr>
          <a:lstStyle/>
          <a:p>
            <a:r>
              <a:rPr lang="en-US" sz="2800" dirty="0"/>
              <a:t>Matthee+2024 – Broad Line emitters</a:t>
            </a:r>
          </a:p>
        </p:txBody>
      </p:sp>
      <p:pic>
        <p:nvPicPr>
          <p:cNvPr id="6" name="Picture 5">
            <a:extLst>
              <a:ext uri="{FF2B5EF4-FFF2-40B4-BE49-F238E27FC236}">
                <a16:creationId xmlns:a16="http://schemas.microsoft.com/office/drawing/2014/main" id="{00FDA2C8-49D1-3139-F402-3C3E0646CABC}"/>
              </a:ext>
            </a:extLst>
          </p:cNvPr>
          <p:cNvPicPr>
            <a:picLocks noChangeAspect="1"/>
          </p:cNvPicPr>
          <p:nvPr/>
        </p:nvPicPr>
        <p:blipFill>
          <a:blip r:embed="rId4"/>
          <a:stretch>
            <a:fillRect/>
          </a:stretch>
        </p:blipFill>
        <p:spPr>
          <a:xfrm>
            <a:off x="5422606" y="1408068"/>
            <a:ext cx="6718594" cy="4041864"/>
          </a:xfrm>
          <a:prstGeom prst="rect">
            <a:avLst/>
          </a:prstGeom>
        </p:spPr>
      </p:pic>
      <p:sp>
        <p:nvSpPr>
          <p:cNvPr id="7" name="TextBox 6">
            <a:extLst>
              <a:ext uri="{FF2B5EF4-FFF2-40B4-BE49-F238E27FC236}">
                <a16:creationId xmlns:a16="http://schemas.microsoft.com/office/drawing/2014/main" id="{E415E98A-CE24-35C7-5E04-74A73AAC26FE}"/>
              </a:ext>
            </a:extLst>
          </p:cNvPr>
          <p:cNvSpPr txBox="1"/>
          <p:nvPr/>
        </p:nvSpPr>
        <p:spPr>
          <a:xfrm>
            <a:off x="7281333" y="5672667"/>
            <a:ext cx="4349589" cy="646331"/>
          </a:xfrm>
          <a:prstGeom prst="rect">
            <a:avLst/>
          </a:prstGeom>
          <a:noFill/>
        </p:spPr>
        <p:txBody>
          <a:bodyPr wrap="none" rtlCol="0">
            <a:spAutoFit/>
          </a:bodyPr>
          <a:lstStyle/>
          <a:p>
            <a:r>
              <a:rPr lang="en-US" dirty="0"/>
              <a:t>UV and optical slopes present a confusing</a:t>
            </a:r>
          </a:p>
          <a:p>
            <a:r>
              <a:rPr lang="en-US" dirty="0"/>
              <a:t>picture,  but some trends</a:t>
            </a:r>
          </a:p>
        </p:txBody>
      </p:sp>
    </p:spTree>
    <p:extLst>
      <p:ext uri="{BB962C8B-B14F-4D97-AF65-F5344CB8AC3E}">
        <p14:creationId xmlns:p14="http://schemas.microsoft.com/office/powerpoint/2010/main" val="344210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06BE-CBF0-E088-169E-02EDACC0B03D}"/>
              </a:ext>
            </a:extLst>
          </p:cNvPr>
          <p:cNvSpPr>
            <a:spLocks noGrp="1"/>
          </p:cNvSpPr>
          <p:nvPr>
            <p:ph type="title"/>
          </p:nvPr>
        </p:nvSpPr>
        <p:spPr/>
        <p:txBody>
          <a:bodyPr/>
          <a:lstStyle/>
          <a:p>
            <a:r>
              <a:rPr lang="en-US" dirty="0"/>
              <a:t>Compact red sources - LRDs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D93F90-FFD6-A34D-5505-A22FD055A9F8}"/>
                  </a:ext>
                </a:extLst>
              </p:cNvPr>
              <p:cNvSpPr>
                <a:spLocks noGrp="1"/>
              </p:cNvSpPr>
              <p:nvPr>
                <p:ph idx="1"/>
              </p:nvPr>
            </p:nvSpPr>
            <p:spPr>
              <a:xfrm>
                <a:off x="838200" y="1825624"/>
                <a:ext cx="6138333" cy="4236509"/>
              </a:xfrm>
            </p:spPr>
            <p:txBody>
              <a:bodyPr>
                <a:normAutofit lnSpcReduction="10000"/>
              </a:bodyPr>
              <a:lstStyle/>
              <a:p>
                <a:r>
                  <a:rPr lang="en-US" dirty="0"/>
                  <a:t>JWST is finding dust-reddened AGN at </a:t>
                </a:r>
                <a14:m>
                  <m:oMath xmlns:m="http://schemas.openxmlformats.org/officeDocument/2006/math">
                    <m:r>
                      <a:rPr lang="en-AU" b="0" i="1" smtClean="0">
                        <a:latin typeface="Cambria Math" panose="02040503050406030204" pitchFamily="18" charset="0"/>
                      </a:rPr>
                      <m:t>𝑧</m:t>
                    </m:r>
                    <m:r>
                      <a:rPr lang="en-AU" b="0" i="1" smtClean="0">
                        <a:latin typeface="Cambria Math" panose="02040503050406030204" pitchFamily="18" charset="0"/>
                      </a:rPr>
                      <m:t>&gt;5 −</m:t>
                    </m:r>
                  </m:oMath>
                </a14:m>
                <a:r>
                  <a:rPr lang="en-US" dirty="0"/>
                  <a:t> broad </a:t>
                </a:r>
                <a14:m>
                  <m:oMath xmlns:m="http://schemas.openxmlformats.org/officeDocument/2006/math">
                    <m:r>
                      <a:rPr lang="en-AU" b="0" i="1" smtClean="0">
                        <a:latin typeface="Cambria Math" panose="02040503050406030204" pitchFamily="18" charset="0"/>
                      </a:rPr>
                      <m:t>𝐻</m:t>
                    </m:r>
                    <m:r>
                      <a:rPr lang="en-AU" b="0" i="1" smtClean="0">
                        <a:latin typeface="Cambria Math" panose="02040503050406030204" pitchFamily="18" charset="0"/>
                        <a:ea typeface="Cambria Math" panose="02040503050406030204" pitchFamily="18" charset="0"/>
                      </a:rPr>
                      <m:t>𝛼</m:t>
                    </m:r>
                  </m:oMath>
                </a14:m>
                <a:r>
                  <a:rPr lang="en-US" dirty="0"/>
                  <a:t>, </a:t>
                </a:r>
                <a14:m>
                  <m:oMath xmlns:m="http://schemas.openxmlformats.org/officeDocument/2006/math">
                    <m:sSup>
                      <m:sSupPr>
                        <m:ctrlPr>
                          <a:rPr lang="en-US"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7</m:t>
                        </m:r>
                      </m:sup>
                    </m:sSup>
                    <m:r>
                      <a:rPr lang="en-AU" b="0" i="1" smtClean="0">
                        <a:latin typeface="Cambria Math" panose="02040503050406030204" pitchFamily="18" charset="0"/>
                      </a:rPr>
                      <m:t>&lt;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𝐵𝐻</m:t>
                        </m:r>
                      </m:sub>
                    </m:sSub>
                    <m:r>
                      <a:rPr lang="en-AU" b="0" i="1" smtClean="0">
                        <a:latin typeface="Cambria Math" panose="02040503050406030204" pitchFamily="18" charset="0"/>
                      </a:rPr>
                      <m:t>&lt;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9</m:t>
                        </m:r>
                      </m:sup>
                    </m:sSup>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ea typeface="Cambria Math" panose="02040503050406030204" pitchFamily="18" charset="0"/>
                          </a:rPr>
                          <m:t>⊙</m:t>
                        </m:r>
                      </m:sub>
                    </m:sSub>
                  </m:oMath>
                </a14:m>
                <a:endParaRPr lang="en-US" dirty="0"/>
              </a:p>
              <a:p>
                <a:r>
                  <a:rPr lang="en-US" dirty="0"/>
                  <a:t>SED consistent with dust reddening</a:t>
                </a:r>
              </a:p>
              <a:p>
                <a:r>
                  <a:rPr lang="en-US" dirty="0"/>
                  <a:t>High space density x100 more than UV-selected, but similar to X-ray #s</a:t>
                </a:r>
              </a:p>
              <a:p>
                <a:r>
                  <a:rPr lang="en-US" dirty="0"/>
                  <a:t>UV-flux due to star formation?</a:t>
                </a:r>
              </a:p>
              <a:p>
                <a:r>
                  <a:rPr lang="en-US" dirty="0"/>
                  <a:t>BH masses high fraction of total mass</a:t>
                </a:r>
              </a:p>
              <a:p>
                <a:r>
                  <a:rPr lang="en-US" dirty="0"/>
                  <a:t>Clearly important!</a:t>
                </a:r>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9AD93F90-FFD6-A34D-5505-A22FD055A9F8}"/>
                  </a:ext>
                </a:extLst>
              </p:cNvPr>
              <p:cNvSpPr>
                <a:spLocks noGrp="1" noRot="1" noChangeAspect="1" noMove="1" noResize="1" noEditPoints="1" noAdjustHandles="1" noChangeArrowheads="1" noChangeShapeType="1" noTextEdit="1"/>
              </p:cNvSpPr>
              <p:nvPr>
                <p:ph idx="1"/>
              </p:nvPr>
            </p:nvSpPr>
            <p:spPr>
              <a:xfrm>
                <a:off x="838200" y="1825624"/>
                <a:ext cx="6138333" cy="4236509"/>
              </a:xfrm>
              <a:blipFill>
                <a:blip r:embed="rId3"/>
                <a:stretch>
                  <a:fillRect l="-1860" t="-3284" b="-268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CA00A98-44BF-8A47-05F9-A7DA011CD20F}"/>
              </a:ext>
            </a:extLst>
          </p:cNvPr>
          <p:cNvPicPr>
            <a:picLocks noChangeAspect="1"/>
          </p:cNvPicPr>
          <p:nvPr/>
        </p:nvPicPr>
        <p:blipFill>
          <a:blip r:embed="rId4"/>
          <a:stretch>
            <a:fillRect/>
          </a:stretch>
        </p:blipFill>
        <p:spPr>
          <a:xfrm>
            <a:off x="7154334" y="1595878"/>
            <a:ext cx="5037666" cy="3883201"/>
          </a:xfrm>
          <a:prstGeom prst="rect">
            <a:avLst/>
          </a:prstGeom>
        </p:spPr>
      </p:pic>
      <p:sp>
        <p:nvSpPr>
          <p:cNvPr id="5" name="TextBox 4">
            <a:extLst>
              <a:ext uri="{FF2B5EF4-FFF2-40B4-BE49-F238E27FC236}">
                <a16:creationId xmlns:a16="http://schemas.microsoft.com/office/drawing/2014/main" id="{75979FC9-4C47-CD80-BC1D-A151FA46CCF6}"/>
              </a:ext>
            </a:extLst>
          </p:cNvPr>
          <p:cNvSpPr txBox="1"/>
          <p:nvPr/>
        </p:nvSpPr>
        <p:spPr>
          <a:xfrm>
            <a:off x="7984067" y="5800523"/>
            <a:ext cx="2281266" cy="523220"/>
          </a:xfrm>
          <a:prstGeom prst="rect">
            <a:avLst/>
          </a:prstGeom>
          <a:noFill/>
        </p:spPr>
        <p:txBody>
          <a:bodyPr wrap="none" rtlCol="0">
            <a:spAutoFit/>
          </a:bodyPr>
          <a:lstStyle/>
          <a:p>
            <a:r>
              <a:rPr lang="en-US" sz="2800" dirty="0"/>
              <a:t>Greene+2024</a:t>
            </a:r>
          </a:p>
        </p:txBody>
      </p:sp>
      <p:sp>
        <p:nvSpPr>
          <p:cNvPr id="6" name="TextBox 5">
            <a:extLst>
              <a:ext uri="{FF2B5EF4-FFF2-40B4-BE49-F238E27FC236}">
                <a16:creationId xmlns:a16="http://schemas.microsoft.com/office/drawing/2014/main" id="{9BE35027-9DFD-CF1B-D5BF-76574E0AD996}"/>
              </a:ext>
            </a:extLst>
          </p:cNvPr>
          <p:cNvSpPr txBox="1"/>
          <p:nvPr/>
        </p:nvSpPr>
        <p:spPr>
          <a:xfrm>
            <a:off x="8652933" y="829733"/>
            <a:ext cx="1613455" cy="369332"/>
          </a:xfrm>
          <a:prstGeom prst="rect">
            <a:avLst/>
          </a:prstGeom>
          <a:noFill/>
        </p:spPr>
        <p:txBody>
          <a:bodyPr wrap="none" rtlCol="0">
            <a:spAutoFit/>
          </a:bodyPr>
          <a:lstStyle/>
          <a:p>
            <a:r>
              <a:rPr lang="en-US" dirty="0"/>
              <a:t>‘little red dots’</a:t>
            </a:r>
          </a:p>
        </p:txBody>
      </p:sp>
    </p:spTree>
    <p:extLst>
      <p:ext uri="{BB962C8B-B14F-4D97-AF65-F5344CB8AC3E}">
        <p14:creationId xmlns:p14="http://schemas.microsoft.com/office/powerpoint/2010/main" val="44912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D6D7-3B49-5139-96E8-A8AF8127BD22}"/>
              </a:ext>
            </a:extLst>
          </p:cNvPr>
          <p:cNvSpPr>
            <a:spLocks noGrp="1"/>
          </p:cNvSpPr>
          <p:nvPr>
            <p:ph type="title"/>
          </p:nvPr>
        </p:nvSpPr>
        <p:spPr/>
        <p:txBody>
          <a:bodyPr/>
          <a:lstStyle/>
          <a:p>
            <a:r>
              <a:rPr lang="en-US" dirty="0"/>
              <a:t>Some Comments</a:t>
            </a:r>
          </a:p>
        </p:txBody>
      </p:sp>
      <p:sp>
        <p:nvSpPr>
          <p:cNvPr id="3" name="Content Placeholder 2">
            <a:extLst>
              <a:ext uri="{FF2B5EF4-FFF2-40B4-BE49-F238E27FC236}">
                <a16:creationId xmlns:a16="http://schemas.microsoft.com/office/drawing/2014/main" id="{0B62204C-13DA-A5CF-1739-B9ABA75FC09F}"/>
              </a:ext>
            </a:extLst>
          </p:cNvPr>
          <p:cNvSpPr>
            <a:spLocks noGrp="1"/>
          </p:cNvSpPr>
          <p:nvPr>
            <p:ph idx="1"/>
          </p:nvPr>
        </p:nvSpPr>
        <p:spPr/>
        <p:txBody>
          <a:bodyPr>
            <a:normAutofit lnSpcReduction="10000"/>
          </a:bodyPr>
          <a:lstStyle/>
          <a:p>
            <a:r>
              <a:rPr lang="en-US" dirty="0"/>
              <a:t>Different studies select ‘red quasars’ in different ways; unclear that any study is ‘unbiased’ </a:t>
            </a:r>
            <a:r>
              <a:rPr lang="en-US" dirty="0">
                <a:sym typeface="Wingdings" pitchFamily="2" charset="2"/>
              </a:rPr>
              <a:t> difficult to compare studies</a:t>
            </a:r>
            <a:endParaRPr lang="en-US" dirty="0"/>
          </a:p>
          <a:p>
            <a:r>
              <a:rPr lang="en-US" dirty="0"/>
              <a:t>Most studies try to establish correlations, with rather ‘hand-wavy physics’</a:t>
            </a:r>
          </a:p>
          <a:p>
            <a:r>
              <a:rPr lang="en-US" dirty="0"/>
              <a:t>Central regions of AGN appear to be complex environments, not in equilibrium</a:t>
            </a:r>
          </a:p>
          <a:p>
            <a:r>
              <a:rPr lang="en-US" dirty="0"/>
              <a:t>Clearly some radio-loud AGN are associated with mergers and dust – timescales/stages of evolution unclear – messy physics</a:t>
            </a:r>
          </a:p>
          <a:p>
            <a:r>
              <a:rPr lang="en-US" dirty="0"/>
              <a:t>Relationship between dusty torus and mergers and radio emission or outflows still unclear</a:t>
            </a:r>
          </a:p>
        </p:txBody>
      </p:sp>
    </p:spTree>
    <p:extLst>
      <p:ext uri="{BB962C8B-B14F-4D97-AF65-F5344CB8AC3E}">
        <p14:creationId xmlns:p14="http://schemas.microsoft.com/office/powerpoint/2010/main" val="35197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2967-0017-403A-51DD-1E9A6E4220CC}"/>
              </a:ext>
            </a:extLst>
          </p:cNvPr>
          <p:cNvSpPr>
            <a:spLocks noGrp="1"/>
          </p:cNvSpPr>
          <p:nvPr>
            <p:ph type="title"/>
          </p:nvPr>
        </p:nvSpPr>
        <p:spPr/>
        <p:txBody>
          <a:bodyPr/>
          <a:lstStyle/>
          <a:p>
            <a:r>
              <a:rPr lang="en-US" dirty="0"/>
              <a:t>Some More Comments</a:t>
            </a:r>
          </a:p>
        </p:txBody>
      </p:sp>
      <p:sp>
        <p:nvSpPr>
          <p:cNvPr id="3" name="Content Placeholder 2">
            <a:extLst>
              <a:ext uri="{FF2B5EF4-FFF2-40B4-BE49-F238E27FC236}">
                <a16:creationId xmlns:a16="http://schemas.microsoft.com/office/drawing/2014/main" id="{968FB01F-3984-9670-2588-322F829F313B}"/>
              </a:ext>
            </a:extLst>
          </p:cNvPr>
          <p:cNvSpPr>
            <a:spLocks noGrp="1"/>
          </p:cNvSpPr>
          <p:nvPr>
            <p:ph idx="1"/>
          </p:nvPr>
        </p:nvSpPr>
        <p:spPr/>
        <p:txBody>
          <a:bodyPr/>
          <a:lstStyle/>
          <a:p>
            <a:r>
              <a:rPr lang="en-US" dirty="0"/>
              <a:t>We shouldn’t be surprised to find dust: we identify AGN by broad emission lines including Mg &amp; C </a:t>
            </a:r>
          </a:p>
          <a:p>
            <a:r>
              <a:rPr lang="en-US" dirty="0"/>
              <a:t>Radio emission from strong emitters likely involves jets, but what other significant radio emissions?</a:t>
            </a:r>
          </a:p>
          <a:p>
            <a:r>
              <a:rPr lang="en-US" dirty="0"/>
              <a:t>Relationship between massive outflows and radio jets?</a:t>
            </a:r>
          </a:p>
        </p:txBody>
      </p:sp>
    </p:spTree>
    <p:extLst>
      <p:ext uri="{BB962C8B-B14F-4D97-AF65-F5344CB8AC3E}">
        <p14:creationId xmlns:p14="http://schemas.microsoft.com/office/powerpoint/2010/main" val="13950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15EF-0B36-240C-5384-27A594FE0548}"/>
              </a:ext>
            </a:extLst>
          </p:cNvPr>
          <p:cNvSpPr>
            <a:spLocks noGrp="1"/>
          </p:cNvSpPr>
          <p:nvPr>
            <p:ph type="title"/>
          </p:nvPr>
        </p:nvSpPr>
        <p:spPr>
          <a:xfrm>
            <a:off x="2396065" y="1967309"/>
            <a:ext cx="6866468" cy="2923382"/>
          </a:xfrm>
        </p:spPr>
        <p:txBody>
          <a:bodyPr>
            <a:normAutofit fontScale="90000"/>
          </a:bodyPr>
          <a:lstStyle/>
          <a:p>
            <a:r>
              <a:rPr lang="en-US" dirty="0"/>
              <a:t>Thank you for the opportunity</a:t>
            </a:r>
            <a:br>
              <a:rPr lang="en-US" dirty="0"/>
            </a:br>
            <a:br>
              <a:rPr lang="en-US" dirty="0"/>
            </a:br>
            <a:r>
              <a:rPr lang="en-US" dirty="0"/>
              <a:t>Rekindled my interest in red quasars &amp; the complexity of</a:t>
            </a:r>
            <a:br>
              <a:rPr lang="en-US" dirty="0"/>
            </a:br>
            <a:r>
              <a:rPr lang="en-US" dirty="0"/>
              <a:t>inner regions of AGN.</a:t>
            </a:r>
          </a:p>
        </p:txBody>
      </p:sp>
    </p:spTree>
    <p:extLst>
      <p:ext uri="{BB962C8B-B14F-4D97-AF65-F5344CB8AC3E}">
        <p14:creationId xmlns:p14="http://schemas.microsoft.com/office/powerpoint/2010/main" val="90080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C638-3457-FC9F-9EB4-19754788AC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002FA5-B77B-C9FF-04B9-A461551DA1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81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8242-AA4B-DF73-A282-68EB2333FACA}"/>
              </a:ext>
            </a:extLst>
          </p:cNvPr>
          <p:cNvSpPr>
            <a:spLocks noGrp="1"/>
          </p:cNvSpPr>
          <p:nvPr>
            <p:ph type="title"/>
          </p:nvPr>
        </p:nvSpPr>
        <p:spPr/>
        <p:txBody>
          <a:bodyPr>
            <a:normAutofit fontScale="90000"/>
          </a:bodyPr>
          <a:lstStyle/>
          <a:p>
            <a:pPr algn="ctr"/>
            <a:r>
              <a:rPr lang="en-US" dirty="0"/>
              <a:t>Our project: </a:t>
            </a:r>
            <a:br>
              <a:rPr lang="en-US" dirty="0"/>
            </a:br>
            <a:r>
              <a:rPr lang="en-US" dirty="0"/>
              <a:t>Gravitational lensing of PKS quasars</a:t>
            </a:r>
            <a:br>
              <a:rPr lang="en-US" dirty="0"/>
            </a:br>
            <a:r>
              <a:rPr lang="en-US" dirty="0"/>
              <a:t>(1992-1997)</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740E2B-CBBA-A564-5666-134FBCA68250}"/>
                  </a:ext>
                </a:extLst>
              </p:cNvPr>
              <p:cNvSpPr>
                <a:spLocks noGrp="1"/>
              </p:cNvSpPr>
              <p:nvPr>
                <p:ph idx="1"/>
              </p:nvPr>
            </p:nvSpPr>
            <p:spPr>
              <a:xfrm>
                <a:off x="838200" y="2037292"/>
                <a:ext cx="10515600" cy="4351338"/>
              </a:xfrm>
            </p:spPr>
            <p:txBody>
              <a:bodyPr/>
              <a:lstStyle/>
              <a:p>
                <a:r>
                  <a:rPr lang="en-US" dirty="0"/>
                  <a:t>Frequency of gravitational lenses – already tested in the LBQS  </a:t>
                </a:r>
              </a:p>
              <a:p>
                <a:r>
                  <a:rPr lang="en-US" dirty="0"/>
                  <a:t>Supported by ARC DP: GL in a PKS sample of quasars: $274k</a:t>
                </a:r>
              </a:p>
              <a:p>
                <a:r>
                  <a:rPr lang="en-US" dirty="0"/>
                  <a:t>PKS Flat Spectrum Half Jansky Sample:  &gt;20deg from Gal Plane </a:t>
                </a:r>
                <a14:m>
                  <m:oMath xmlns:m="http://schemas.openxmlformats.org/officeDocument/2006/math">
                    <m:r>
                      <a:rPr lang="en-AU" b="0" i="1" smtClean="0">
                        <a:latin typeface="Cambria Math" panose="02040503050406030204" pitchFamily="18" charset="0"/>
                      </a:rPr>
                      <m:t>+3</m:t>
                    </m:r>
                    <m:r>
                      <a:rPr lang="en-AU" i="1">
                        <a:latin typeface="Cambria Math" panose="02040503050406030204" pitchFamily="18" charset="0"/>
                      </a:rPr>
                      <m:t>&gt;</m:t>
                    </m:r>
                    <m:r>
                      <a:rPr lang="en-AU" b="0" i="1" smtClean="0">
                        <a:latin typeface="Cambria Math" panose="02040503050406030204" pitchFamily="18" charset="0"/>
                        <a:ea typeface="Cambria Math" panose="02040503050406030204" pitchFamily="18" charset="0"/>
                      </a:rPr>
                      <m:t>𝛿</m:t>
                    </m:r>
                    <m:r>
                      <a:rPr lang="en-AU" i="1">
                        <a:latin typeface="Cambria Math" panose="02040503050406030204" pitchFamily="18" charset="0"/>
                      </a:rPr>
                      <m:t>&gt;</m:t>
                    </m:r>
                    <m:r>
                      <a:rPr lang="en-AU" b="0" i="1" smtClean="0">
                        <a:latin typeface="Cambria Math" panose="02040503050406030204" pitchFamily="18" charset="0"/>
                        <a:ea typeface="Cambria Math" panose="02040503050406030204" pitchFamily="18" charset="0"/>
                      </a:rPr>
                      <m:t>45,</m:t>
                    </m:r>
                  </m:oMath>
                </a14:m>
                <a:r>
                  <a:rPr lang="en-US" dirty="0"/>
                  <a:t> Drinkwater+1997</a:t>
                </a:r>
              </a:p>
              <a:p>
                <a:r>
                  <a:rPr lang="en-US" dirty="0"/>
                  <a:t>323 radio quasars: Savage, Jauncey, Wright &amp; Peterson</a:t>
                </a:r>
              </a:p>
              <a:p>
                <a:r>
                  <a:rPr lang="en-US" dirty="0"/>
                  <a:t>105 not identified </a:t>
                </a:r>
                <a:r>
                  <a:rPr lang="en-US" dirty="0" err="1"/>
                  <a:t>ie</a:t>
                </a:r>
                <a:r>
                  <a:rPr lang="en-US" dirty="0"/>
                  <a:t> not found optically</a:t>
                </a:r>
              </a:p>
              <a:p>
                <a:r>
                  <a:rPr lang="en-US" dirty="0"/>
                  <a:t>Arcsec positional accuracy from the ATCA, then IR imaging with IRIS@AAT and  CASPIR &amp; PICNIC@2.3m</a:t>
                </a:r>
              </a:p>
            </p:txBody>
          </p:sp>
        </mc:Choice>
        <mc:Fallback>
          <p:sp>
            <p:nvSpPr>
              <p:cNvPr id="3" name="Content Placeholder 2">
                <a:extLst>
                  <a:ext uri="{FF2B5EF4-FFF2-40B4-BE49-F238E27FC236}">
                    <a16:creationId xmlns:a16="http://schemas.microsoft.com/office/drawing/2014/main" id="{7C740E2B-CBBA-A564-5666-134FBCA68250}"/>
                  </a:ext>
                </a:extLst>
              </p:cNvPr>
              <p:cNvSpPr>
                <a:spLocks noGrp="1" noRot="1" noChangeAspect="1" noMove="1" noResize="1" noEditPoints="1" noAdjustHandles="1" noChangeArrowheads="1" noChangeShapeType="1" noTextEdit="1"/>
              </p:cNvSpPr>
              <p:nvPr>
                <p:ph idx="1"/>
              </p:nvPr>
            </p:nvSpPr>
            <p:spPr>
              <a:xfrm>
                <a:off x="838200" y="2037292"/>
                <a:ext cx="10515600" cy="4351338"/>
              </a:xfrm>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253984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BD8A-A4E2-610D-F51D-F7EBB5202B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58925A-768D-E239-29B7-764A5CDB2F89}"/>
              </a:ext>
            </a:extLst>
          </p:cNvPr>
          <p:cNvSpPr>
            <a:spLocks noGrp="1"/>
          </p:cNvSpPr>
          <p:nvPr>
            <p:ph idx="1"/>
          </p:nvPr>
        </p:nvSpPr>
        <p:spPr/>
        <p:txBody>
          <a:bodyPr/>
          <a:lstStyle/>
          <a:p>
            <a:r>
              <a:rPr lang="en-AU" b="1" dirty="0"/>
              <a:t>Astronomers discover thousands of active red galaxy hearts with powerful radio signals</a:t>
            </a:r>
          </a:p>
          <a:p>
            <a:r>
              <a:rPr lang="en-AU" dirty="0">
                <a:hlinkClick r:id="rId2"/>
              </a:rPr>
              <a:t>News</a:t>
            </a:r>
            <a:r>
              <a:rPr lang="en-AU" dirty="0"/>
              <a:t> By </a:t>
            </a:r>
            <a:r>
              <a:rPr lang="en-AU" dirty="0">
                <a:hlinkClick r:id="rId3"/>
              </a:rPr>
              <a:t>Keith Cooper</a:t>
            </a:r>
            <a:endParaRPr lang="en-AU" dirty="0"/>
          </a:p>
          <a:p>
            <a:r>
              <a:rPr lang="en-AU" dirty="0"/>
              <a:t>published September 29, 2023 </a:t>
            </a:r>
          </a:p>
          <a:p>
            <a:r>
              <a:rPr lang="en-AU" dirty="0"/>
              <a:t>A fraction of red quasars have been shown to be young active galaxies smothered in cosmic dust.</a:t>
            </a:r>
          </a:p>
          <a:p>
            <a:r>
              <a:rPr lang="en-US" dirty="0"/>
              <a:t>Fawcett, DES #=3038/35000 are red</a:t>
            </a:r>
          </a:p>
        </p:txBody>
      </p:sp>
      <p:pic>
        <p:nvPicPr>
          <p:cNvPr id="2050" name="Picture 2" descr="a swirling blue black and white circular center is seen from an angle, caved inside red and orange gases around its parimeter. a beam of light shoots from the center">
            <a:extLst>
              <a:ext uri="{FF2B5EF4-FFF2-40B4-BE49-F238E27FC236}">
                <a16:creationId xmlns:a16="http://schemas.microsoft.com/office/drawing/2014/main" id="{AC9AC559-5837-CE58-201C-E4FEADCA7BB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407275" y="45720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3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BA11-44AE-7C91-613F-1DC9F852B0EA}"/>
              </a:ext>
            </a:extLst>
          </p:cNvPr>
          <p:cNvSpPr>
            <a:spLocks noGrp="1"/>
          </p:cNvSpPr>
          <p:nvPr>
            <p:ph type="title"/>
          </p:nvPr>
        </p:nvSpPr>
        <p:spPr/>
        <p:txBody>
          <a:bodyPr/>
          <a:lstStyle/>
          <a:p>
            <a:r>
              <a:rPr lang="en-US" dirty="0"/>
              <a:t>Published refereed papers + conf proc</a:t>
            </a:r>
          </a:p>
        </p:txBody>
      </p:sp>
      <p:sp>
        <p:nvSpPr>
          <p:cNvPr id="3" name="Content Placeholder 2">
            <a:extLst>
              <a:ext uri="{FF2B5EF4-FFF2-40B4-BE49-F238E27FC236}">
                <a16:creationId xmlns:a16="http://schemas.microsoft.com/office/drawing/2014/main" id="{E6043416-F7B2-0D10-9588-517F3D5A5B5E}"/>
              </a:ext>
            </a:extLst>
          </p:cNvPr>
          <p:cNvSpPr>
            <a:spLocks noGrp="1"/>
          </p:cNvSpPr>
          <p:nvPr>
            <p:ph idx="1"/>
          </p:nvPr>
        </p:nvSpPr>
        <p:spPr/>
        <p:txBody>
          <a:bodyPr>
            <a:normAutofit lnSpcReduction="10000"/>
          </a:bodyPr>
          <a:lstStyle/>
          <a:p>
            <a:r>
              <a:rPr lang="en-US" dirty="0"/>
              <a:t>Webster+ Nature 1995, #=265</a:t>
            </a:r>
          </a:p>
          <a:p>
            <a:r>
              <a:rPr lang="en-US" dirty="0" err="1"/>
              <a:t>Masci+w</a:t>
            </a:r>
            <a:r>
              <a:rPr lang="en-US" dirty="0"/>
              <a:t> PASA 1995 #=7</a:t>
            </a:r>
          </a:p>
          <a:p>
            <a:r>
              <a:rPr lang="en-US" dirty="0"/>
              <a:t>Drinkwater+ PASA 1996 #=1</a:t>
            </a:r>
          </a:p>
          <a:p>
            <a:r>
              <a:rPr lang="en-US" dirty="0"/>
              <a:t>Drinkwater+ MNRAS 1997 #=163</a:t>
            </a:r>
          </a:p>
          <a:p>
            <a:r>
              <a:rPr lang="en-US" dirty="0"/>
              <a:t>Siebert+ mnras1998 #=39</a:t>
            </a:r>
          </a:p>
          <a:p>
            <a:r>
              <a:rPr lang="en-US" dirty="0" err="1"/>
              <a:t>Masci</a:t>
            </a:r>
            <a:r>
              <a:rPr lang="en-US" dirty="0"/>
              <a:t>+ </a:t>
            </a:r>
            <a:r>
              <a:rPr lang="en-US" dirty="0" err="1"/>
              <a:t>mnras</a:t>
            </a:r>
            <a:r>
              <a:rPr lang="en-US" dirty="0"/>
              <a:t> 1998 #=15</a:t>
            </a:r>
          </a:p>
          <a:p>
            <a:r>
              <a:rPr lang="en-US" dirty="0" err="1"/>
              <a:t>Masci</a:t>
            </a:r>
            <a:r>
              <a:rPr lang="en-US" dirty="0"/>
              <a:t>+ </a:t>
            </a:r>
            <a:r>
              <a:rPr lang="en-US" dirty="0" err="1"/>
              <a:t>ApJ</a:t>
            </a:r>
            <a:r>
              <a:rPr lang="en-US" dirty="0"/>
              <a:t> </a:t>
            </a:r>
            <a:r>
              <a:rPr lang="en-US" dirty="0" err="1"/>
              <a:t>apj</a:t>
            </a:r>
            <a:r>
              <a:rPr lang="en-US" dirty="0"/>
              <a:t> 1999 #=9</a:t>
            </a:r>
          </a:p>
          <a:p>
            <a:r>
              <a:rPr lang="en-US" dirty="0" err="1"/>
              <a:t>Masci+w</a:t>
            </a:r>
            <a:r>
              <a:rPr lang="en-US" dirty="0"/>
              <a:t> </a:t>
            </a:r>
            <a:r>
              <a:rPr lang="en-US" dirty="0" err="1"/>
              <a:t>mnras</a:t>
            </a:r>
            <a:r>
              <a:rPr lang="en-US" dirty="0"/>
              <a:t> 1999 #=5</a:t>
            </a:r>
          </a:p>
          <a:p>
            <a:r>
              <a:rPr lang="en-US" dirty="0"/>
              <a:t>Francis+ PASA 2001 </a:t>
            </a:r>
          </a:p>
          <a:p>
            <a:endParaRPr lang="en-US" dirty="0"/>
          </a:p>
        </p:txBody>
      </p:sp>
    </p:spTree>
    <p:extLst>
      <p:ext uri="{BB962C8B-B14F-4D97-AF65-F5344CB8AC3E}">
        <p14:creationId xmlns:p14="http://schemas.microsoft.com/office/powerpoint/2010/main" val="35502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722C-F7A7-E793-05D1-0CE1FDCE9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F02BBA-499D-E99B-5593-088713440E82}"/>
              </a:ext>
            </a:extLst>
          </p:cNvPr>
          <p:cNvSpPr>
            <a:spLocks noGrp="1"/>
          </p:cNvSpPr>
          <p:nvPr>
            <p:ph idx="1"/>
          </p:nvPr>
        </p:nvSpPr>
        <p:spPr/>
        <p:txBody>
          <a:bodyPr/>
          <a:lstStyle/>
          <a:p>
            <a:r>
              <a:rPr lang="en-AU" sz="1800" kern="100" dirty="0">
                <a:effectLst/>
                <a:latin typeface="Aptos" panose="020B0004020202020204" pitchFamily="34" charset="0"/>
                <a:ea typeface="Aptos" panose="020B0004020202020204" pitchFamily="34" charset="0"/>
                <a:cs typeface="Times New Roman" panose="02020603050405020304" pitchFamily="18" charset="0"/>
              </a:rPr>
              <a:t>Early catalogues of strong Parkes radio sources had a number of ‘empty fields’ listed under their identities. With my first PhD student, Frank </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Masci</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we used the new IR imager on the AAT in the 1990’s to determine that they were actually ‘red sources’, which were not detected in the optical.  At the time, a range of possibilities were explored to understand the nature of these objects.  Fast forward nearly thirty years, and red quasars are again a topic of interest.  During this talk, the early work will be described; however, more interestingly, an up-to-date discussion of red quasars and their role in galaxy mergers and the coevolution of black holes and their galaxy hosts will be presented. </a:t>
            </a: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cloudproject.hosted.panopto.com</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/Panopto/Pages/</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Viewer.aspx?id</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=f378b420-2b99-4d09-9555-afbf01706b96</a:t>
            </a:r>
          </a:p>
          <a:p>
            <a:pPr marL="0" indent="0">
              <a:buNone/>
            </a:pPr>
            <a:endParaRPr lang="en-US" dirty="0"/>
          </a:p>
        </p:txBody>
      </p:sp>
    </p:spTree>
    <p:extLst>
      <p:ext uri="{BB962C8B-B14F-4D97-AF65-F5344CB8AC3E}">
        <p14:creationId xmlns:p14="http://schemas.microsoft.com/office/powerpoint/2010/main" val="3091396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85B6-EEBF-CAD3-A318-83CAE94A3F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212207-EB12-89CA-CD66-F863CA6B3F3F}"/>
              </a:ext>
            </a:extLst>
          </p:cNvPr>
          <p:cNvSpPr>
            <a:spLocks noGrp="1"/>
          </p:cNvSpPr>
          <p:nvPr>
            <p:ph idx="1"/>
          </p:nvPr>
        </p:nvSpPr>
        <p:spPr/>
        <p:txBody>
          <a:bodyPr>
            <a:normAutofit lnSpcReduction="10000"/>
          </a:bodyPr>
          <a:lstStyle/>
          <a:p>
            <a:r>
              <a:rPr lang="en-AU" dirty="0"/>
              <a:t>The red quasars seem to be radiating more strongly in radio waves than the blue quasars because of interactions between  outflows of radiation pouring from a quasar and the surrounding curtains of dust. As the outflows slam into the dust, they excite molecules within the dust to prompt the emission of radio waves. Over time, the outflows, driven by the energy of a </a:t>
            </a:r>
            <a:r>
              <a:rPr lang="en-AU" u="sng" dirty="0">
                <a:hlinkClick r:id="rId2"/>
              </a:rPr>
              <a:t>supermassive black hole</a:t>
            </a:r>
            <a:r>
              <a:rPr lang="en-AU" dirty="0"/>
              <a:t> hungrily feeding on vast amounts of matter, will blow the dusty cloak away to leave a naked blue quasar with much weaker radio emission. Fawcett calls this the 'blow-out' phase.</a:t>
            </a:r>
          </a:p>
          <a:p>
            <a:r>
              <a:rPr lang="en-AU" dirty="0"/>
              <a:t>Therefore, when astronomers see a red quasar, they are seeing a younger quasar than if they were to see a blue one.</a:t>
            </a:r>
          </a:p>
          <a:p>
            <a:endParaRPr lang="en-US" dirty="0"/>
          </a:p>
        </p:txBody>
      </p:sp>
    </p:spTree>
    <p:extLst>
      <p:ext uri="{BB962C8B-B14F-4D97-AF65-F5344CB8AC3E}">
        <p14:creationId xmlns:p14="http://schemas.microsoft.com/office/powerpoint/2010/main" val="322506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FDB4A-7F4D-66EB-FEC7-795A8AAD58CE}"/>
              </a:ext>
            </a:extLst>
          </p:cNvPr>
          <p:cNvSpPr txBox="1"/>
          <p:nvPr/>
        </p:nvSpPr>
        <p:spPr>
          <a:xfrm>
            <a:off x="486889" y="225631"/>
            <a:ext cx="4183774" cy="1384995"/>
          </a:xfrm>
          <a:prstGeom prst="rect">
            <a:avLst/>
          </a:prstGeom>
          <a:noFill/>
        </p:spPr>
        <p:txBody>
          <a:bodyPr wrap="none" rtlCol="0">
            <a:spAutoFit/>
          </a:bodyPr>
          <a:lstStyle/>
          <a:p>
            <a:r>
              <a:rPr lang="en-US" sz="2800" dirty="0"/>
              <a:t>Evidence for a large </a:t>
            </a:r>
          </a:p>
          <a:p>
            <a:r>
              <a:rPr lang="en-US" sz="2800" dirty="0"/>
              <a:t>undetected population</a:t>
            </a:r>
          </a:p>
          <a:p>
            <a:r>
              <a:rPr lang="en-US" sz="2800" dirty="0"/>
              <a:t>of dust-reddened quasars</a:t>
            </a:r>
          </a:p>
        </p:txBody>
      </p:sp>
      <p:pic>
        <p:nvPicPr>
          <p:cNvPr id="3" name="Picture 2">
            <a:extLst>
              <a:ext uri="{FF2B5EF4-FFF2-40B4-BE49-F238E27FC236}">
                <a16:creationId xmlns:a16="http://schemas.microsoft.com/office/drawing/2014/main" id="{B329EA4D-770A-420B-9950-23C977FA33C9}"/>
              </a:ext>
            </a:extLst>
          </p:cNvPr>
          <p:cNvPicPr>
            <a:picLocks noChangeAspect="1"/>
          </p:cNvPicPr>
          <p:nvPr/>
        </p:nvPicPr>
        <p:blipFill>
          <a:blip r:embed="rId3"/>
          <a:stretch>
            <a:fillRect/>
          </a:stretch>
        </p:blipFill>
        <p:spPr>
          <a:xfrm>
            <a:off x="486889" y="1783048"/>
            <a:ext cx="3700798" cy="4849321"/>
          </a:xfrm>
          <a:prstGeom prst="rect">
            <a:avLst/>
          </a:prstGeom>
        </p:spPr>
      </p:pic>
      <p:sp>
        <p:nvSpPr>
          <p:cNvPr id="4" name="TextBox 3">
            <a:extLst>
              <a:ext uri="{FF2B5EF4-FFF2-40B4-BE49-F238E27FC236}">
                <a16:creationId xmlns:a16="http://schemas.microsoft.com/office/drawing/2014/main" id="{74F8A313-7B56-45A8-0464-BFFD0089C3DB}"/>
              </a:ext>
            </a:extLst>
          </p:cNvPr>
          <p:cNvSpPr txBox="1"/>
          <p:nvPr/>
        </p:nvSpPr>
        <p:spPr>
          <a:xfrm>
            <a:off x="77278" y="3896140"/>
            <a:ext cx="4520020" cy="646331"/>
          </a:xfrm>
          <a:prstGeom prst="rect">
            <a:avLst/>
          </a:prstGeom>
          <a:solidFill>
            <a:schemeClr val="bg1"/>
          </a:solidFill>
        </p:spPr>
        <p:txBody>
          <a:bodyPr wrap="none" rtlCol="0">
            <a:spAutoFit/>
          </a:bodyPr>
          <a:lstStyle/>
          <a:p>
            <a:r>
              <a:rPr lang="en-US" dirty="0"/>
              <a:t>Squares: PKS quasars, filled with redshifts, </a:t>
            </a:r>
          </a:p>
          <a:p>
            <a:r>
              <a:rPr lang="en-US" dirty="0"/>
              <a:t>Unfilled no redshift; Squares: LBQS quasars</a:t>
            </a:r>
          </a:p>
        </p:txBody>
      </p:sp>
      <p:pic>
        <p:nvPicPr>
          <p:cNvPr id="5" name="Picture 4">
            <a:extLst>
              <a:ext uri="{FF2B5EF4-FFF2-40B4-BE49-F238E27FC236}">
                <a16:creationId xmlns:a16="http://schemas.microsoft.com/office/drawing/2014/main" id="{C7162EA4-396C-C8BF-800A-7DB7D2CD3142}"/>
              </a:ext>
            </a:extLst>
          </p:cNvPr>
          <p:cNvPicPr>
            <a:picLocks noChangeAspect="1"/>
          </p:cNvPicPr>
          <p:nvPr/>
        </p:nvPicPr>
        <p:blipFill>
          <a:blip r:embed="rId4"/>
          <a:stretch>
            <a:fillRect/>
          </a:stretch>
        </p:blipFill>
        <p:spPr>
          <a:xfrm>
            <a:off x="5216719" y="1150258"/>
            <a:ext cx="3651292" cy="2491153"/>
          </a:xfrm>
          <a:prstGeom prst="rect">
            <a:avLst/>
          </a:prstGeom>
        </p:spPr>
      </p:pic>
      <p:sp>
        <p:nvSpPr>
          <p:cNvPr id="7" name="TextBox 6">
            <a:extLst>
              <a:ext uri="{FF2B5EF4-FFF2-40B4-BE49-F238E27FC236}">
                <a16:creationId xmlns:a16="http://schemas.microsoft.com/office/drawing/2014/main" id="{A63E65F5-0A14-8430-7603-F1B0C362ECC1}"/>
              </a:ext>
            </a:extLst>
          </p:cNvPr>
          <p:cNvSpPr txBox="1"/>
          <p:nvPr/>
        </p:nvSpPr>
        <p:spPr>
          <a:xfrm>
            <a:off x="5062331" y="357809"/>
            <a:ext cx="3414012" cy="923330"/>
          </a:xfrm>
          <a:prstGeom prst="rect">
            <a:avLst/>
          </a:prstGeom>
          <a:noFill/>
        </p:spPr>
        <p:txBody>
          <a:bodyPr wrap="none" rtlCol="0">
            <a:spAutoFit/>
          </a:bodyPr>
          <a:lstStyle/>
          <a:p>
            <a:r>
              <a:rPr lang="en-US" dirty="0"/>
              <a:t>Webster, Francis, Peterson, </a:t>
            </a:r>
          </a:p>
          <a:p>
            <a:r>
              <a:rPr lang="en-US" dirty="0"/>
              <a:t>Drinkwater, </a:t>
            </a:r>
            <a:r>
              <a:rPr lang="en-US" dirty="0" err="1"/>
              <a:t>Masci</a:t>
            </a:r>
            <a:r>
              <a:rPr lang="en-US" dirty="0"/>
              <a:t> Nature (1995) </a:t>
            </a:r>
          </a:p>
          <a:p>
            <a:endParaRPr lang="en-US" dirty="0"/>
          </a:p>
        </p:txBody>
      </p:sp>
      <p:sp>
        <p:nvSpPr>
          <p:cNvPr id="10" name="TextBox 9">
            <a:extLst>
              <a:ext uri="{FF2B5EF4-FFF2-40B4-BE49-F238E27FC236}">
                <a16:creationId xmlns:a16="http://schemas.microsoft.com/office/drawing/2014/main" id="{4B2872D2-E114-FA89-0907-642DAE94C563}"/>
              </a:ext>
            </a:extLst>
          </p:cNvPr>
          <p:cNvSpPr txBox="1"/>
          <p:nvPr/>
        </p:nvSpPr>
        <p:spPr>
          <a:xfrm>
            <a:off x="8867145" y="1466710"/>
            <a:ext cx="3125792" cy="1200329"/>
          </a:xfrm>
          <a:prstGeom prst="rect">
            <a:avLst/>
          </a:prstGeom>
          <a:noFill/>
        </p:spPr>
        <p:txBody>
          <a:bodyPr wrap="none" rtlCol="0">
            <a:spAutoFit/>
          </a:bodyPr>
          <a:lstStyle/>
          <a:p>
            <a:r>
              <a:rPr lang="en-US" dirty="0"/>
              <a:t>EWs of NV, CIV, CIII, </a:t>
            </a:r>
            <a:r>
              <a:rPr lang="en-US" dirty="0" err="1"/>
              <a:t>MgII</a:t>
            </a:r>
            <a:r>
              <a:rPr lang="en-US" dirty="0"/>
              <a:t> lines</a:t>
            </a:r>
          </a:p>
          <a:p>
            <a:pPr marL="285750" indent="-285750">
              <a:buFont typeface="Wingdings" pitchFamily="2" charset="2"/>
              <a:buChar char="à"/>
            </a:pPr>
            <a:r>
              <a:rPr lang="en-US" dirty="0">
                <a:sym typeface="Wingdings" pitchFamily="2" charset="2"/>
              </a:rPr>
              <a:t>BLR of red quasars is </a:t>
            </a:r>
          </a:p>
          <a:p>
            <a:r>
              <a:rPr lang="en-US" dirty="0">
                <a:sym typeface="Wingdings" pitchFamily="2" charset="2"/>
              </a:rPr>
              <a:t>seeing same UV flux as</a:t>
            </a:r>
          </a:p>
          <a:p>
            <a:r>
              <a:rPr lang="en-US" dirty="0">
                <a:sym typeface="Wingdings" pitchFamily="2" charset="2"/>
              </a:rPr>
              <a:t>blue </a:t>
            </a:r>
            <a:r>
              <a:rPr lang="en-US" dirty="0" err="1">
                <a:sym typeface="Wingdings" pitchFamily="2" charset="2"/>
              </a:rPr>
              <a:t>quasrs</a:t>
            </a:r>
            <a:endParaRPr lang="en-US" dirty="0"/>
          </a:p>
        </p:txBody>
      </p:sp>
      <p:pic>
        <p:nvPicPr>
          <p:cNvPr id="11" name="Picture 10">
            <a:extLst>
              <a:ext uri="{FF2B5EF4-FFF2-40B4-BE49-F238E27FC236}">
                <a16:creationId xmlns:a16="http://schemas.microsoft.com/office/drawing/2014/main" id="{A7F5B0A5-61B6-F518-391E-369E885F2FA8}"/>
              </a:ext>
            </a:extLst>
          </p:cNvPr>
          <p:cNvPicPr>
            <a:picLocks noChangeAspect="1"/>
          </p:cNvPicPr>
          <p:nvPr/>
        </p:nvPicPr>
        <p:blipFill>
          <a:blip r:embed="rId5"/>
          <a:stretch>
            <a:fillRect/>
          </a:stretch>
        </p:blipFill>
        <p:spPr>
          <a:xfrm>
            <a:off x="7437741" y="3642884"/>
            <a:ext cx="4676981" cy="2990958"/>
          </a:xfrm>
          <a:prstGeom prst="rect">
            <a:avLst/>
          </a:prstGeom>
        </p:spPr>
      </p:pic>
      <p:sp>
        <p:nvSpPr>
          <p:cNvPr id="12" name="TextBox 11">
            <a:extLst>
              <a:ext uri="{FF2B5EF4-FFF2-40B4-BE49-F238E27FC236}">
                <a16:creationId xmlns:a16="http://schemas.microsoft.com/office/drawing/2014/main" id="{18AC9F4E-360F-E576-D646-2E6943B8444A}"/>
              </a:ext>
            </a:extLst>
          </p:cNvPr>
          <p:cNvSpPr txBox="1"/>
          <p:nvPr/>
        </p:nvSpPr>
        <p:spPr>
          <a:xfrm>
            <a:off x="4264445" y="5246077"/>
            <a:ext cx="3739870" cy="923330"/>
          </a:xfrm>
          <a:prstGeom prst="rect">
            <a:avLst/>
          </a:prstGeom>
          <a:noFill/>
        </p:spPr>
        <p:txBody>
          <a:bodyPr wrap="none" rtlCol="0">
            <a:spAutoFit/>
          </a:bodyPr>
          <a:lstStyle/>
          <a:p>
            <a:r>
              <a:rPr lang="en-US" dirty="0"/>
              <a:t>Examples of red quasars compared </a:t>
            </a:r>
          </a:p>
          <a:p>
            <a:r>
              <a:rPr lang="en-US" dirty="0"/>
              <a:t>to LBQS mean and a reddened</a:t>
            </a:r>
          </a:p>
          <a:p>
            <a:r>
              <a:rPr lang="en-US" dirty="0"/>
              <a:t>LBQS</a:t>
            </a:r>
          </a:p>
        </p:txBody>
      </p:sp>
    </p:spTree>
    <p:extLst>
      <p:ext uri="{BB962C8B-B14F-4D97-AF65-F5344CB8AC3E}">
        <p14:creationId xmlns:p14="http://schemas.microsoft.com/office/powerpoint/2010/main" val="98478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E17B-ADE2-AE19-3657-3C63D944EBE9}"/>
              </a:ext>
            </a:extLst>
          </p:cNvPr>
          <p:cNvSpPr>
            <a:spLocks noGrp="1"/>
          </p:cNvSpPr>
          <p:nvPr>
            <p:ph type="title"/>
          </p:nvPr>
        </p:nvSpPr>
        <p:spPr>
          <a:xfrm>
            <a:off x="838200" y="921179"/>
            <a:ext cx="5908589" cy="1325563"/>
          </a:xfrm>
        </p:spPr>
        <p:txBody>
          <a:bodyPr/>
          <a:lstStyle/>
          <a:p>
            <a:pPr algn="ctr"/>
            <a:r>
              <a:rPr lang="en-US" dirty="0"/>
              <a:t>Ideas that were explored</a:t>
            </a:r>
            <a:br>
              <a:rPr lang="en-US" dirty="0"/>
            </a:br>
            <a:r>
              <a:rPr lang="en-US" sz="2400" dirty="0" err="1"/>
              <a:t>Masci</a:t>
            </a:r>
            <a:r>
              <a:rPr lang="en-US" sz="2400" dirty="0"/>
              <a:t>, </a:t>
            </a:r>
            <a:r>
              <a:rPr lang="en-US" sz="2400" dirty="0" err="1"/>
              <a:t>UMelb</a:t>
            </a:r>
            <a:r>
              <a:rPr lang="en-US" sz="2400" dirty="0"/>
              <a:t> PhD, 1997</a:t>
            </a:r>
            <a:endParaRPr lang="en-US" dirty="0"/>
          </a:p>
        </p:txBody>
      </p:sp>
      <p:sp>
        <p:nvSpPr>
          <p:cNvPr id="3" name="Content Placeholder 2">
            <a:extLst>
              <a:ext uri="{FF2B5EF4-FFF2-40B4-BE49-F238E27FC236}">
                <a16:creationId xmlns:a16="http://schemas.microsoft.com/office/drawing/2014/main" id="{99DBF8FC-2A3B-D377-F7E2-72FEAE56D0AE}"/>
              </a:ext>
            </a:extLst>
          </p:cNvPr>
          <p:cNvSpPr>
            <a:spLocks noGrp="1"/>
          </p:cNvSpPr>
          <p:nvPr>
            <p:ph idx="1"/>
          </p:nvPr>
        </p:nvSpPr>
        <p:spPr>
          <a:xfrm>
            <a:off x="665205" y="2759375"/>
            <a:ext cx="10515600" cy="3733500"/>
          </a:xfrm>
        </p:spPr>
        <p:txBody>
          <a:bodyPr/>
          <a:lstStyle/>
          <a:p>
            <a:r>
              <a:rPr lang="en-US" b="1" dirty="0"/>
              <a:t>Intrinsic reddening- </a:t>
            </a:r>
            <a:r>
              <a:rPr lang="en-US" sz="2400" b="1" i="1" dirty="0"/>
              <a:t>addition of a beamed intrinsically red component; not particularly consistent with data; possible for BL-Lacs, but required extreme synchrotron models</a:t>
            </a:r>
          </a:p>
        </p:txBody>
      </p:sp>
      <p:pic>
        <p:nvPicPr>
          <p:cNvPr id="5" name="Picture 4">
            <a:extLst>
              <a:ext uri="{FF2B5EF4-FFF2-40B4-BE49-F238E27FC236}">
                <a16:creationId xmlns:a16="http://schemas.microsoft.com/office/drawing/2014/main" id="{2473FDED-7CBD-D249-1D33-A13DB6221416}"/>
              </a:ext>
            </a:extLst>
          </p:cNvPr>
          <p:cNvPicPr>
            <a:picLocks noChangeAspect="1"/>
          </p:cNvPicPr>
          <p:nvPr/>
        </p:nvPicPr>
        <p:blipFill>
          <a:blip r:embed="rId2"/>
          <a:stretch>
            <a:fillRect/>
          </a:stretch>
        </p:blipFill>
        <p:spPr>
          <a:xfrm>
            <a:off x="6746789" y="60041"/>
            <a:ext cx="4434016" cy="2699334"/>
          </a:xfrm>
          <a:prstGeom prst="rect">
            <a:avLst/>
          </a:prstGeom>
        </p:spPr>
      </p:pic>
    </p:spTree>
    <p:extLst>
      <p:ext uri="{BB962C8B-B14F-4D97-AF65-F5344CB8AC3E}">
        <p14:creationId xmlns:p14="http://schemas.microsoft.com/office/powerpoint/2010/main" val="136642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8938-AC1B-B64C-3C0B-0E180836B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55C3B-2BDE-6051-1102-1313F5544F99}"/>
              </a:ext>
            </a:extLst>
          </p:cNvPr>
          <p:cNvSpPr>
            <a:spLocks noGrp="1"/>
          </p:cNvSpPr>
          <p:nvPr>
            <p:ph type="title"/>
          </p:nvPr>
        </p:nvSpPr>
        <p:spPr>
          <a:xfrm>
            <a:off x="838200" y="921179"/>
            <a:ext cx="5908589" cy="1325563"/>
          </a:xfrm>
        </p:spPr>
        <p:txBody>
          <a:bodyPr/>
          <a:lstStyle/>
          <a:p>
            <a:pPr algn="ctr"/>
            <a:r>
              <a:rPr lang="en-US" dirty="0"/>
              <a:t>Ideas that were explored</a:t>
            </a:r>
            <a:br>
              <a:rPr lang="en-US" dirty="0"/>
            </a:br>
            <a:r>
              <a:rPr lang="en-US" sz="2400" dirty="0" err="1"/>
              <a:t>Masci</a:t>
            </a:r>
            <a:r>
              <a:rPr lang="en-US" sz="2400" dirty="0"/>
              <a:t>, </a:t>
            </a:r>
            <a:r>
              <a:rPr lang="en-US" sz="2400" dirty="0" err="1"/>
              <a:t>UMelb</a:t>
            </a:r>
            <a:r>
              <a:rPr lang="en-US" sz="2400" dirty="0"/>
              <a:t> PhD, 1997</a:t>
            </a:r>
            <a:endParaRPr lang="en-US" dirty="0"/>
          </a:p>
        </p:txBody>
      </p:sp>
      <p:sp>
        <p:nvSpPr>
          <p:cNvPr id="3" name="Content Placeholder 2">
            <a:extLst>
              <a:ext uri="{FF2B5EF4-FFF2-40B4-BE49-F238E27FC236}">
                <a16:creationId xmlns:a16="http://schemas.microsoft.com/office/drawing/2014/main" id="{B623AD42-D879-57FE-C9F7-9CFF7CB5D36D}"/>
              </a:ext>
            </a:extLst>
          </p:cNvPr>
          <p:cNvSpPr>
            <a:spLocks noGrp="1"/>
          </p:cNvSpPr>
          <p:nvPr>
            <p:ph idx="1"/>
          </p:nvPr>
        </p:nvSpPr>
        <p:spPr>
          <a:xfrm>
            <a:off x="665205" y="2759375"/>
            <a:ext cx="10515600" cy="3733500"/>
          </a:xfrm>
        </p:spPr>
        <p:txBody>
          <a:bodyPr/>
          <a:lstStyle/>
          <a:p>
            <a:r>
              <a:rPr lang="en-US" dirty="0"/>
              <a:t>Intrinsic reddening- </a:t>
            </a:r>
            <a:r>
              <a:rPr lang="en-US" sz="2400" i="1" dirty="0"/>
              <a:t>addition of a beamed intrinsically red component; not particularly consistent with data; possible for BL-Lacs</a:t>
            </a:r>
          </a:p>
          <a:p>
            <a:r>
              <a:rPr lang="en-US" b="1" dirty="0"/>
              <a:t>Host galaxy reddening – </a:t>
            </a:r>
            <a:r>
              <a:rPr lang="en-US" sz="2400" b="1" i="1" dirty="0"/>
              <a:t>SED galaxy fitting rules this out</a:t>
            </a:r>
          </a:p>
          <a:p>
            <a:r>
              <a:rPr lang="en-US" b="1" dirty="0"/>
              <a:t>Line-of-sight dust- </a:t>
            </a:r>
            <a:r>
              <a:rPr lang="en-US" sz="2400" b="1" i="1" dirty="0"/>
              <a:t>models consistent with observed local galaxies; cannot explain all the observed high z reddening or the z-dependence</a:t>
            </a:r>
          </a:p>
        </p:txBody>
      </p:sp>
      <p:pic>
        <p:nvPicPr>
          <p:cNvPr id="5" name="Picture 4">
            <a:extLst>
              <a:ext uri="{FF2B5EF4-FFF2-40B4-BE49-F238E27FC236}">
                <a16:creationId xmlns:a16="http://schemas.microsoft.com/office/drawing/2014/main" id="{1EBB7B15-F9AD-AC7F-E58A-99B912348CF8}"/>
              </a:ext>
            </a:extLst>
          </p:cNvPr>
          <p:cNvPicPr>
            <a:picLocks noChangeAspect="1"/>
          </p:cNvPicPr>
          <p:nvPr/>
        </p:nvPicPr>
        <p:blipFill>
          <a:blip r:embed="rId2"/>
          <a:stretch>
            <a:fillRect/>
          </a:stretch>
        </p:blipFill>
        <p:spPr>
          <a:xfrm>
            <a:off x="6746789" y="60041"/>
            <a:ext cx="4434016" cy="2699334"/>
          </a:xfrm>
          <a:prstGeom prst="rect">
            <a:avLst/>
          </a:prstGeom>
        </p:spPr>
      </p:pic>
    </p:spTree>
    <p:extLst>
      <p:ext uri="{BB962C8B-B14F-4D97-AF65-F5344CB8AC3E}">
        <p14:creationId xmlns:p14="http://schemas.microsoft.com/office/powerpoint/2010/main" val="180413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94207-0293-AFD2-ABAB-F1202F70A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54473-37B3-463A-9361-0CB6AA0C66F3}"/>
              </a:ext>
            </a:extLst>
          </p:cNvPr>
          <p:cNvSpPr>
            <a:spLocks noGrp="1"/>
          </p:cNvSpPr>
          <p:nvPr>
            <p:ph type="title"/>
          </p:nvPr>
        </p:nvSpPr>
        <p:spPr>
          <a:xfrm>
            <a:off x="838200" y="921179"/>
            <a:ext cx="5908589" cy="1325563"/>
          </a:xfrm>
        </p:spPr>
        <p:txBody>
          <a:bodyPr/>
          <a:lstStyle/>
          <a:p>
            <a:pPr algn="ctr"/>
            <a:r>
              <a:rPr lang="en-US" dirty="0"/>
              <a:t>Ideas that were explored</a:t>
            </a:r>
            <a:br>
              <a:rPr lang="en-US" dirty="0"/>
            </a:br>
            <a:r>
              <a:rPr lang="en-US" sz="2400" dirty="0" err="1"/>
              <a:t>Masci</a:t>
            </a:r>
            <a:r>
              <a:rPr lang="en-US" sz="2400" dirty="0"/>
              <a:t>, </a:t>
            </a:r>
            <a:r>
              <a:rPr lang="en-US" sz="2400" dirty="0" err="1"/>
              <a:t>UMelb</a:t>
            </a:r>
            <a:r>
              <a:rPr lang="en-US" sz="2400" dirty="0"/>
              <a:t> PhD, 1997</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920F98C-C848-83D8-9225-6D14CC3FB974}"/>
                  </a:ext>
                </a:extLst>
              </p:cNvPr>
              <p:cNvSpPr>
                <a:spLocks noGrp="1"/>
              </p:cNvSpPr>
              <p:nvPr>
                <p:ph idx="1"/>
              </p:nvPr>
            </p:nvSpPr>
            <p:spPr>
              <a:xfrm>
                <a:off x="665205" y="2759375"/>
                <a:ext cx="10515600" cy="3733500"/>
              </a:xfrm>
            </p:spPr>
            <p:txBody>
              <a:bodyPr/>
              <a:lstStyle/>
              <a:p>
                <a:r>
                  <a:rPr lang="en-US" dirty="0"/>
                  <a:t>Intrinsic reddening- </a:t>
                </a:r>
                <a:r>
                  <a:rPr lang="en-US" sz="2400" i="1" dirty="0"/>
                  <a:t>addition of a beamed intrinsically red component; not particularly consistent with data; possible for BL-Lacs</a:t>
                </a:r>
              </a:p>
              <a:p>
                <a:r>
                  <a:rPr lang="en-US" dirty="0"/>
                  <a:t>Host galaxy reddening – </a:t>
                </a:r>
                <a:r>
                  <a:rPr lang="en-US" sz="2400" i="1" dirty="0"/>
                  <a:t>SED galaxy fitting rules this out</a:t>
                </a:r>
              </a:p>
              <a:p>
                <a:r>
                  <a:rPr lang="en-US" dirty="0"/>
                  <a:t>Line-of-sight dust- </a:t>
                </a:r>
                <a:r>
                  <a:rPr lang="en-US" sz="2400" i="1" dirty="0"/>
                  <a:t>models consistent with observed local galaxies cannot explain all the observed high z reddening or the z-dependence</a:t>
                </a:r>
              </a:p>
              <a:p>
                <a:r>
                  <a:rPr lang="en-US" b="1" dirty="0"/>
                  <a:t>Dust extinction- </a:t>
                </a:r>
                <a:r>
                  <a:rPr lang="en-US" sz="2400" b="1" i="1" dirty="0"/>
                  <a:t>close to the SMBH </a:t>
                </a:r>
              </a:p>
              <a:p>
                <a:pPr lvl="1"/>
                <a:r>
                  <a:rPr lang="en-US" sz="2000" b="1" i="1" dirty="0">
                    <a:sym typeface="Wingdings" pitchFamily="2" charset="2"/>
                  </a:rPr>
                  <a:t> supported by fit to generic </a:t>
                </a:r>
                <a14:m>
                  <m:oMath xmlns:m="http://schemas.openxmlformats.org/officeDocument/2006/math">
                    <m:f>
                      <m:fPr>
                        <m:type m:val="skw"/>
                        <m:ctrlPr>
                          <a:rPr lang="en-US" sz="2000" b="1" i="1" smtClean="0">
                            <a:latin typeface="Cambria Math" panose="02040503050406030204" pitchFamily="18" charset="0"/>
                            <a:sym typeface="Wingdings" pitchFamily="2" charset="2"/>
                          </a:rPr>
                        </m:ctrlPr>
                      </m:fPr>
                      <m:num>
                        <m:r>
                          <a:rPr lang="en-AU" sz="2000" b="1" i="1" smtClean="0">
                            <a:latin typeface="Cambria Math" panose="02040503050406030204" pitchFamily="18" charset="0"/>
                            <a:sym typeface="Wingdings" pitchFamily="2" charset="2"/>
                          </a:rPr>
                          <m:t>𝟏</m:t>
                        </m:r>
                      </m:num>
                      <m:den>
                        <m:r>
                          <a:rPr lang="en-US" sz="2000" b="1" i="1" smtClean="0">
                            <a:latin typeface="Cambria Math" panose="02040503050406030204" pitchFamily="18" charset="0"/>
                            <a:ea typeface="Cambria Math" panose="02040503050406030204" pitchFamily="18" charset="0"/>
                            <a:sym typeface="Wingdings" pitchFamily="2" charset="2"/>
                          </a:rPr>
                          <m:t>𝝀</m:t>
                        </m:r>
                      </m:den>
                    </m:f>
                  </m:oMath>
                </a14:m>
                <a:r>
                  <a:rPr lang="en-US" sz="2000" b="1" i="1" dirty="0"/>
                  <a:t> extinction law and soft X-ray absorption</a:t>
                </a:r>
              </a:p>
              <a:p>
                <a:pPr lvl="1"/>
                <a:r>
                  <a:rPr lang="en-US" sz="2000" b="1" i="1" dirty="0">
                    <a:sym typeface="Wingdings" pitchFamily="2" charset="2"/>
                  </a:rPr>
                  <a:t> AGN selected by soft X-rays biased against absorbed  sources</a:t>
                </a:r>
              </a:p>
              <a:p>
                <a:pPr lvl="1"/>
                <a:r>
                  <a:rPr lang="en-US" sz="2000" b="1" i="1" dirty="0">
                    <a:sym typeface="Wingdings" pitchFamily="2" charset="2"/>
                  </a:rPr>
                  <a:t> Near-IR polarization ~5% observed; unclear source</a:t>
                </a:r>
                <a:endParaRPr lang="en-US" sz="2000" b="1" i="1" dirty="0"/>
              </a:p>
            </p:txBody>
          </p:sp>
        </mc:Choice>
        <mc:Fallback>
          <p:sp>
            <p:nvSpPr>
              <p:cNvPr id="3" name="Content Placeholder 2">
                <a:extLst>
                  <a:ext uri="{FF2B5EF4-FFF2-40B4-BE49-F238E27FC236}">
                    <a16:creationId xmlns:a16="http://schemas.microsoft.com/office/drawing/2014/main" id="{2920F98C-C848-83D8-9225-6D14CC3FB974}"/>
                  </a:ext>
                </a:extLst>
              </p:cNvPr>
              <p:cNvSpPr>
                <a:spLocks noGrp="1" noRot="1" noChangeAspect="1" noMove="1" noResize="1" noEditPoints="1" noAdjustHandles="1" noChangeArrowheads="1" noChangeShapeType="1" noTextEdit="1"/>
              </p:cNvSpPr>
              <p:nvPr>
                <p:ph idx="1"/>
              </p:nvPr>
            </p:nvSpPr>
            <p:spPr>
              <a:xfrm>
                <a:off x="665205" y="2759375"/>
                <a:ext cx="10515600" cy="3733500"/>
              </a:xfrm>
              <a:blipFill>
                <a:blip r:embed="rId2"/>
                <a:stretch>
                  <a:fillRect l="-1086" t="-2712" r="-965" b="-169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5AFCBFE-F909-4017-228B-9BFCCB4247A3}"/>
              </a:ext>
            </a:extLst>
          </p:cNvPr>
          <p:cNvPicPr>
            <a:picLocks noChangeAspect="1"/>
          </p:cNvPicPr>
          <p:nvPr/>
        </p:nvPicPr>
        <p:blipFill>
          <a:blip r:embed="rId3"/>
          <a:stretch>
            <a:fillRect/>
          </a:stretch>
        </p:blipFill>
        <p:spPr>
          <a:xfrm>
            <a:off x="6746789" y="60041"/>
            <a:ext cx="4434016" cy="2699334"/>
          </a:xfrm>
          <a:prstGeom prst="rect">
            <a:avLst/>
          </a:prstGeom>
        </p:spPr>
      </p:pic>
    </p:spTree>
    <p:extLst>
      <p:ext uri="{BB962C8B-B14F-4D97-AF65-F5344CB8AC3E}">
        <p14:creationId xmlns:p14="http://schemas.microsoft.com/office/powerpoint/2010/main" val="389837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7E7C-D1E6-85DC-9D91-3B6E1B35F49A}"/>
              </a:ext>
            </a:extLst>
          </p:cNvPr>
          <p:cNvSpPr>
            <a:spLocks noGrp="1"/>
          </p:cNvSpPr>
          <p:nvPr>
            <p:ph type="title"/>
          </p:nvPr>
        </p:nvSpPr>
        <p:spPr/>
        <p:txBody>
          <a:bodyPr/>
          <a:lstStyle/>
          <a:p>
            <a:r>
              <a:rPr lang="en-US" dirty="0">
                <a:solidFill>
                  <a:srgbClr val="FFFF00"/>
                </a:solidFill>
              </a:rPr>
              <a:t>The team</a:t>
            </a:r>
          </a:p>
        </p:txBody>
      </p:sp>
      <p:pic>
        <p:nvPicPr>
          <p:cNvPr id="4" name="Picture 2">
            <a:extLst>
              <a:ext uri="{FF2B5EF4-FFF2-40B4-BE49-F238E27FC236}">
                <a16:creationId xmlns:a16="http://schemas.microsoft.com/office/drawing/2014/main" id="{A3EE3DBB-407E-2A9C-0586-463AC90DA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762" y="7185"/>
            <a:ext cx="4060826" cy="4060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8F2973-3867-7C54-19B4-1295415F0BEF}"/>
              </a:ext>
            </a:extLst>
          </p:cNvPr>
          <p:cNvSpPr txBox="1"/>
          <p:nvPr/>
        </p:nvSpPr>
        <p:spPr>
          <a:xfrm>
            <a:off x="8199165" y="2183831"/>
            <a:ext cx="4008213" cy="1754326"/>
          </a:xfrm>
          <a:prstGeom prst="rect">
            <a:avLst/>
          </a:prstGeom>
          <a:noFill/>
        </p:spPr>
        <p:txBody>
          <a:bodyPr wrap="none" rtlCol="0">
            <a:spAutoFit/>
          </a:bodyPr>
          <a:lstStyle/>
          <a:p>
            <a:r>
              <a:rPr lang="en-US" dirty="0">
                <a:solidFill>
                  <a:schemeClr val="bg1"/>
                </a:solidFill>
              </a:rPr>
              <a:t>Paul Francis: Prof ANU; </a:t>
            </a:r>
            <a:r>
              <a:rPr lang="en-AU" dirty="0">
                <a:solidFill>
                  <a:schemeClr val="bg1"/>
                </a:solidFill>
              </a:rPr>
              <a:t>ANU </a:t>
            </a:r>
          </a:p>
          <a:p>
            <a:r>
              <a:rPr lang="en-AU" dirty="0">
                <a:solidFill>
                  <a:schemeClr val="bg1"/>
                </a:solidFill>
              </a:rPr>
              <a:t>Distinguished Educator, Winner </a:t>
            </a:r>
          </a:p>
          <a:p>
            <a:r>
              <a:rPr lang="en-AU" dirty="0">
                <a:solidFill>
                  <a:schemeClr val="bg1"/>
                </a:solidFill>
              </a:rPr>
              <a:t>2016 Australian Award for University </a:t>
            </a:r>
          </a:p>
          <a:p>
            <a:r>
              <a:rPr lang="en-AU" dirty="0">
                <a:solidFill>
                  <a:schemeClr val="bg1"/>
                </a:solidFill>
              </a:rPr>
              <a:t>Teaching, 2000 ANU </a:t>
            </a:r>
            <a:r>
              <a:rPr lang="en-AU" dirty="0" err="1">
                <a:solidFill>
                  <a:schemeClr val="bg1"/>
                </a:solidFill>
              </a:rPr>
              <a:t>VIce</a:t>
            </a:r>
            <a:r>
              <a:rPr lang="en-AU" dirty="0">
                <a:solidFill>
                  <a:schemeClr val="bg1"/>
                </a:solidFill>
              </a:rPr>
              <a:t> Chancellor’s </a:t>
            </a:r>
          </a:p>
          <a:p>
            <a:r>
              <a:rPr lang="en-AU" dirty="0">
                <a:solidFill>
                  <a:schemeClr val="bg1"/>
                </a:solidFill>
              </a:rPr>
              <a:t>Award for Teaching</a:t>
            </a:r>
            <a:endParaRPr lang="en-US" dirty="0">
              <a:solidFill>
                <a:schemeClr val="bg1"/>
              </a:solidFill>
            </a:endParaRPr>
          </a:p>
          <a:p>
            <a:endParaRPr lang="en-US" dirty="0"/>
          </a:p>
        </p:txBody>
      </p:sp>
      <p:pic>
        <p:nvPicPr>
          <p:cNvPr id="6" name="Picture 10" descr="Dr Bruce Peterson | Research School of Astronomy &amp; Astrophysics">
            <a:extLst>
              <a:ext uri="{FF2B5EF4-FFF2-40B4-BE49-F238E27FC236}">
                <a16:creationId xmlns:a16="http://schemas.microsoft.com/office/drawing/2014/main" id="{F9EF310F-8E7E-4209-AF88-EE123FEDC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6" y="1505961"/>
            <a:ext cx="4522305" cy="4522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1BB32B-37F7-A079-553E-3C599F541085}"/>
              </a:ext>
            </a:extLst>
          </p:cNvPr>
          <p:cNvSpPr txBox="1"/>
          <p:nvPr/>
        </p:nvSpPr>
        <p:spPr>
          <a:xfrm>
            <a:off x="383485" y="5208034"/>
            <a:ext cx="3328162" cy="646331"/>
          </a:xfrm>
          <a:prstGeom prst="rect">
            <a:avLst/>
          </a:prstGeom>
          <a:noFill/>
        </p:spPr>
        <p:txBody>
          <a:bodyPr wrap="square" rtlCol="0">
            <a:spAutoFit/>
          </a:bodyPr>
          <a:lstStyle/>
          <a:p>
            <a:r>
              <a:rPr lang="en-US" dirty="0">
                <a:solidFill>
                  <a:srgbClr val="FFFF00"/>
                </a:solidFill>
              </a:rPr>
              <a:t>Bruce Peterson, Professor, ANU</a:t>
            </a:r>
          </a:p>
          <a:p>
            <a:endParaRPr lang="en-US" dirty="0">
              <a:solidFill>
                <a:srgbClr val="FFFF00"/>
              </a:solidFill>
            </a:endParaRPr>
          </a:p>
        </p:txBody>
      </p:sp>
      <p:pic>
        <p:nvPicPr>
          <p:cNvPr id="8" name="Picture 4">
            <a:extLst>
              <a:ext uri="{FF2B5EF4-FFF2-40B4-BE49-F238E27FC236}">
                <a16:creationId xmlns:a16="http://schemas.microsoft.com/office/drawing/2014/main" id="{46DFC6CC-3441-FE1E-7E6E-4827F178E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16" y="-28079"/>
            <a:ext cx="3754859" cy="5006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o photo description available.">
            <a:extLst>
              <a:ext uri="{FF2B5EF4-FFF2-40B4-BE49-F238E27FC236}">
                <a16:creationId xmlns:a16="http://schemas.microsoft.com/office/drawing/2014/main" id="{21627C5D-2B68-ACB7-B4DD-D77B181EC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293" y="3649413"/>
            <a:ext cx="4060827" cy="32085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A70B85-07DB-3294-CC13-1695A2983033}"/>
              </a:ext>
            </a:extLst>
          </p:cNvPr>
          <p:cNvSpPr txBox="1"/>
          <p:nvPr/>
        </p:nvSpPr>
        <p:spPr>
          <a:xfrm>
            <a:off x="4127516" y="4257872"/>
            <a:ext cx="3425233" cy="646331"/>
          </a:xfrm>
          <a:prstGeom prst="rect">
            <a:avLst/>
          </a:prstGeom>
          <a:noFill/>
        </p:spPr>
        <p:txBody>
          <a:bodyPr wrap="none" rtlCol="0">
            <a:spAutoFit/>
          </a:bodyPr>
          <a:lstStyle/>
          <a:p>
            <a:r>
              <a:rPr lang="en-US" dirty="0">
                <a:solidFill>
                  <a:srgbClr val="FFFF00"/>
                </a:solidFill>
              </a:rPr>
              <a:t>Michael Drinkwater: Prof/Dean </a:t>
            </a:r>
          </a:p>
          <a:p>
            <a:r>
              <a:rPr lang="en-US" dirty="0">
                <a:solidFill>
                  <a:srgbClr val="FFFF00"/>
                </a:solidFill>
              </a:rPr>
              <a:t>UQ, UCDs and compact galaxies</a:t>
            </a:r>
          </a:p>
        </p:txBody>
      </p:sp>
    </p:spTree>
    <p:extLst>
      <p:ext uri="{BB962C8B-B14F-4D97-AF65-F5344CB8AC3E}">
        <p14:creationId xmlns:p14="http://schemas.microsoft.com/office/powerpoint/2010/main" val="180730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6BD8-1055-2C36-28E9-2941B0667F02}"/>
              </a:ext>
            </a:extLst>
          </p:cNvPr>
          <p:cNvSpPr>
            <a:spLocks noGrp="1"/>
          </p:cNvSpPr>
          <p:nvPr>
            <p:ph type="title"/>
          </p:nvPr>
        </p:nvSpPr>
        <p:spPr/>
        <p:txBody>
          <a:bodyPr/>
          <a:lstStyle/>
          <a:p>
            <a:r>
              <a:rPr lang="en-US" dirty="0"/>
              <a:t>Questions to be resolved</a:t>
            </a:r>
          </a:p>
        </p:txBody>
      </p:sp>
      <p:sp>
        <p:nvSpPr>
          <p:cNvPr id="3" name="Content Placeholder 2">
            <a:extLst>
              <a:ext uri="{FF2B5EF4-FFF2-40B4-BE49-F238E27FC236}">
                <a16:creationId xmlns:a16="http://schemas.microsoft.com/office/drawing/2014/main" id="{035A74B9-C271-C180-3706-3CBC70A2E9F2}"/>
              </a:ext>
            </a:extLst>
          </p:cNvPr>
          <p:cNvSpPr>
            <a:spLocks noGrp="1"/>
          </p:cNvSpPr>
          <p:nvPr>
            <p:ph idx="1"/>
          </p:nvPr>
        </p:nvSpPr>
        <p:spPr/>
        <p:txBody>
          <a:bodyPr>
            <a:normAutofit lnSpcReduction="10000"/>
          </a:bodyPr>
          <a:lstStyle/>
          <a:p>
            <a:r>
              <a:rPr lang="en-US" dirty="0"/>
              <a:t>Is a ‘red’ quasar (a) always radio-loud, and (b) a brief phase after a major merger?</a:t>
            </a:r>
          </a:p>
          <a:p>
            <a:r>
              <a:rPr lang="en-US" dirty="0"/>
              <a:t>Are ‘blue’ optically-selected AGN samples biased against dusty sources? </a:t>
            </a:r>
            <a:r>
              <a:rPr lang="en-US" dirty="0" err="1"/>
              <a:t>ie</a:t>
            </a:r>
            <a:r>
              <a:rPr lang="en-US" dirty="0"/>
              <a:t> ones partially obscured by a dusty torus or dusty mergers</a:t>
            </a:r>
          </a:p>
          <a:p>
            <a:r>
              <a:rPr lang="en-US" dirty="0"/>
              <a:t>(Is there a ‘red’ synchrotron component in some AGN?)</a:t>
            </a:r>
          </a:p>
          <a:p>
            <a:endParaRPr lang="en-US" dirty="0"/>
          </a:p>
          <a:p>
            <a:pPr marL="0" indent="0">
              <a:buNone/>
            </a:pPr>
            <a:r>
              <a:rPr lang="en-US" dirty="0"/>
              <a:t>We now have access to much better data at a wider range of wavelengths – how has this helped?</a:t>
            </a:r>
          </a:p>
          <a:p>
            <a:pPr marL="0" indent="0">
              <a:buNone/>
            </a:pPr>
            <a:r>
              <a:rPr lang="en-US" dirty="0"/>
              <a:t>Key to resolving these questions: </a:t>
            </a:r>
            <a:r>
              <a:rPr lang="en-US" b="1" i="1" dirty="0"/>
              <a:t>selection effects</a:t>
            </a:r>
          </a:p>
          <a:p>
            <a:endParaRPr lang="en-US" dirty="0"/>
          </a:p>
        </p:txBody>
      </p:sp>
    </p:spTree>
    <p:extLst>
      <p:ext uri="{BB962C8B-B14F-4D97-AF65-F5344CB8AC3E}">
        <p14:creationId xmlns:p14="http://schemas.microsoft.com/office/powerpoint/2010/main" val="368716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82DC-38FB-F502-EDAA-BC0E83FABD06}"/>
              </a:ext>
            </a:extLst>
          </p:cNvPr>
          <p:cNvSpPr>
            <a:spLocks noGrp="1"/>
          </p:cNvSpPr>
          <p:nvPr>
            <p:ph type="title"/>
          </p:nvPr>
        </p:nvSpPr>
        <p:spPr/>
        <p:txBody>
          <a:bodyPr/>
          <a:lstStyle/>
          <a:p>
            <a:r>
              <a:rPr lang="en-US" dirty="0"/>
              <a:t>Mergers</a:t>
            </a:r>
            <a:r>
              <a:rPr lang="en-US" dirty="0">
                <a:sym typeface="Wingdings" pitchFamily="2" charset="2"/>
              </a:rPr>
              <a:t> AGN triggering radio-loud</a:t>
            </a:r>
            <a:endParaRPr lang="en-US" dirty="0"/>
          </a:p>
        </p:txBody>
      </p:sp>
      <p:sp>
        <p:nvSpPr>
          <p:cNvPr id="3" name="Content Placeholder 2">
            <a:extLst>
              <a:ext uri="{FF2B5EF4-FFF2-40B4-BE49-F238E27FC236}">
                <a16:creationId xmlns:a16="http://schemas.microsoft.com/office/drawing/2014/main" id="{32EECEF8-2856-6CFC-37CE-2F23EB43EE4B}"/>
              </a:ext>
            </a:extLst>
          </p:cNvPr>
          <p:cNvSpPr>
            <a:spLocks noGrp="1"/>
          </p:cNvSpPr>
          <p:nvPr>
            <p:ph idx="1"/>
          </p:nvPr>
        </p:nvSpPr>
        <p:spPr>
          <a:xfrm>
            <a:off x="838200" y="1546225"/>
            <a:ext cx="10515600" cy="1882775"/>
          </a:xfrm>
        </p:spPr>
        <p:txBody>
          <a:bodyPr>
            <a:normAutofit/>
          </a:bodyPr>
          <a:lstStyle/>
          <a:p>
            <a:r>
              <a:rPr lang="en-US" dirty="0"/>
              <a:t>Compare 3CR with radio-quiet samples selected in x-ray, high </a:t>
            </a:r>
            <a:r>
              <a:rPr lang="en-US" dirty="0" err="1"/>
              <a:t>L</a:t>
            </a:r>
            <a:r>
              <a:rPr lang="en-US" baseline="-25000" dirty="0" err="1"/>
              <a:t>edd</a:t>
            </a:r>
            <a:r>
              <a:rPr lang="en-US" dirty="0"/>
              <a:t>, high BH mass</a:t>
            </a:r>
          </a:p>
          <a:p>
            <a:r>
              <a:rPr lang="en-US" dirty="0"/>
              <a:t>Much higher merger fraction (HST data)</a:t>
            </a:r>
          </a:p>
          <a:p>
            <a:pPr marL="0" indent="0">
              <a:buNone/>
            </a:pPr>
            <a:r>
              <a:rPr lang="en-US" dirty="0">
                <a:sym typeface="Wingdings" pitchFamily="2" charset="2"/>
              </a:rPr>
              <a:t> ‘Blowout ‘ paradigm where the newly formed jet clears the dust</a:t>
            </a:r>
            <a:endParaRPr lang="en-US" dirty="0"/>
          </a:p>
        </p:txBody>
      </p:sp>
      <p:pic>
        <p:nvPicPr>
          <p:cNvPr id="4" name="Picture 3">
            <a:extLst>
              <a:ext uri="{FF2B5EF4-FFF2-40B4-BE49-F238E27FC236}">
                <a16:creationId xmlns:a16="http://schemas.microsoft.com/office/drawing/2014/main" id="{1C56A37B-5B24-E15D-F25A-0ACA8D900D0E}"/>
              </a:ext>
            </a:extLst>
          </p:cNvPr>
          <p:cNvPicPr>
            <a:picLocks noChangeAspect="1"/>
          </p:cNvPicPr>
          <p:nvPr/>
        </p:nvPicPr>
        <p:blipFill>
          <a:blip r:embed="rId3"/>
          <a:stretch>
            <a:fillRect/>
          </a:stretch>
        </p:blipFill>
        <p:spPr>
          <a:xfrm>
            <a:off x="240058" y="3464270"/>
            <a:ext cx="5207001" cy="2743938"/>
          </a:xfrm>
          <a:prstGeom prst="rect">
            <a:avLst/>
          </a:prstGeom>
        </p:spPr>
      </p:pic>
      <p:sp>
        <p:nvSpPr>
          <p:cNvPr id="5" name="TextBox 4">
            <a:extLst>
              <a:ext uri="{FF2B5EF4-FFF2-40B4-BE49-F238E27FC236}">
                <a16:creationId xmlns:a16="http://schemas.microsoft.com/office/drawing/2014/main" id="{81A1208A-E982-EE7D-12F9-12C48CC0B3F4}"/>
              </a:ext>
            </a:extLst>
          </p:cNvPr>
          <p:cNvSpPr txBox="1"/>
          <p:nvPr/>
        </p:nvSpPr>
        <p:spPr>
          <a:xfrm>
            <a:off x="602373" y="6147097"/>
            <a:ext cx="2462559" cy="523220"/>
          </a:xfrm>
          <a:prstGeom prst="rect">
            <a:avLst/>
          </a:prstGeom>
          <a:noFill/>
        </p:spPr>
        <p:txBody>
          <a:bodyPr wrap="square" rtlCol="0">
            <a:spAutoFit/>
          </a:bodyPr>
          <a:lstStyle/>
          <a:p>
            <a:r>
              <a:rPr lang="en-US" sz="2800" dirty="0"/>
              <a:t>Breiding+2024</a:t>
            </a:r>
          </a:p>
        </p:txBody>
      </p:sp>
      <p:pic>
        <p:nvPicPr>
          <p:cNvPr id="6" name="Picture 5">
            <a:extLst>
              <a:ext uri="{FF2B5EF4-FFF2-40B4-BE49-F238E27FC236}">
                <a16:creationId xmlns:a16="http://schemas.microsoft.com/office/drawing/2014/main" id="{6F871FD9-FC47-C20F-B733-C25A9624869C}"/>
              </a:ext>
            </a:extLst>
          </p:cNvPr>
          <p:cNvPicPr>
            <a:picLocks noChangeAspect="1"/>
          </p:cNvPicPr>
          <p:nvPr/>
        </p:nvPicPr>
        <p:blipFill>
          <a:blip r:embed="rId4"/>
          <a:stretch>
            <a:fillRect/>
          </a:stretch>
        </p:blipFill>
        <p:spPr>
          <a:xfrm>
            <a:off x="6747274" y="3569304"/>
            <a:ext cx="4275087" cy="2364539"/>
          </a:xfrm>
          <a:prstGeom prst="rect">
            <a:avLst/>
          </a:prstGeom>
        </p:spPr>
      </p:pic>
      <p:sp>
        <p:nvSpPr>
          <p:cNvPr id="7" name="TextBox 6">
            <a:extLst>
              <a:ext uri="{FF2B5EF4-FFF2-40B4-BE49-F238E27FC236}">
                <a16:creationId xmlns:a16="http://schemas.microsoft.com/office/drawing/2014/main" id="{3E319ECD-504A-0118-2C71-909EA6988D5F}"/>
              </a:ext>
            </a:extLst>
          </p:cNvPr>
          <p:cNvSpPr txBox="1"/>
          <p:nvPr/>
        </p:nvSpPr>
        <p:spPr>
          <a:xfrm>
            <a:off x="5447059" y="6074147"/>
            <a:ext cx="6396046" cy="461665"/>
          </a:xfrm>
          <a:prstGeom prst="rect">
            <a:avLst/>
          </a:prstGeom>
          <a:noFill/>
        </p:spPr>
        <p:txBody>
          <a:bodyPr wrap="none" rtlCol="0">
            <a:spAutoFit/>
          </a:bodyPr>
          <a:lstStyle/>
          <a:p>
            <a:r>
              <a:rPr lang="en-US" sz="2400" dirty="0"/>
              <a:t>‘Quasars are brightest  when they are reddest’?</a:t>
            </a:r>
          </a:p>
        </p:txBody>
      </p:sp>
    </p:spTree>
    <p:extLst>
      <p:ext uri="{BB962C8B-B14F-4D97-AF65-F5344CB8AC3E}">
        <p14:creationId xmlns:p14="http://schemas.microsoft.com/office/powerpoint/2010/main" val="3208364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6872</TotalTime>
  <Words>1483</Words>
  <Application>Microsoft Macintosh PowerPoint</Application>
  <PresentationFormat>Widescreen</PresentationFormat>
  <Paragraphs>143</Paragraphs>
  <Slides>23</Slides>
  <Notes>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Cambria Math</vt:lpstr>
      <vt:lpstr>Wingdings</vt:lpstr>
      <vt:lpstr>Office Theme</vt:lpstr>
      <vt:lpstr>Red Radio Quasars:  An early AAT Discovery </vt:lpstr>
      <vt:lpstr>Our project:  Gravitational lensing of PKS quasars (1992-1997)</vt:lpstr>
      <vt:lpstr>PowerPoint Presentation</vt:lpstr>
      <vt:lpstr>Ideas that were explored Masci, UMelb PhD, 1997</vt:lpstr>
      <vt:lpstr>Ideas that were explored Masci, UMelb PhD, 1997</vt:lpstr>
      <vt:lpstr>Ideas that were explored Masci, UMelb PhD, 1997</vt:lpstr>
      <vt:lpstr>The team</vt:lpstr>
      <vt:lpstr>Questions to be resolved</vt:lpstr>
      <vt:lpstr>Mergers AGN triggering radio-loud</vt:lpstr>
      <vt:lpstr>More evidence for a  dusty outflow</vt:lpstr>
      <vt:lpstr>Vejlgaard+2024</vt:lpstr>
      <vt:lpstr>PowerPoint Presentation</vt:lpstr>
      <vt:lpstr>‘Red’ biased towards more massive outflows </vt:lpstr>
      <vt:lpstr>Let’s not forget JWST</vt:lpstr>
      <vt:lpstr>Compact red sources - LRDs</vt:lpstr>
      <vt:lpstr>Some Comments</vt:lpstr>
      <vt:lpstr>Some More Comments</vt:lpstr>
      <vt:lpstr>Thank you for the opportunity  Rekindled my interest in red quasars &amp; the complexity of inner regions of AGN.</vt:lpstr>
      <vt:lpstr>PowerPoint Presentation</vt:lpstr>
      <vt:lpstr>PowerPoint Presentation</vt:lpstr>
      <vt:lpstr>Published refereed papers + conf proc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Webster</dc:creator>
  <cp:lastModifiedBy>Rachel Webster</cp:lastModifiedBy>
  <cp:revision>13</cp:revision>
  <dcterms:created xsi:type="dcterms:W3CDTF">2024-09-18T05:53:51Z</dcterms:created>
  <dcterms:modified xsi:type="dcterms:W3CDTF">2024-10-01T07:17:09Z</dcterms:modified>
</cp:coreProperties>
</file>