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917" r:id="rId3"/>
    <p:sldId id="911" r:id="rId4"/>
    <p:sldId id="859" r:id="rId5"/>
    <p:sldId id="918" r:id="rId6"/>
    <p:sldId id="919" r:id="rId7"/>
    <p:sldId id="920" r:id="rId8"/>
    <p:sldId id="885" r:id="rId9"/>
    <p:sldId id="909" r:id="rId10"/>
    <p:sldId id="921" r:id="rId11"/>
    <p:sldId id="266" r:id="rId12"/>
    <p:sldId id="257" r:id="rId13"/>
    <p:sldId id="923" r:id="rId14"/>
    <p:sldId id="914" r:id="rId15"/>
    <p:sldId id="913" r:id="rId16"/>
    <p:sldId id="924" r:id="rId17"/>
    <p:sldId id="922" r:id="rId18"/>
    <p:sldId id="893" r:id="rId19"/>
    <p:sldId id="906" r:id="rId20"/>
    <p:sldId id="928" r:id="rId21"/>
    <p:sldId id="279" r:id="rId22"/>
    <p:sldId id="272" r:id="rId23"/>
    <p:sldId id="892" r:id="rId24"/>
    <p:sldId id="910" r:id="rId25"/>
    <p:sldId id="927" r:id="rId26"/>
    <p:sldId id="915" r:id="rId27"/>
    <p:sldId id="926" r:id="rId28"/>
    <p:sldId id="258" r:id="rId29"/>
    <p:sldId id="897" r:id="rId30"/>
    <p:sldId id="898" r:id="rId31"/>
    <p:sldId id="868" r:id="rId32"/>
    <p:sldId id="902" r:id="rId33"/>
    <p:sldId id="880" r:id="rId34"/>
    <p:sldId id="86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 userDrawn="1">
          <p15:clr>
            <a:srgbClr val="A4A3A4"/>
          </p15:clr>
        </p15:guide>
        <p15:guide id="2" pos="74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EB4"/>
    <a:srgbClr val="FF82D6"/>
    <a:srgbClr val="FF56D6"/>
    <a:srgbClr val="FF39D6"/>
    <a:srgbClr val="FF85FF"/>
    <a:srgbClr val="FF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5"/>
    <p:restoredTop sz="94673"/>
  </p:normalViewPr>
  <p:slideViewPr>
    <p:cSldViewPr snapToGrid="0" showGuides="1">
      <p:cViewPr varScale="1">
        <p:scale>
          <a:sx n="72" d="100"/>
          <a:sy n="72" d="100"/>
        </p:scale>
        <p:origin x="224" y="864"/>
      </p:cViewPr>
      <p:guideLst>
        <p:guide orient="horz" pos="4133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A55B3-7A75-094F-879A-6A4606189D14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2014C250-E8E5-9A43-BA59-8E9ED0A4C347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noFill/>
        <a:ln w="3810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400" dirty="0"/>
            <a:t>Stars that form together should have the same compositions</a:t>
          </a:r>
        </a:p>
      </dgm:t>
    </dgm:pt>
    <dgm:pt modelId="{3A633BC3-003A-C244-925B-5B8DCEFB9A29}" type="parTrans" cxnId="{507C433F-8F10-EA42-8AF0-EF4D276C5C47}">
      <dgm:prSet/>
      <dgm:spPr/>
      <dgm:t>
        <a:bodyPr/>
        <a:lstStyle/>
        <a:p>
          <a:endParaRPr lang="en-US"/>
        </a:p>
      </dgm:t>
    </dgm:pt>
    <dgm:pt modelId="{33888226-8098-BA4C-AA9D-B349A469F157}" type="sibTrans" cxnId="{507C433F-8F10-EA42-8AF0-EF4D276C5C47}">
      <dgm:prSet/>
      <dgm:spPr>
        <a:solidFill>
          <a:srgbClr val="FF6EB4"/>
        </a:solidFill>
      </dgm:spPr>
      <dgm:t>
        <a:bodyPr/>
        <a:lstStyle/>
        <a:p>
          <a:endParaRPr lang="en-US"/>
        </a:p>
      </dgm:t>
    </dgm:pt>
    <dgm:pt modelId="{D6D05A1F-D08A-4C44-883E-359D7EA5B880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noFill/>
        <a:ln w="3810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400" dirty="0"/>
            <a:t>Present-day stars with matching abundances likely formed together</a:t>
          </a:r>
        </a:p>
      </dgm:t>
    </dgm:pt>
    <dgm:pt modelId="{B4F28706-8376-ED4F-9DDD-7F5B52567958}" type="parTrans" cxnId="{86C00DC9-6208-864D-80F8-12A5C95384AC}">
      <dgm:prSet/>
      <dgm:spPr/>
      <dgm:t>
        <a:bodyPr/>
        <a:lstStyle/>
        <a:p>
          <a:endParaRPr lang="en-US"/>
        </a:p>
      </dgm:t>
    </dgm:pt>
    <dgm:pt modelId="{F74A8F46-47AF-4C4A-B24C-F3C2A3A07608}" type="sibTrans" cxnId="{86C00DC9-6208-864D-80F8-12A5C95384AC}">
      <dgm:prSet/>
      <dgm:spPr/>
      <dgm:t>
        <a:bodyPr/>
        <a:lstStyle/>
        <a:p>
          <a:endParaRPr lang="en-US"/>
        </a:p>
      </dgm:t>
    </dgm:pt>
    <dgm:pt modelId="{DEBD3D1B-8CFB-794A-AB95-A1F67B5FF44F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noFill/>
        <a:ln w="3810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400" dirty="0"/>
            <a:t>Abundances* don’t change over a star’s lifetime</a:t>
          </a:r>
        </a:p>
      </dgm:t>
    </dgm:pt>
    <dgm:pt modelId="{5226D916-2B78-EE48-8ECD-04517DAC04FE}" type="sibTrans" cxnId="{654FF40F-BC2E-5C42-B438-501543E228AA}">
      <dgm:prSet/>
      <dgm:spPr>
        <a:solidFill>
          <a:srgbClr val="FF6EB4"/>
        </a:solidFill>
      </dgm:spPr>
      <dgm:t>
        <a:bodyPr/>
        <a:lstStyle/>
        <a:p>
          <a:endParaRPr lang="en-US"/>
        </a:p>
      </dgm:t>
    </dgm:pt>
    <dgm:pt modelId="{2B2A277F-D32F-FC44-AFF2-C176D9F07AAE}" type="parTrans" cxnId="{654FF40F-BC2E-5C42-B438-501543E228AA}">
      <dgm:prSet/>
      <dgm:spPr/>
      <dgm:t>
        <a:bodyPr/>
        <a:lstStyle/>
        <a:p>
          <a:endParaRPr lang="en-US"/>
        </a:p>
      </dgm:t>
    </dgm:pt>
    <dgm:pt modelId="{57021447-758B-AD43-AEA9-91ADCB4FA703}" type="pres">
      <dgm:prSet presAssocID="{0F9A55B3-7A75-094F-879A-6A4606189D14}" presName="Name0" presStyleCnt="0">
        <dgm:presLayoutVars>
          <dgm:dir/>
          <dgm:resizeHandles val="exact"/>
        </dgm:presLayoutVars>
      </dgm:prSet>
      <dgm:spPr/>
    </dgm:pt>
    <dgm:pt modelId="{634634E0-B103-764F-82BE-5C2A74043C93}" type="pres">
      <dgm:prSet presAssocID="{2014C250-E8E5-9A43-BA59-8E9ED0A4C347}" presName="node" presStyleLbl="node1" presStyleIdx="0" presStyleCnt="3" custScaleX="112072" custScaleY="97031" custLinFactNeighborX="406" custLinFactNeighborY="-1666">
        <dgm:presLayoutVars>
          <dgm:bulletEnabled val="1"/>
        </dgm:presLayoutVars>
      </dgm:prSet>
      <dgm:spPr/>
    </dgm:pt>
    <dgm:pt modelId="{DE74645E-202C-B146-9914-6D692A5083B3}" type="pres">
      <dgm:prSet presAssocID="{33888226-8098-BA4C-AA9D-B349A469F157}" presName="sibTrans" presStyleLbl="sibTrans2D1" presStyleIdx="0" presStyleCnt="2"/>
      <dgm:spPr/>
    </dgm:pt>
    <dgm:pt modelId="{A30478B9-D291-8F4F-A99C-147D406B5044}" type="pres">
      <dgm:prSet presAssocID="{33888226-8098-BA4C-AA9D-B349A469F157}" presName="connectorText" presStyleLbl="sibTrans2D1" presStyleIdx="0" presStyleCnt="2"/>
      <dgm:spPr/>
    </dgm:pt>
    <dgm:pt modelId="{E86DD622-297B-864B-9271-D21494F3FB1F}" type="pres">
      <dgm:prSet presAssocID="{DEBD3D1B-8CFB-794A-AB95-A1F67B5FF44F}" presName="node" presStyleLbl="node1" presStyleIdx="1" presStyleCnt="3" custScaleX="110305" custScaleY="97422" custLinFactNeighborX="1194" custLinFactNeighborY="-1471">
        <dgm:presLayoutVars>
          <dgm:bulletEnabled val="1"/>
        </dgm:presLayoutVars>
      </dgm:prSet>
      <dgm:spPr/>
    </dgm:pt>
    <dgm:pt modelId="{AC1BD636-D15F-4F46-AE0F-23D6231FF3E8}" type="pres">
      <dgm:prSet presAssocID="{5226D916-2B78-EE48-8ECD-04517DAC04FE}" presName="sibTrans" presStyleLbl="sibTrans2D1" presStyleIdx="1" presStyleCnt="2"/>
      <dgm:spPr/>
    </dgm:pt>
    <dgm:pt modelId="{160BB530-7669-8A47-9112-A5F3A3B324B3}" type="pres">
      <dgm:prSet presAssocID="{5226D916-2B78-EE48-8ECD-04517DAC04FE}" presName="connectorText" presStyleLbl="sibTrans2D1" presStyleIdx="1" presStyleCnt="2"/>
      <dgm:spPr/>
    </dgm:pt>
    <dgm:pt modelId="{471134AA-170F-6E49-9309-F53AAF2F5D7F}" type="pres">
      <dgm:prSet presAssocID="{D6D05A1F-D08A-4C44-883E-359D7EA5B880}" presName="node" presStyleLbl="node1" presStyleIdx="2" presStyleCnt="3" custLinFactNeighborX="-3124" custLinFactNeighborY="-2924">
        <dgm:presLayoutVars>
          <dgm:bulletEnabled val="1"/>
        </dgm:presLayoutVars>
      </dgm:prSet>
      <dgm:spPr/>
    </dgm:pt>
  </dgm:ptLst>
  <dgm:cxnLst>
    <dgm:cxn modelId="{654FF40F-BC2E-5C42-B438-501543E228AA}" srcId="{0F9A55B3-7A75-094F-879A-6A4606189D14}" destId="{DEBD3D1B-8CFB-794A-AB95-A1F67B5FF44F}" srcOrd="1" destOrd="0" parTransId="{2B2A277F-D32F-FC44-AFF2-C176D9F07AAE}" sibTransId="{5226D916-2B78-EE48-8ECD-04517DAC04FE}"/>
    <dgm:cxn modelId="{ECBC9C1A-ECAD-C549-8EEF-298EED61AE57}" type="presOf" srcId="{5226D916-2B78-EE48-8ECD-04517DAC04FE}" destId="{AC1BD636-D15F-4F46-AE0F-23D6231FF3E8}" srcOrd="0" destOrd="0" presId="urn:microsoft.com/office/officeart/2005/8/layout/process1"/>
    <dgm:cxn modelId="{507C433F-8F10-EA42-8AF0-EF4D276C5C47}" srcId="{0F9A55B3-7A75-094F-879A-6A4606189D14}" destId="{2014C250-E8E5-9A43-BA59-8E9ED0A4C347}" srcOrd="0" destOrd="0" parTransId="{3A633BC3-003A-C244-925B-5B8DCEFB9A29}" sibTransId="{33888226-8098-BA4C-AA9D-B349A469F157}"/>
    <dgm:cxn modelId="{2912BE4E-A227-0349-B092-3CB757332A3E}" type="presOf" srcId="{DEBD3D1B-8CFB-794A-AB95-A1F67B5FF44F}" destId="{E86DD622-297B-864B-9271-D21494F3FB1F}" srcOrd="0" destOrd="0" presId="urn:microsoft.com/office/officeart/2005/8/layout/process1"/>
    <dgm:cxn modelId="{5BAD4679-5B02-A94A-B4CD-C5DACBE0B198}" type="presOf" srcId="{5226D916-2B78-EE48-8ECD-04517DAC04FE}" destId="{160BB530-7669-8A47-9112-A5F3A3B324B3}" srcOrd="1" destOrd="0" presId="urn:microsoft.com/office/officeart/2005/8/layout/process1"/>
    <dgm:cxn modelId="{D82D2D7A-FC33-4943-B2CA-355A297F815E}" type="presOf" srcId="{0F9A55B3-7A75-094F-879A-6A4606189D14}" destId="{57021447-758B-AD43-AEA9-91ADCB4FA703}" srcOrd="0" destOrd="0" presId="urn:microsoft.com/office/officeart/2005/8/layout/process1"/>
    <dgm:cxn modelId="{0FA96183-14AA-3F4D-BB92-EBA7B929F9B1}" type="presOf" srcId="{33888226-8098-BA4C-AA9D-B349A469F157}" destId="{DE74645E-202C-B146-9914-6D692A5083B3}" srcOrd="0" destOrd="0" presId="urn:microsoft.com/office/officeart/2005/8/layout/process1"/>
    <dgm:cxn modelId="{920F578A-4525-9F45-B518-688D2D3841D7}" type="presOf" srcId="{D6D05A1F-D08A-4C44-883E-359D7EA5B880}" destId="{471134AA-170F-6E49-9309-F53AAF2F5D7F}" srcOrd="0" destOrd="0" presId="urn:microsoft.com/office/officeart/2005/8/layout/process1"/>
    <dgm:cxn modelId="{03B4FA95-27B8-5447-A115-B5160CF1FA69}" type="presOf" srcId="{2014C250-E8E5-9A43-BA59-8E9ED0A4C347}" destId="{634634E0-B103-764F-82BE-5C2A74043C93}" srcOrd="0" destOrd="0" presId="urn:microsoft.com/office/officeart/2005/8/layout/process1"/>
    <dgm:cxn modelId="{3B276AAD-1B21-B649-9BE1-F4B8E235214B}" type="presOf" srcId="{33888226-8098-BA4C-AA9D-B349A469F157}" destId="{A30478B9-D291-8F4F-A99C-147D406B5044}" srcOrd="1" destOrd="0" presId="urn:microsoft.com/office/officeart/2005/8/layout/process1"/>
    <dgm:cxn modelId="{86C00DC9-6208-864D-80F8-12A5C95384AC}" srcId="{0F9A55B3-7A75-094F-879A-6A4606189D14}" destId="{D6D05A1F-D08A-4C44-883E-359D7EA5B880}" srcOrd="2" destOrd="0" parTransId="{B4F28706-8376-ED4F-9DDD-7F5B52567958}" sibTransId="{F74A8F46-47AF-4C4A-B24C-F3C2A3A07608}"/>
    <dgm:cxn modelId="{80E26471-FCE0-3143-9573-399FA1F5513B}" type="presParOf" srcId="{57021447-758B-AD43-AEA9-91ADCB4FA703}" destId="{634634E0-B103-764F-82BE-5C2A74043C93}" srcOrd="0" destOrd="0" presId="urn:microsoft.com/office/officeart/2005/8/layout/process1"/>
    <dgm:cxn modelId="{F16DB916-D95D-B344-A4F4-3D84317E5F9C}" type="presParOf" srcId="{57021447-758B-AD43-AEA9-91ADCB4FA703}" destId="{DE74645E-202C-B146-9914-6D692A5083B3}" srcOrd="1" destOrd="0" presId="urn:microsoft.com/office/officeart/2005/8/layout/process1"/>
    <dgm:cxn modelId="{190C0769-4B39-364B-850E-92841C5132B2}" type="presParOf" srcId="{DE74645E-202C-B146-9914-6D692A5083B3}" destId="{A30478B9-D291-8F4F-A99C-147D406B5044}" srcOrd="0" destOrd="0" presId="urn:microsoft.com/office/officeart/2005/8/layout/process1"/>
    <dgm:cxn modelId="{FF0C9FC1-8F34-B446-862A-3736D105C715}" type="presParOf" srcId="{57021447-758B-AD43-AEA9-91ADCB4FA703}" destId="{E86DD622-297B-864B-9271-D21494F3FB1F}" srcOrd="2" destOrd="0" presId="urn:microsoft.com/office/officeart/2005/8/layout/process1"/>
    <dgm:cxn modelId="{9E962A14-46E2-7A47-8DD8-A544131427AA}" type="presParOf" srcId="{57021447-758B-AD43-AEA9-91ADCB4FA703}" destId="{AC1BD636-D15F-4F46-AE0F-23D6231FF3E8}" srcOrd="3" destOrd="0" presId="urn:microsoft.com/office/officeart/2005/8/layout/process1"/>
    <dgm:cxn modelId="{04D6D6DD-E799-7045-B92D-FE55E415306B}" type="presParOf" srcId="{AC1BD636-D15F-4F46-AE0F-23D6231FF3E8}" destId="{160BB530-7669-8A47-9112-A5F3A3B324B3}" srcOrd="0" destOrd="0" presId="urn:microsoft.com/office/officeart/2005/8/layout/process1"/>
    <dgm:cxn modelId="{F4C63609-02F2-0D4F-ABF6-E74DD0E3D238}" type="presParOf" srcId="{57021447-758B-AD43-AEA9-91ADCB4FA703}" destId="{471134AA-170F-6E49-9309-F53AAF2F5D7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634E0-B103-764F-82BE-5C2A74043C93}">
      <dsp:nvSpPr>
        <dsp:cNvPr id="0" name=""/>
        <dsp:cNvSpPr/>
      </dsp:nvSpPr>
      <dsp:spPr>
        <a:xfrm>
          <a:off x="10345" y="226749"/>
          <a:ext cx="2118306" cy="2582755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Stars that form together should have the same compositions</a:t>
          </a:r>
        </a:p>
      </dsp:txBody>
      <dsp:txXfrm>
        <a:off x="72388" y="288792"/>
        <a:ext cx="1994220" cy="2458669"/>
      </dsp:txXfrm>
    </dsp:sp>
    <dsp:sp modelId="{DE74645E-202C-B146-9914-6D692A5083B3}">
      <dsp:nvSpPr>
        <dsp:cNvPr id="0" name=""/>
        <dsp:cNvSpPr/>
      </dsp:nvSpPr>
      <dsp:spPr>
        <a:xfrm rot="6231">
          <a:off x="2319154" y="1286381"/>
          <a:ext cx="403865" cy="468752"/>
        </a:xfrm>
        <a:prstGeom prst="rightArrow">
          <a:avLst>
            <a:gd name="adj1" fmla="val 60000"/>
            <a:gd name="adj2" fmla="val 50000"/>
          </a:avLst>
        </a:prstGeom>
        <a:solidFill>
          <a:srgbClr val="FF6EB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319154" y="1380021"/>
        <a:ext cx="282706" cy="281252"/>
      </dsp:txXfrm>
    </dsp:sp>
    <dsp:sp modelId="{E86DD622-297B-864B-9271-D21494F3FB1F}">
      <dsp:nvSpPr>
        <dsp:cNvPr id="0" name=""/>
        <dsp:cNvSpPr/>
      </dsp:nvSpPr>
      <dsp:spPr>
        <a:xfrm>
          <a:off x="2890661" y="226735"/>
          <a:ext cx="2084907" cy="2593162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Abundances* don’t change over a star’s lifetime</a:t>
          </a:r>
        </a:p>
      </dsp:txBody>
      <dsp:txXfrm>
        <a:off x="2951726" y="287800"/>
        <a:ext cx="1962777" cy="2471032"/>
      </dsp:txXfrm>
    </dsp:sp>
    <dsp:sp modelId="{AC1BD636-D15F-4F46-AE0F-23D6231FF3E8}">
      <dsp:nvSpPr>
        <dsp:cNvPr id="0" name=""/>
        <dsp:cNvSpPr/>
      </dsp:nvSpPr>
      <dsp:spPr>
        <a:xfrm rot="21550958">
          <a:off x="5156401" y="1268753"/>
          <a:ext cx="383444" cy="468752"/>
        </a:xfrm>
        <a:prstGeom prst="rightArrow">
          <a:avLst>
            <a:gd name="adj1" fmla="val 60000"/>
            <a:gd name="adj2" fmla="val 50000"/>
          </a:avLst>
        </a:prstGeom>
        <a:solidFill>
          <a:srgbClr val="FF6EB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156407" y="1363323"/>
        <a:ext cx="268411" cy="281252"/>
      </dsp:txXfrm>
    </dsp:sp>
    <dsp:sp modelId="{471134AA-170F-6E49-9309-F53AAF2F5D7F}">
      <dsp:nvSpPr>
        <dsp:cNvPr id="0" name=""/>
        <dsp:cNvSpPr/>
      </dsp:nvSpPr>
      <dsp:spPr>
        <a:xfrm>
          <a:off x="5698975" y="153749"/>
          <a:ext cx="1890129" cy="2661783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Present-day stars with matching abundances likely formed together</a:t>
          </a:r>
        </a:p>
      </dsp:txBody>
      <dsp:txXfrm>
        <a:off x="5754335" y="209109"/>
        <a:ext cx="1779409" cy="2551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3F6D5-C042-204E-B136-EFB7A62559E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09C88-5DA9-E042-87CE-4B7E2083E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98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Palatino" pitchFamily="2" charset="77"/>
                <a:ea typeface="Palatino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614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50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8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G P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2900" y="1371601"/>
            <a:ext cx="7315200" cy="1135062"/>
          </a:xfrm>
        </p:spPr>
        <p:txBody>
          <a:bodyPr/>
          <a:lstStyle>
            <a:lvl1pPr>
              <a:defRPr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953545"/>
            <a:ext cx="7315200" cy="27614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210050" y="2344736"/>
            <a:ext cx="7315200" cy="511741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HEADING 2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609600" y="1714500"/>
            <a:ext cx="3028950" cy="2971800"/>
          </a:xfrm>
          <a:custGeom>
            <a:avLst/>
            <a:gdLst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68580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971800 h 2971800"/>
              <a:gd name="connsiteX4" fmla="*/ 0 w 3028950"/>
              <a:gd name="connsiteY4" fmla="*/ 2971800 h 2971800"/>
              <a:gd name="connsiteX5" fmla="*/ 0 w 3028950"/>
              <a:gd name="connsiteY5" fmla="*/ 685800 h 2971800"/>
              <a:gd name="connsiteX6" fmla="*/ 742950 w 3028950"/>
              <a:gd name="connsiteY6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971800">
                <a:moveTo>
                  <a:pt x="742950" y="0"/>
                </a:moveTo>
                <a:lnTo>
                  <a:pt x="3028950" y="0"/>
                </a:lnTo>
                <a:lnTo>
                  <a:pt x="3028950" y="2286000"/>
                </a:lnTo>
                <a:lnTo>
                  <a:pt x="2286000" y="2971800"/>
                </a:lnTo>
                <a:lnTo>
                  <a:pt x="0" y="2971800"/>
                </a:lnTo>
                <a:lnTo>
                  <a:pt x="0" y="685800"/>
                </a:lnTo>
                <a:lnTo>
                  <a:pt x="742950" y="0"/>
                </a:ln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7159" y="2344736"/>
            <a:ext cx="2128441" cy="2170114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" y="7576"/>
            <a:ext cx="12183231" cy="84967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95300" y="6172140"/>
            <a:ext cx="6000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ARC Centre of Excellence for All Sky Astrophysics IN 3D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639300" y="6165562"/>
            <a:ext cx="2000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1300" baseline="0" smtClean="0">
                <a:solidFill>
                  <a:schemeClr val="bg1"/>
                </a:solidFill>
                <a:latin typeface="Libre Franklin Black italic" panose="00000A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00" baseline="0" dirty="0">
              <a:solidFill>
                <a:schemeClr val="bg1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94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 Image Pink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1371601"/>
            <a:ext cx="3657600" cy="1135062"/>
          </a:xfrm>
        </p:spPr>
        <p:txBody>
          <a:bodyPr>
            <a:normAutofit/>
          </a:bodyPr>
          <a:lstStyle>
            <a:lvl1pPr>
              <a:defRPr sz="250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25713"/>
            <a:ext cx="3657600" cy="27614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95300" y="6172140"/>
            <a:ext cx="6000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ARC Centre of Excellence for All Sky Astrophysics in 3D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9639300" y="6165562"/>
            <a:ext cx="2000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1300" baseline="0" smtClean="0">
                <a:solidFill>
                  <a:schemeClr val="bg1"/>
                </a:solidFill>
                <a:latin typeface="Libre Franklin Black italic" panose="00000A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00" baseline="0" dirty="0">
              <a:solidFill>
                <a:schemeClr val="bg1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87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G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2900" y="1371601"/>
            <a:ext cx="7315200" cy="1135062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953545"/>
            <a:ext cx="7315200" cy="27614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210050" y="2344736"/>
            <a:ext cx="7315200" cy="511741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HEADING 2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609600" y="1714500"/>
            <a:ext cx="3028950" cy="2971800"/>
          </a:xfrm>
          <a:custGeom>
            <a:avLst/>
            <a:gdLst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68580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971800 h 2971800"/>
              <a:gd name="connsiteX4" fmla="*/ 0 w 3028950"/>
              <a:gd name="connsiteY4" fmla="*/ 2971800 h 2971800"/>
              <a:gd name="connsiteX5" fmla="*/ 0 w 3028950"/>
              <a:gd name="connsiteY5" fmla="*/ 685800 h 2971800"/>
              <a:gd name="connsiteX6" fmla="*/ 742950 w 3028950"/>
              <a:gd name="connsiteY6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971800">
                <a:moveTo>
                  <a:pt x="742950" y="0"/>
                </a:moveTo>
                <a:lnTo>
                  <a:pt x="3028950" y="0"/>
                </a:lnTo>
                <a:lnTo>
                  <a:pt x="3028950" y="2286000"/>
                </a:lnTo>
                <a:lnTo>
                  <a:pt x="2286000" y="2971800"/>
                </a:lnTo>
                <a:lnTo>
                  <a:pt x="0" y="2971800"/>
                </a:lnTo>
                <a:lnTo>
                  <a:pt x="0" y="685800"/>
                </a:lnTo>
                <a:lnTo>
                  <a:pt x="742950" y="0"/>
                </a:ln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7159" y="2344736"/>
            <a:ext cx="2128441" cy="2170114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" y="7576"/>
            <a:ext cx="12183231" cy="8496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95300" y="6172140"/>
            <a:ext cx="6000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ARC Centre of Excellence for All Sky Astrophysics in 3D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639300" y="6165562"/>
            <a:ext cx="20002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E010B-243C-433C-818B-DCAFE4E8C7FA}" type="slidenum">
              <a:rPr lang="en-US" sz="1300" baseline="0" smtClean="0">
                <a:solidFill>
                  <a:schemeClr val="bg1"/>
                </a:solidFill>
                <a:latin typeface="Libre Franklin Black italic" panose="00000A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00" baseline="0" dirty="0">
              <a:solidFill>
                <a:schemeClr val="bg1"/>
              </a:solidFill>
              <a:latin typeface="Libre Franklin Black italic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54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G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2900" y="1371601"/>
            <a:ext cx="7315200" cy="1135062"/>
          </a:xfrm>
        </p:spPr>
        <p:txBody>
          <a:bodyPr/>
          <a:lstStyle>
            <a:lvl1pPr>
              <a:defRPr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953545"/>
            <a:ext cx="7315200" cy="27614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210050" y="2344736"/>
            <a:ext cx="7315200" cy="511741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 cap="all" baseline="0">
                <a:solidFill>
                  <a:schemeClr val="accent5"/>
                </a:solidFill>
                <a:latin typeface="Libre Franklin Black italic" panose="00000A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HEADING 2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609600" y="1714500"/>
            <a:ext cx="3028950" cy="2971800"/>
          </a:xfrm>
          <a:custGeom>
            <a:avLst/>
            <a:gdLst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68580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971800 h 2971800"/>
              <a:gd name="connsiteX4" fmla="*/ 0 w 3028950"/>
              <a:gd name="connsiteY4" fmla="*/ 2971800 h 2971800"/>
              <a:gd name="connsiteX5" fmla="*/ 0 w 3028950"/>
              <a:gd name="connsiteY5" fmla="*/ 685800 h 2971800"/>
              <a:gd name="connsiteX6" fmla="*/ 742950 w 3028950"/>
              <a:gd name="connsiteY6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971800">
                <a:moveTo>
                  <a:pt x="742950" y="0"/>
                </a:moveTo>
                <a:lnTo>
                  <a:pt x="3028950" y="0"/>
                </a:lnTo>
                <a:lnTo>
                  <a:pt x="3028950" y="2286000"/>
                </a:lnTo>
                <a:lnTo>
                  <a:pt x="2286000" y="2971800"/>
                </a:lnTo>
                <a:lnTo>
                  <a:pt x="0" y="2971800"/>
                </a:lnTo>
                <a:lnTo>
                  <a:pt x="0" y="685800"/>
                </a:lnTo>
                <a:lnTo>
                  <a:pt x="7429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7159" y="2344736"/>
            <a:ext cx="2128441" cy="2170114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" y="7576"/>
            <a:ext cx="12183231" cy="84967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95300" y="6172140"/>
            <a:ext cx="6000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ARC Centre of Excellence for All Sky Astrophysics in 3D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Science Legacy Meeting ✧ June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cap="all" baseline="0" dirty="0">
              <a:solidFill>
                <a:schemeClr val="bg2"/>
              </a:solidFill>
              <a:latin typeface="Libre Frankl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4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 BG 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1371601"/>
            <a:ext cx="7315200" cy="1135062"/>
          </a:xfrm>
        </p:spPr>
        <p:txBody>
          <a:bodyPr/>
          <a:lstStyle>
            <a:lvl1pPr>
              <a:defRPr cap="all" baseline="0">
                <a:solidFill>
                  <a:schemeClr val="accent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06662"/>
            <a:ext cx="7200900" cy="3665538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764" cy="85033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95300" y="6172140"/>
            <a:ext cx="600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ARC Centre of Excellence for All Sky Astrophysics in 3D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Science Legacy Meeting ✧ June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cap="all" baseline="0" dirty="0">
              <a:solidFill>
                <a:schemeClr val="bg2"/>
              </a:solidFill>
              <a:latin typeface="Libre Franklin" panose="00000500000000000000" pitchFamily="2" charset="0"/>
            </a:endParaRPr>
          </a:p>
          <a:p>
            <a:endParaRPr lang="en-US" sz="1000" cap="all" baseline="0" dirty="0">
              <a:solidFill>
                <a:schemeClr val="bg2"/>
              </a:solidFill>
              <a:latin typeface="Libre Frankl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321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 Image Purple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0" y="1371601"/>
            <a:ext cx="3657600" cy="1135062"/>
          </a:xfrm>
        </p:spPr>
        <p:txBody>
          <a:bodyPr>
            <a:normAutofit/>
          </a:bodyPr>
          <a:lstStyle>
            <a:lvl1pPr>
              <a:defRPr sz="250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25713"/>
            <a:ext cx="3657600" cy="27614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1pPr>
            <a:lvl2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2pPr>
            <a:lvl3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3pPr>
            <a:lvl4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4pPr>
            <a:lvl5pPr>
              <a:defRPr sz="1600" baseline="0">
                <a:solidFill>
                  <a:schemeClr val="bg1"/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95300" y="6172140"/>
            <a:ext cx="6000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ARC Centre of Excellence for All Sky Astrophysics in 3D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Science Legacy Meeting ✧ June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cap="all" baseline="0" dirty="0">
              <a:solidFill>
                <a:schemeClr val="bg2"/>
              </a:solidFill>
              <a:latin typeface="Libre Frankl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66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G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2900" y="1371601"/>
            <a:ext cx="7315200" cy="1135062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</a:lstStyle>
          <a:p>
            <a:r>
              <a:rPr lang="en-US" dirty="0"/>
              <a:t>CLICK TO ADD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953545"/>
            <a:ext cx="7315200" cy="27614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1pPr>
            <a:lvl2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2pPr>
            <a:lvl3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3pPr>
            <a:lvl4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4pPr>
            <a:lvl5pPr>
              <a:defRPr sz="1600" baseline="0">
                <a:solidFill>
                  <a:schemeClr val="bg2">
                    <a:lumMod val="50000"/>
                  </a:schemeClr>
                </a:solidFill>
                <a:latin typeface="Libre Frankli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210050" y="2344736"/>
            <a:ext cx="7315200" cy="511741"/>
          </a:xfrm>
        </p:spPr>
        <p:txBody>
          <a:bodyPr anchor="b">
            <a:normAutofit/>
          </a:bodyPr>
          <a:lstStyle>
            <a:lvl1pPr marL="0" indent="0">
              <a:buNone/>
              <a:defRPr sz="1600" b="0" i="0" cap="all" baseline="0">
                <a:solidFill>
                  <a:schemeClr val="accent3"/>
                </a:solidFill>
                <a:latin typeface="Libre Franklin Black italic" panose="00000A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HEADING 2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609600" y="1714500"/>
            <a:ext cx="3028950" cy="2971800"/>
          </a:xfrm>
          <a:custGeom>
            <a:avLst/>
            <a:gdLst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68580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286000 h 2971800"/>
              <a:gd name="connsiteX4" fmla="*/ 2286000 w 3028950"/>
              <a:gd name="connsiteY4" fmla="*/ 2971800 h 2971800"/>
              <a:gd name="connsiteX5" fmla="*/ 0 w 3028950"/>
              <a:gd name="connsiteY5" fmla="*/ 2971800 h 2971800"/>
              <a:gd name="connsiteX6" fmla="*/ 0 w 3028950"/>
              <a:gd name="connsiteY6" fmla="*/ 685800 h 2971800"/>
              <a:gd name="connsiteX7" fmla="*/ 742950 w 3028950"/>
              <a:gd name="connsiteY7" fmla="*/ 0 h 2971800"/>
              <a:gd name="connsiteX0" fmla="*/ 742950 w 3028950"/>
              <a:gd name="connsiteY0" fmla="*/ 0 h 2971800"/>
              <a:gd name="connsiteX1" fmla="*/ 3028950 w 3028950"/>
              <a:gd name="connsiteY1" fmla="*/ 0 h 2971800"/>
              <a:gd name="connsiteX2" fmla="*/ 3028950 w 3028950"/>
              <a:gd name="connsiteY2" fmla="*/ 2286000 h 2971800"/>
              <a:gd name="connsiteX3" fmla="*/ 2286000 w 3028950"/>
              <a:gd name="connsiteY3" fmla="*/ 2971800 h 2971800"/>
              <a:gd name="connsiteX4" fmla="*/ 0 w 3028950"/>
              <a:gd name="connsiteY4" fmla="*/ 2971800 h 2971800"/>
              <a:gd name="connsiteX5" fmla="*/ 0 w 3028950"/>
              <a:gd name="connsiteY5" fmla="*/ 685800 h 2971800"/>
              <a:gd name="connsiteX6" fmla="*/ 742950 w 3028950"/>
              <a:gd name="connsiteY6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28950" h="2971800">
                <a:moveTo>
                  <a:pt x="742950" y="0"/>
                </a:moveTo>
                <a:lnTo>
                  <a:pt x="3028950" y="0"/>
                </a:lnTo>
                <a:lnTo>
                  <a:pt x="3028950" y="2286000"/>
                </a:lnTo>
                <a:lnTo>
                  <a:pt x="2286000" y="2971800"/>
                </a:lnTo>
                <a:lnTo>
                  <a:pt x="0" y="2971800"/>
                </a:lnTo>
                <a:lnTo>
                  <a:pt x="0" y="685800"/>
                </a:lnTo>
                <a:lnTo>
                  <a:pt x="74295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7159" y="2344736"/>
            <a:ext cx="2128441" cy="2170114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  <a:latin typeface="Libre Franklin Black italic" panose="00000A00000000000000" pitchFamily="2" charset="0"/>
              </a:defRPr>
            </a:lvl1pPr>
          </a:lstStyle>
          <a:p>
            <a:pPr lvl="0"/>
            <a:r>
              <a:rPr lang="en-US" dirty="0"/>
              <a:t>CLICK TO ADD A FEATURE SENTENCE OR PULL 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" y="7576"/>
            <a:ext cx="12183231" cy="8496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95300" y="6172140"/>
            <a:ext cx="600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ARC Centre of Excellence for All Sky Astrophysics in 3D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all" baseline="0" dirty="0">
                <a:solidFill>
                  <a:schemeClr val="bg2"/>
                </a:solidFill>
                <a:latin typeface="Libre Franklin" panose="00000500000000000000" pitchFamily="2" charset="0"/>
              </a:rPr>
              <a:t>Science Legacy Meeting ✧ June 2024</a:t>
            </a:r>
          </a:p>
        </p:txBody>
      </p:sp>
    </p:spTree>
    <p:extLst>
      <p:ext uri="{BB962C8B-B14F-4D97-AF65-F5344CB8AC3E}">
        <p14:creationId xmlns:p14="http://schemas.microsoft.com/office/powerpoint/2010/main" val="2903123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2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64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4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7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88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7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53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8882A0-0050-0C67-EC42-34758A13F692}"/>
              </a:ext>
            </a:extLst>
          </p:cNvPr>
          <p:cNvSpPr/>
          <p:nvPr userDrawn="1"/>
        </p:nvSpPr>
        <p:spPr>
          <a:xfrm>
            <a:off x="0" y="0"/>
            <a:ext cx="357809" cy="6858000"/>
          </a:xfrm>
          <a:prstGeom prst="rect">
            <a:avLst/>
          </a:prstGeom>
          <a:solidFill>
            <a:srgbClr val="FF6E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1E5A33-275C-C5DC-E3F0-9A27E2146C80}"/>
              </a:ext>
            </a:extLst>
          </p:cNvPr>
          <p:cNvSpPr/>
          <p:nvPr userDrawn="1"/>
        </p:nvSpPr>
        <p:spPr>
          <a:xfrm>
            <a:off x="357809" y="0"/>
            <a:ext cx="35780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6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latino" pitchFamily="2" charset="77"/>
          <a:ea typeface="Palatino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" pitchFamily="2" charset="77"/>
          <a:ea typeface="Palatino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67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12" Type="http://schemas.openxmlformats.org/officeDocument/2006/relationships/image" Target="../media/image66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11" Type="http://schemas.openxmlformats.org/officeDocument/2006/relationships/image" Target="../media/image65.png"/><Relationship Id="rId5" Type="http://schemas.openxmlformats.org/officeDocument/2006/relationships/image" Target="../media/image60.jpg"/><Relationship Id="rId10" Type="http://schemas.microsoft.com/office/2007/relationships/hdphoto" Target="../media/hdphoto1.wdp"/><Relationship Id="rId4" Type="http://schemas.openxmlformats.org/officeDocument/2006/relationships/image" Target="../media/image59.jpeg"/><Relationship Id="rId9" Type="http://schemas.openxmlformats.org/officeDocument/2006/relationships/image" Target="../media/image64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21C4-2D48-F18C-AC19-040A3426A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303" y="1122362"/>
            <a:ext cx="6356230" cy="3711575"/>
          </a:xfrm>
        </p:spPr>
        <p:txBody>
          <a:bodyPr>
            <a:normAutofit/>
          </a:bodyPr>
          <a:lstStyle/>
          <a:p>
            <a:r>
              <a:rPr lang="en-US" dirty="0"/>
              <a:t>10 years of the </a:t>
            </a:r>
            <a:br>
              <a:rPr lang="en-US" dirty="0"/>
            </a:br>
            <a:r>
              <a:rPr lang="en-US" dirty="0"/>
              <a:t>GALAH Survey</a:t>
            </a:r>
            <a:br>
              <a:rPr lang="en-US" dirty="0"/>
            </a:br>
            <a:r>
              <a:rPr lang="en-US" dirty="0"/>
              <a:t>at the AAT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A5C82-CC85-337C-5933-42DF40F15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0415" y="4995333"/>
            <a:ext cx="6380118" cy="1625599"/>
          </a:xfrm>
        </p:spPr>
        <p:txBody>
          <a:bodyPr/>
          <a:lstStyle/>
          <a:p>
            <a:r>
              <a:rPr lang="en-US" dirty="0"/>
              <a:t>Sarah Martell</a:t>
            </a:r>
          </a:p>
          <a:p>
            <a:r>
              <a:rPr lang="en-US" dirty="0"/>
              <a:t>UNSW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A11E7-3AF0-9B53-F28F-35C0FD7A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4683125"/>
            <a:ext cx="2387600" cy="2387600"/>
          </a:xfrm>
          <a:prstGeom prst="rect">
            <a:avLst/>
          </a:prstGeom>
        </p:spPr>
      </p:pic>
      <p:pic>
        <p:nvPicPr>
          <p:cNvPr id="8" name="Picture 7" descr="A person holding a bird and a sword&#10;&#10;Description automatically generated">
            <a:extLst>
              <a:ext uri="{FF2B5EF4-FFF2-40B4-BE49-F238E27FC236}">
                <a16:creationId xmlns:a16="http://schemas.microsoft.com/office/drawing/2014/main" id="{4B1B4116-81AC-D9BE-D72A-7C0FE566A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5" y="-16933"/>
            <a:ext cx="1396027" cy="1979612"/>
          </a:xfrm>
          <a:prstGeom prst="rect">
            <a:avLst/>
          </a:prstGeom>
        </p:spPr>
      </p:pic>
      <p:pic>
        <p:nvPicPr>
          <p:cNvPr id="9" name="Picture 8" descr="A person in a white helmet working on a telescope&#10;&#10;Description automatically generated">
            <a:extLst>
              <a:ext uri="{FF2B5EF4-FFF2-40B4-BE49-F238E27FC236}">
                <a16:creationId xmlns:a16="http://schemas.microsoft.com/office/drawing/2014/main" id="{97BD98FD-5C69-EEAE-2F17-4C7FB208E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711" y="1"/>
            <a:ext cx="3351287" cy="2224421"/>
          </a:xfrm>
          <a:prstGeom prst="rect">
            <a:avLst/>
          </a:prstGeom>
        </p:spPr>
      </p:pic>
      <p:pic>
        <p:nvPicPr>
          <p:cNvPr id="10" name="Picture 9" descr="galahs-AAT.jpg">
            <a:extLst>
              <a:ext uri="{FF2B5EF4-FFF2-40B4-BE49-F238E27FC236}">
                <a16:creationId xmlns:a16="http://schemas.microsoft.com/office/drawing/2014/main" id="{E7852935-6CAE-84A2-DD8B-E72AF4D88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99" y="2224422"/>
            <a:ext cx="3308351" cy="2481263"/>
          </a:xfrm>
          <a:prstGeom prst="rect">
            <a:avLst/>
          </a:prstGeom>
        </p:spPr>
      </p:pic>
      <p:pic>
        <p:nvPicPr>
          <p:cNvPr id="11" name="Picture 10" descr="DSC_1040.jpg">
            <a:extLst>
              <a:ext uri="{FF2B5EF4-FFF2-40B4-BE49-F238E27FC236}">
                <a16:creationId xmlns:a16="http://schemas.microsoft.com/office/drawing/2014/main" id="{A7F2CF85-1249-93B1-D1AD-E13C7D6DE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99" y="4633578"/>
            <a:ext cx="3327399" cy="2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77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C532D-AFB2-0755-53D6-66C274903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7F4A-D391-F23E-4BF7-9B65927C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pic>
        <p:nvPicPr>
          <p:cNvPr id="5" name="Picture 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DFB97F08-A2D1-F4FC-1ED5-529FC5297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71" b="-171"/>
          <a:stretch/>
        </p:blipFill>
        <p:spPr>
          <a:xfrm>
            <a:off x="6781006" y="2160112"/>
            <a:ext cx="4923764" cy="2813579"/>
          </a:xfrm>
          <a:prstGeom prst="rect">
            <a:avLst/>
          </a:prstGeom>
        </p:spPr>
      </p:pic>
      <p:pic>
        <p:nvPicPr>
          <p:cNvPr id="3" name="Picture 2" descr="A map of the earth&#10;&#10;Description automatically generated">
            <a:extLst>
              <a:ext uri="{FF2B5EF4-FFF2-40B4-BE49-F238E27FC236}">
                <a16:creationId xmlns:a16="http://schemas.microsoft.com/office/drawing/2014/main" id="{3851CC85-4150-1743-9DA9-E81D458F7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55" r="16635"/>
          <a:stretch/>
        </p:blipFill>
        <p:spPr>
          <a:xfrm>
            <a:off x="838200" y="2012422"/>
            <a:ext cx="536400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23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2028D8-EDCE-849D-FB5B-C2D3327D1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5600" y="1600200"/>
            <a:ext cx="5486400" cy="3657600"/>
          </a:xfrm>
          <a:prstGeom prst="rect">
            <a:avLst/>
          </a:prstGeom>
        </p:spPr>
      </p:pic>
      <p:pic>
        <p:nvPicPr>
          <p:cNvPr id="8" name="Picture 7" descr="A map of the earth&#10;&#10;Description automatically generated">
            <a:extLst>
              <a:ext uri="{FF2B5EF4-FFF2-40B4-BE49-F238E27FC236}">
                <a16:creationId xmlns:a16="http://schemas.microsoft.com/office/drawing/2014/main" id="{51686AF8-EEED-5094-8C5F-C1BC8BB287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55" r="16635"/>
          <a:stretch/>
        </p:blipFill>
        <p:spPr>
          <a:xfrm>
            <a:off x="838200" y="2012422"/>
            <a:ext cx="5364000" cy="310896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963E06F-C151-E761-E8C1-B027EE1CFAB5}"/>
              </a:ext>
            </a:extLst>
          </p:cNvPr>
          <p:cNvSpPr txBox="1">
            <a:spLocks/>
          </p:cNvSpPr>
          <p:nvPr/>
        </p:nvSpPr>
        <p:spPr>
          <a:xfrm>
            <a:off x="6096000" y="365125"/>
            <a:ext cx="4800599" cy="1325563"/>
          </a:xfrm>
          <a:prstGeom prst="rect">
            <a:avLst/>
          </a:prstGeom>
          <a:ln w="44450">
            <a:solidFill>
              <a:srgbClr val="FF6EB4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AAT has been collecting GALAH data for two full years out of the past decade</a:t>
            </a:r>
          </a:p>
        </p:txBody>
      </p:sp>
    </p:spTree>
    <p:extLst>
      <p:ext uri="{BB962C8B-B14F-4D97-AF65-F5344CB8AC3E}">
        <p14:creationId xmlns:p14="http://schemas.microsoft.com/office/powerpoint/2010/main" val="102818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t-snow.jpg">
            <a:extLst>
              <a:ext uri="{FF2B5EF4-FFF2-40B4-BE49-F238E27FC236}">
                <a16:creationId xmlns:a16="http://schemas.microsoft.com/office/drawing/2014/main" id="{6E808159-3736-70CD-47DD-E376673D8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73" y="443980"/>
            <a:ext cx="3358147" cy="5970039"/>
          </a:xfrm>
          <a:prstGeom prst="rect">
            <a:avLst/>
          </a:prstGeom>
        </p:spPr>
      </p:pic>
      <p:pic>
        <p:nvPicPr>
          <p:cNvPr id="5" name="Picture 4" descr="aat-clouds-2.JPG">
            <a:extLst>
              <a:ext uri="{FF2B5EF4-FFF2-40B4-BE49-F238E27FC236}">
                <a16:creationId xmlns:a16="http://schemas.microsoft.com/office/drawing/2014/main" id="{ECB9FE5B-717E-55A9-6C2F-B5FD60E5A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81" y="1830805"/>
            <a:ext cx="4261853" cy="31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13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butterfly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9CE01F6-1F42-C10F-36D2-3499DED6F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86" y="2032000"/>
            <a:ext cx="11009195" cy="2793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53F4014-8167-B850-DA49-702B2A18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GALAH collects a wide variety of stars</a:t>
            </a:r>
          </a:p>
        </p:txBody>
      </p:sp>
    </p:spTree>
    <p:extLst>
      <p:ext uri="{BB962C8B-B14F-4D97-AF65-F5344CB8AC3E}">
        <p14:creationId xmlns:p14="http://schemas.microsoft.com/office/powerpoint/2010/main" val="2324730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1AC9A-ACEF-A80B-A7F1-12EB30EF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 with all this data?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720E95-FBCC-4E4F-4711-AD231A8A0CAC}"/>
              </a:ext>
            </a:extLst>
          </p:cNvPr>
          <p:cNvGrpSpPr/>
          <p:nvPr/>
        </p:nvGrpSpPr>
        <p:grpSpPr>
          <a:xfrm>
            <a:off x="838200" y="1622821"/>
            <a:ext cx="6772560" cy="4913446"/>
            <a:chOff x="1193799" y="1453487"/>
            <a:chExt cx="6772560" cy="49134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38DCEC-3B39-7B59-CC0C-77FFE0C88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178" b="25676"/>
            <a:stretch/>
          </p:blipFill>
          <p:spPr>
            <a:xfrm>
              <a:off x="1193800" y="2086533"/>
              <a:ext cx="6772559" cy="4280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CD7F68-3B7C-7ACB-31AE-4966A1674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4" b="93691"/>
            <a:stretch/>
          </p:blipFill>
          <p:spPr>
            <a:xfrm>
              <a:off x="1193799" y="1453487"/>
              <a:ext cx="6772559" cy="576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F9CE00-84A5-3787-8B1E-3B9B726B64C1}"/>
              </a:ext>
            </a:extLst>
          </p:cNvPr>
          <p:cNvGrpSpPr/>
          <p:nvPr/>
        </p:nvGrpSpPr>
        <p:grpSpPr>
          <a:xfrm>
            <a:off x="10051322" y="236385"/>
            <a:ext cx="1909918" cy="2434204"/>
            <a:chOff x="723900" y="2344736"/>
            <a:chExt cx="1909918" cy="24342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90EA94-269F-B3C3-838C-533FA9BD3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21" y="2344736"/>
              <a:ext cx="1888597" cy="1888597"/>
            </a:xfrm>
            <a:prstGeom prst="rect">
              <a:avLst/>
            </a:prstGeom>
          </p:spPr>
        </p:pic>
        <p:sp>
          <p:nvSpPr>
            <p:cNvPr id="8" name="Text Placeholder 6">
              <a:extLst>
                <a:ext uri="{FF2B5EF4-FFF2-40B4-BE49-F238E27FC236}">
                  <a16:creationId xmlns:a16="http://schemas.microsoft.com/office/drawing/2014/main" id="{6393E937-DC7E-895E-D247-739A43AB77F2}"/>
                </a:ext>
              </a:extLst>
            </p:cNvPr>
            <p:cNvSpPr txBox="1">
              <a:spLocks/>
            </p:cNvSpPr>
            <p:nvPr/>
          </p:nvSpPr>
          <p:spPr>
            <a:xfrm>
              <a:off x="723900" y="4267199"/>
              <a:ext cx="1658935" cy="5117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Sven </a:t>
              </a:r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Buder</a:t>
              </a:r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 (ANU)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374D94-0483-896E-6B55-B87A323FE724}"/>
              </a:ext>
            </a:extLst>
          </p:cNvPr>
          <p:cNvGrpSpPr/>
          <p:nvPr/>
        </p:nvGrpSpPr>
        <p:grpSpPr>
          <a:xfrm>
            <a:off x="7610759" y="2930987"/>
            <a:ext cx="4452079" cy="3561888"/>
            <a:chOff x="7610759" y="2930987"/>
            <a:chExt cx="4452079" cy="3561888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11ADBF0B-DA36-8E30-7155-FA27B78500BC}"/>
                </a:ext>
              </a:extLst>
            </p:cNvPr>
            <p:cNvSpPr/>
            <p:nvPr/>
          </p:nvSpPr>
          <p:spPr>
            <a:xfrm>
              <a:off x="7610759" y="4250267"/>
              <a:ext cx="889693" cy="626533"/>
            </a:xfrm>
            <a:prstGeom prst="rightArrow">
              <a:avLst/>
            </a:prstGeom>
            <a:solidFill>
              <a:srgbClr val="FF6E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2299F7D-56C5-256B-F047-E4296A8DC567}"/>
                </a:ext>
              </a:extLst>
            </p:cNvPr>
            <p:cNvSpPr txBox="1">
              <a:spLocks/>
            </p:cNvSpPr>
            <p:nvPr/>
          </p:nvSpPr>
          <p:spPr>
            <a:xfrm>
              <a:off x="8602050" y="2930987"/>
              <a:ext cx="3460788" cy="356188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Stellar parameters</a:t>
              </a:r>
            </a:p>
            <a:p>
              <a:pPr>
                <a:buFontTx/>
                <a:buChar char="-"/>
              </a:pPr>
              <a:r>
                <a:rPr lang="en-US" sz="2000" dirty="0"/>
                <a:t>Temperature, surface gravity, overall metal abundance</a:t>
              </a:r>
            </a:p>
            <a:p>
              <a:pPr marL="0" indent="0">
                <a:buNone/>
              </a:pPr>
              <a:r>
                <a:rPr lang="en-US" sz="2000" dirty="0"/>
                <a:t>31 elemental abundances</a:t>
              </a:r>
            </a:p>
            <a:p>
              <a:pPr>
                <a:buFontTx/>
                <a:buChar char="-"/>
              </a:pPr>
              <a:r>
                <a:rPr lang="en-US" sz="2000" dirty="0"/>
                <a:t>All five main nucleosynthesis pathways</a:t>
              </a:r>
            </a:p>
            <a:p>
              <a:pPr marL="0" indent="0">
                <a:buNone/>
              </a:pPr>
              <a:r>
                <a:rPr lang="en-US" sz="2000" dirty="0"/>
                <a:t>Extra information</a:t>
              </a:r>
            </a:p>
            <a:p>
              <a:pPr marL="0" indent="0">
                <a:buNone/>
              </a:pPr>
              <a:r>
                <a:rPr lang="en-US" sz="2000" dirty="0"/>
                <a:t>- Mass, age, rotation, binarity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46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lage of images of a blue and green spot&#10;&#10;Description automatically generated with medium confidence">
            <a:extLst>
              <a:ext uri="{FF2B5EF4-FFF2-40B4-BE49-F238E27FC236}">
                <a16:creationId xmlns:a16="http://schemas.microsoft.com/office/drawing/2014/main" id="{39DFDDEC-DAAD-B5C0-B2BB-BD76C9DE5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916" y="2204029"/>
            <a:ext cx="8714217" cy="435710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8E0205-E5B9-C0C4-E13F-DBCEFE9D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Consistently improving the analysis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E78F525-BC38-1855-6200-5F51FC4DF724}"/>
              </a:ext>
            </a:extLst>
          </p:cNvPr>
          <p:cNvSpPr txBox="1">
            <a:spLocks/>
          </p:cNvSpPr>
          <p:nvPr/>
        </p:nvSpPr>
        <p:spPr>
          <a:xfrm>
            <a:off x="819166" y="2946400"/>
            <a:ext cx="1608750" cy="3647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DR3 (2020)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BFA9DA6-18FD-2290-D7F8-9C6C99A59857}"/>
              </a:ext>
            </a:extLst>
          </p:cNvPr>
          <p:cNvSpPr txBox="1">
            <a:spLocks/>
          </p:cNvSpPr>
          <p:nvPr/>
        </p:nvSpPr>
        <p:spPr>
          <a:xfrm>
            <a:off x="819166" y="5070871"/>
            <a:ext cx="1608750" cy="3647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DR4 (2024)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81F5DA-1F51-1B2B-BB9D-277542288647}"/>
              </a:ext>
            </a:extLst>
          </p:cNvPr>
          <p:cNvGrpSpPr/>
          <p:nvPr/>
        </p:nvGrpSpPr>
        <p:grpSpPr>
          <a:xfrm>
            <a:off x="10395216" y="147639"/>
            <a:ext cx="1946802" cy="2131051"/>
            <a:chOff x="10395216" y="147639"/>
            <a:chExt cx="1946802" cy="21310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05113B-AA5B-DD26-F979-265557EC8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01867" y="147639"/>
              <a:ext cx="1333500" cy="1568151"/>
            </a:xfrm>
            <a:prstGeom prst="rect">
              <a:avLst/>
            </a:prstGeom>
          </p:spPr>
        </p:pic>
        <p:sp>
          <p:nvSpPr>
            <p:cNvPr id="13" name="Text Placeholder 6">
              <a:extLst>
                <a:ext uri="{FF2B5EF4-FFF2-40B4-BE49-F238E27FC236}">
                  <a16:creationId xmlns:a16="http://schemas.microsoft.com/office/drawing/2014/main" id="{C3C72A25-F77B-F1A0-4828-B0B555013C0E}"/>
                </a:ext>
              </a:extLst>
            </p:cNvPr>
            <p:cNvSpPr txBox="1">
              <a:spLocks/>
            </p:cNvSpPr>
            <p:nvPr/>
          </p:nvSpPr>
          <p:spPr>
            <a:xfrm>
              <a:off x="10395216" y="1690688"/>
              <a:ext cx="1946802" cy="58800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Ella Wang (Stockholm)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8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ection of images of different colors&#10;&#10;Description automatically generated">
            <a:extLst>
              <a:ext uri="{FF2B5EF4-FFF2-40B4-BE49-F238E27FC236}">
                <a16:creationId xmlns:a16="http://schemas.microsoft.com/office/drawing/2014/main" id="{4C753DAA-1EA3-4DD0-3394-C753769E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231" y="-5799"/>
            <a:ext cx="9856502" cy="68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85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B45C4-9A09-94DD-4360-4A4CA2DEE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460FF-0325-D7DA-90E0-9C192751E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GALAH in combination with other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A5DF3E-78E1-D576-95C5-45A533F783C6}"/>
              </a:ext>
            </a:extLst>
          </p:cNvPr>
          <p:cNvSpPr txBox="1">
            <a:spLocks/>
          </p:cNvSpPr>
          <p:nvPr/>
        </p:nvSpPr>
        <p:spPr>
          <a:xfrm>
            <a:off x="1270001" y="1580620"/>
            <a:ext cx="3928532" cy="2381779"/>
          </a:xfrm>
          <a:prstGeom prst="rect">
            <a:avLst/>
          </a:prstGeom>
          <a:ln w="38100">
            <a:solidFill>
              <a:srgbClr val="FF6EB4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99.5% of GALAH stars have Gaia parallax and proper motion – so we can calculate their distances and Galactic orbits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825A46-3E89-BA65-296D-0966BDF59CE1}"/>
              </a:ext>
            </a:extLst>
          </p:cNvPr>
          <p:cNvSpPr txBox="1">
            <a:spLocks/>
          </p:cNvSpPr>
          <p:nvPr/>
        </p:nvSpPr>
        <p:spPr>
          <a:xfrm>
            <a:off x="7111074" y="4108187"/>
            <a:ext cx="3595027" cy="1337734"/>
          </a:xfrm>
          <a:prstGeom prst="rect">
            <a:avLst/>
          </a:prstGeom>
          <a:ln w="38100">
            <a:solidFill>
              <a:srgbClr val="FF6EB4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GALAH provides an anchor for future survey projects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2075289-E2C1-F098-7931-6F0D2E7523EC}"/>
              </a:ext>
            </a:extLst>
          </p:cNvPr>
          <p:cNvSpPr txBox="1">
            <a:spLocks/>
          </p:cNvSpPr>
          <p:nvPr/>
        </p:nvSpPr>
        <p:spPr>
          <a:xfrm>
            <a:off x="2797308" y="4378424"/>
            <a:ext cx="3076707" cy="1797911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GALAH is complementary to other current survey projects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73AC44D-9F34-3D7A-CA36-1018BEAA6B55}"/>
              </a:ext>
            </a:extLst>
          </p:cNvPr>
          <p:cNvSpPr txBox="1">
            <a:spLocks/>
          </p:cNvSpPr>
          <p:nvPr/>
        </p:nvSpPr>
        <p:spPr>
          <a:xfrm>
            <a:off x="6231467" y="1931852"/>
            <a:ext cx="4846242" cy="1635921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Asteroseismology gives internal structure, mass, and age for tens of thousands of GALAH stars</a:t>
            </a:r>
          </a:p>
        </p:txBody>
      </p:sp>
    </p:spTree>
    <p:extLst>
      <p:ext uri="{BB962C8B-B14F-4D97-AF65-F5344CB8AC3E}">
        <p14:creationId xmlns:p14="http://schemas.microsoft.com/office/powerpoint/2010/main" val="1763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A2D26F-0074-5F2E-2E58-84FB1ADC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Age, abundance and kinematics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CA7BB3-F77F-8383-B95D-B2BAFEFBB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653" y="1654008"/>
            <a:ext cx="8655760" cy="3649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Tracing the formation of stars and elements across Galactic history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CF3A69-3B22-D549-A1A3-83F71708BAFE}"/>
              </a:ext>
            </a:extLst>
          </p:cNvPr>
          <p:cNvGrpSpPr/>
          <p:nvPr/>
        </p:nvGrpSpPr>
        <p:grpSpPr>
          <a:xfrm>
            <a:off x="779452" y="1900496"/>
            <a:ext cx="1973332" cy="2100798"/>
            <a:chOff x="68341" y="2520629"/>
            <a:chExt cx="1973332" cy="21007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CFA2D9-D709-210F-78F9-FEA024F5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5" y="2520629"/>
              <a:ext cx="1548833" cy="1548833"/>
            </a:xfrm>
            <a:prstGeom prst="rect">
              <a:avLst/>
            </a:prstGeom>
          </p:spPr>
        </p:pic>
        <p:sp>
          <p:nvSpPr>
            <p:cNvPr id="12" name="Text Placeholder 6">
              <a:extLst>
                <a:ext uri="{FF2B5EF4-FFF2-40B4-BE49-F238E27FC236}">
                  <a16:creationId xmlns:a16="http://schemas.microsoft.com/office/drawing/2014/main" id="{F44FC5CA-C077-F3E7-87DF-0D9B3291CB6D}"/>
                </a:ext>
              </a:extLst>
            </p:cNvPr>
            <p:cNvSpPr txBox="1">
              <a:spLocks/>
            </p:cNvSpPr>
            <p:nvPr/>
          </p:nvSpPr>
          <p:spPr>
            <a:xfrm>
              <a:off x="68341" y="4069462"/>
              <a:ext cx="1973332" cy="55196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Sanjib Sharma (</a:t>
              </a:r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STS</a:t>
              </a:r>
              <a:r>
                <a:rPr lang="en-US" b="1" cap="none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c</a:t>
              </a:r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I</a:t>
              </a:r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B4C8D4-6431-EFA4-A4B9-26A4A47B7A95}"/>
              </a:ext>
            </a:extLst>
          </p:cNvPr>
          <p:cNvGrpSpPr/>
          <p:nvPr/>
        </p:nvGrpSpPr>
        <p:grpSpPr>
          <a:xfrm>
            <a:off x="780930" y="4103679"/>
            <a:ext cx="1582339" cy="2681856"/>
            <a:chOff x="2290593" y="2878737"/>
            <a:chExt cx="1582339" cy="2681856"/>
          </a:xfrm>
        </p:grpSpPr>
        <p:pic>
          <p:nvPicPr>
            <p:cNvPr id="23" name="Picture 22" descr="A person smiling at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CDBF945D-57E4-9F06-B35D-7FE15F9ED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100" y="3390478"/>
              <a:ext cx="1548832" cy="2170115"/>
            </a:xfrm>
            <a:prstGeom prst="rect">
              <a:avLst/>
            </a:prstGeom>
          </p:spPr>
        </p:pic>
        <p:sp>
          <p:nvSpPr>
            <p:cNvPr id="24" name="Text Placeholder 6">
              <a:extLst>
                <a:ext uri="{FF2B5EF4-FFF2-40B4-BE49-F238E27FC236}">
                  <a16:creationId xmlns:a16="http://schemas.microsoft.com/office/drawing/2014/main" id="{122BC03C-28CE-4E3A-4263-60B1A6CACA1B}"/>
                </a:ext>
              </a:extLst>
            </p:cNvPr>
            <p:cNvSpPr txBox="1">
              <a:spLocks/>
            </p:cNvSpPr>
            <p:nvPr/>
          </p:nvSpPr>
          <p:spPr>
            <a:xfrm>
              <a:off x="2290593" y="2878737"/>
              <a:ext cx="1548832" cy="5117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Jo </a:t>
              </a:r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Ciuca</a:t>
              </a:r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 (Stanford)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720CECB-2F10-D234-612E-A0AE83E8FC31}"/>
              </a:ext>
            </a:extLst>
          </p:cNvPr>
          <p:cNvGrpSpPr/>
          <p:nvPr/>
        </p:nvGrpSpPr>
        <p:grpSpPr>
          <a:xfrm>
            <a:off x="7196268" y="3744583"/>
            <a:ext cx="5863174" cy="2566774"/>
            <a:chOff x="7196268" y="4251213"/>
            <a:chExt cx="5863174" cy="2566774"/>
          </a:xfrm>
        </p:grpSpPr>
        <p:sp>
          <p:nvSpPr>
            <p:cNvPr id="20" name="Text Placeholder 6">
              <a:extLst>
                <a:ext uri="{FF2B5EF4-FFF2-40B4-BE49-F238E27FC236}">
                  <a16:creationId xmlns:a16="http://schemas.microsoft.com/office/drawing/2014/main" id="{5B2782AE-69E8-106B-C78D-656AC81C8A1B}"/>
                </a:ext>
              </a:extLst>
            </p:cNvPr>
            <p:cNvSpPr txBox="1">
              <a:spLocks/>
            </p:cNvSpPr>
            <p:nvPr/>
          </p:nvSpPr>
          <p:spPr>
            <a:xfrm>
              <a:off x="10461900" y="4251213"/>
              <a:ext cx="2597542" cy="5117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cap="none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Carillo</a:t>
              </a:r>
              <a:r>
                <a:rPr lang="en-US" b="1" cap="none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 et al. 2023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4F95CDD-CA1B-2AA5-628E-062E37380103}"/>
                </a:ext>
              </a:extLst>
            </p:cNvPr>
            <p:cNvGrpSpPr/>
            <p:nvPr/>
          </p:nvGrpSpPr>
          <p:grpSpPr>
            <a:xfrm>
              <a:off x="7196268" y="4765987"/>
              <a:ext cx="4957632" cy="2052000"/>
              <a:chOff x="144318" y="800100"/>
              <a:chExt cx="4957632" cy="2052000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7C0662D-327F-4D2B-C6DB-CB1D1CC43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49299"/>
              <a:stretch/>
            </p:blipFill>
            <p:spPr>
              <a:xfrm>
                <a:off x="144318" y="800100"/>
                <a:ext cx="3348000" cy="20320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0E657A3-4C5D-103A-68D1-47DA96AA1A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04" t="-1" r="-326" b="-985"/>
              <a:stretch/>
            </p:blipFill>
            <p:spPr>
              <a:xfrm>
                <a:off x="3409950" y="800100"/>
                <a:ext cx="1692000" cy="205200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8E9939-101C-656A-D1D8-C0B6DFF2A212}"/>
              </a:ext>
            </a:extLst>
          </p:cNvPr>
          <p:cNvGrpSpPr/>
          <p:nvPr/>
        </p:nvGrpSpPr>
        <p:grpSpPr>
          <a:xfrm>
            <a:off x="3980499" y="2247757"/>
            <a:ext cx="5014769" cy="2914906"/>
            <a:chOff x="3980499" y="2754386"/>
            <a:chExt cx="5014769" cy="2914906"/>
          </a:xfrm>
        </p:grpSpPr>
        <p:sp>
          <p:nvSpPr>
            <p:cNvPr id="19" name="Text Placeholder 6">
              <a:extLst>
                <a:ext uri="{FF2B5EF4-FFF2-40B4-BE49-F238E27FC236}">
                  <a16:creationId xmlns:a16="http://schemas.microsoft.com/office/drawing/2014/main" id="{A24A3B3D-E6AE-8EEA-9754-5A4F4E837D4D}"/>
                </a:ext>
              </a:extLst>
            </p:cNvPr>
            <p:cNvSpPr txBox="1">
              <a:spLocks/>
            </p:cNvSpPr>
            <p:nvPr/>
          </p:nvSpPr>
          <p:spPr>
            <a:xfrm>
              <a:off x="6969364" y="2754386"/>
              <a:ext cx="2025904" cy="39338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cap="none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Sharma et al. 2022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BC983B7-0F9C-97A1-DBB1-598EF8F865B9}"/>
                </a:ext>
              </a:extLst>
            </p:cNvPr>
            <p:cNvGrpSpPr/>
            <p:nvPr/>
          </p:nvGrpSpPr>
          <p:grpSpPr>
            <a:xfrm>
              <a:off x="3980499" y="3218903"/>
              <a:ext cx="4831337" cy="2450389"/>
              <a:chOff x="4210050" y="2878736"/>
              <a:chExt cx="4831337" cy="245038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BEACD46-E75F-3749-28D5-D549EE57FDF4}"/>
                  </a:ext>
                </a:extLst>
              </p:cNvPr>
              <p:cNvSpPr/>
              <p:nvPr/>
            </p:nvSpPr>
            <p:spPr bwMode="auto">
              <a:xfrm>
                <a:off x="4210050" y="2878736"/>
                <a:ext cx="4831337" cy="245038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baseline="0" dirty="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4564570-522F-51F9-BB60-3202324BFD7A}"/>
                  </a:ext>
                </a:extLst>
              </p:cNvPr>
              <p:cNvGrpSpPr/>
              <p:nvPr/>
            </p:nvGrpSpPr>
            <p:grpSpPr>
              <a:xfrm>
                <a:off x="4292524" y="2938368"/>
                <a:ext cx="4617720" cy="2318474"/>
                <a:chOff x="452167" y="2809026"/>
                <a:chExt cx="4617720" cy="2318474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4F09BA8E-72C8-E76E-2A35-F90F984E6B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763" t="57719" r="28417" b="32643"/>
                <a:stretch/>
              </p:blipFill>
              <p:spPr>
                <a:xfrm>
                  <a:off x="2095501" y="3066201"/>
                  <a:ext cx="1237320" cy="819999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00DD6934-35F8-04CD-A24B-0F071C0F19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313" t="67173" r="9867" b="23189"/>
                <a:stretch/>
              </p:blipFill>
              <p:spPr>
                <a:xfrm>
                  <a:off x="2095501" y="3943350"/>
                  <a:ext cx="1237320" cy="819999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47CD9175-6D26-08DF-6630-D2BFE71AA7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38" t="67164" r="65543" b="23198"/>
                <a:stretch/>
              </p:blipFill>
              <p:spPr>
                <a:xfrm>
                  <a:off x="3752850" y="3066201"/>
                  <a:ext cx="1237320" cy="819999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5921BBBB-C13E-EB4B-76D1-7F36A608E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763" t="48270" r="28417" b="42092"/>
                <a:stretch/>
              </p:blipFill>
              <p:spPr>
                <a:xfrm>
                  <a:off x="3752850" y="3943350"/>
                  <a:ext cx="1237320" cy="819999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6272206E-4CD0-BE14-4F49-450A954A13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763" t="76596" r="28417" b="13766"/>
                <a:stretch/>
              </p:blipFill>
              <p:spPr>
                <a:xfrm>
                  <a:off x="495300" y="3943350"/>
                  <a:ext cx="1237320" cy="819999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A8859354-5535-F2ED-30F2-F9A2B953D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40" t="7753" r="15747" b="89623"/>
                <a:stretch/>
              </p:blipFill>
              <p:spPr>
                <a:xfrm>
                  <a:off x="452167" y="2809026"/>
                  <a:ext cx="4617720" cy="22860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F13DB5C7-6BDD-62D3-46DC-BB729D4422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83" t="86233" r="66697" b="10093"/>
                <a:stretch/>
              </p:blipFill>
              <p:spPr>
                <a:xfrm>
                  <a:off x="3695700" y="4827424"/>
                  <a:ext cx="1200304" cy="300076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2D2A697B-8AAB-B276-EB83-18D1EA8274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83" t="86233" r="66697" b="10093"/>
                <a:stretch/>
              </p:blipFill>
              <p:spPr>
                <a:xfrm>
                  <a:off x="460219" y="4827424"/>
                  <a:ext cx="1200304" cy="300076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E1CCC24-2D8C-D9A6-3EF4-83388A4D90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83" t="86233" r="66697" b="10093"/>
                <a:stretch/>
              </p:blipFill>
              <p:spPr>
                <a:xfrm>
                  <a:off x="2068529" y="4827424"/>
                  <a:ext cx="1200304" cy="30007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73D81C-39CF-7EF3-DCBC-8BB67A1004B5}"/>
              </a:ext>
            </a:extLst>
          </p:cNvPr>
          <p:cNvGrpSpPr/>
          <p:nvPr/>
        </p:nvGrpSpPr>
        <p:grpSpPr>
          <a:xfrm>
            <a:off x="8512345" y="2184742"/>
            <a:ext cx="3316753" cy="3482259"/>
            <a:chOff x="8512345" y="2184742"/>
            <a:chExt cx="3316753" cy="3482259"/>
          </a:xfrm>
        </p:grpSpPr>
        <p:sp>
          <p:nvSpPr>
            <p:cNvPr id="5" name="Text Placeholder 6">
              <a:extLst>
                <a:ext uri="{FF2B5EF4-FFF2-40B4-BE49-F238E27FC236}">
                  <a16:creationId xmlns:a16="http://schemas.microsoft.com/office/drawing/2014/main" id="{8A2D43E0-B6AA-17FC-D491-4F769586A818}"/>
                </a:ext>
              </a:extLst>
            </p:cNvPr>
            <p:cNvSpPr txBox="1">
              <a:spLocks/>
            </p:cNvSpPr>
            <p:nvPr/>
          </p:nvSpPr>
          <p:spPr>
            <a:xfrm>
              <a:off x="9415297" y="2184742"/>
              <a:ext cx="2413801" cy="1501466"/>
            </a:xfrm>
            <a:prstGeom prst="rect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Big disagreements between data sets and methods: we still have some work to do!</a:t>
              </a: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7DB2731B-C7B8-8151-48CC-12AEE43B5AC8}"/>
                </a:ext>
              </a:extLst>
            </p:cNvPr>
            <p:cNvSpPr/>
            <p:nvPr/>
          </p:nvSpPr>
          <p:spPr>
            <a:xfrm rot="9023562">
              <a:off x="8512345" y="3924251"/>
              <a:ext cx="1162001" cy="277849"/>
            </a:xfrm>
            <a:prstGeom prst="rightArrow">
              <a:avLst/>
            </a:prstGeom>
            <a:solidFill>
              <a:srgbClr val="FF6E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D1DA4B30-0ABF-70B6-6869-760DF2D426BE}"/>
                </a:ext>
              </a:extLst>
            </p:cNvPr>
            <p:cNvSpPr/>
            <p:nvPr/>
          </p:nvSpPr>
          <p:spPr>
            <a:xfrm rot="2971436">
              <a:off x="9456582" y="4455511"/>
              <a:ext cx="2149037" cy="273943"/>
            </a:xfrm>
            <a:prstGeom prst="rightArrow">
              <a:avLst/>
            </a:prstGeom>
            <a:solidFill>
              <a:srgbClr val="FF6E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5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6BB5-9752-8D78-F4A4-4BB542E7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How complicated is abundance space?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BA22C-92BE-F9CC-7552-58903B9D5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32" y="5154854"/>
            <a:ext cx="4697381" cy="1323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Mitschang</a:t>
            </a:r>
            <a:r>
              <a:rPr lang="en-US" sz="2000" dirty="0"/>
              <a:t> et al. (2013, 2014) developed and demonstrated an n-dimensional distance metric based on open clusters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7ECAB0-1303-9CE9-C1C3-5C8507A42A44}"/>
              </a:ext>
            </a:extLst>
          </p:cNvPr>
          <p:cNvGrpSpPr/>
          <p:nvPr/>
        </p:nvGrpSpPr>
        <p:grpSpPr>
          <a:xfrm>
            <a:off x="7521286" y="1887813"/>
            <a:ext cx="4599146" cy="2999898"/>
            <a:chOff x="3970291" y="3239412"/>
            <a:chExt cx="4599146" cy="29998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5610C9-865A-E52D-3F8C-0940572FE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3" t="60834" r="50000" b="10394"/>
            <a:stretch/>
          </p:blipFill>
          <p:spPr>
            <a:xfrm>
              <a:off x="3970291" y="3239412"/>
              <a:ext cx="3429434" cy="299989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D6BD05-CDE1-676B-A7DD-EA4EFAF3C037}"/>
                </a:ext>
              </a:extLst>
            </p:cNvPr>
            <p:cNvSpPr txBox="1"/>
            <p:nvPr/>
          </p:nvSpPr>
          <p:spPr>
            <a:xfrm rot="16200000">
              <a:off x="7228585" y="4447172"/>
              <a:ext cx="23431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Palatino" pitchFamily="2" charset="77"/>
                  <a:ea typeface="Palatino" pitchFamily="2" charset="77"/>
                </a:rPr>
                <a:t>Mitschang</a:t>
              </a:r>
              <a:r>
                <a:rPr lang="en-US" sz="1600" b="1" dirty="0">
                  <a:latin typeface="Palatino" pitchFamily="2" charset="77"/>
                  <a:ea typeface="Palatino" pitchFamily="2" charset="77"/>
                </a:rPr>
                <a:t> et al. 2013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F53051-B83A-47D9-32C4-316B62D8D533}"/>
              </a:ext>
            </a:extLst>
          </p:cNvPr>
          <p:cNvGrpSpPr/>
          <p:nvPr/>
        </p:nvGrpSpPr>
        <p:grpSpPr>
          <a:xfrm>
            <a:off x="2453793" y="1347600"/>
            <a:ext cx="4686423" cy="5226667"/>
            <a:chOff x="7699324" y="1100159"/>
            <a:chExt cx="4514849" cy="50346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77F4D9-FE89-B209-D679-1D54D0E4A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70" t="46551" r="10390" b="22500"/>
            <a:stretch/>
          </p:blipFill>
          <p:spPr>
            <a:xfrm>
              <a:off x="7699324" y="1100159"/>
              <a:ext cx="4514849" cy="465768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A99A15-91CF-B64F-731F-57436B47ACDD}"/>
                </a:ext>
              </a:extLst>
            </p:cNvPr>
            <p:cNvSpPr txBox="1"/>
            <p:nvPr/>
          </p:nvSpPr>
          <p:spPr>
            <a:xfrm>
              <a:off x="7795959" y="5796326"/>
              <a:ext cx="2343446" cy="338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Palatino" pitchFamily="2" charset="77"/>
                  <a:ea typeface="Palatino" pitchFamily="2" charset="77"/>
                </a:rPr>
                <a:t>De Silva et al. 2009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1EEECF-EBE4-661D-B66E-96A7C7800144}"/>
              </a:ext>
            </a:extLst>
          </p:cNvPr>
          <p:cNvGrpSpPr/>
          <p:nvPr/>
        </p:nvGrpSpPr>
        <p:grpSpPr>
          <a:xfrm>
            <a:off x="8265459" y="211859"/>
            <a:ext cx="3854973" cy="3506137"/>
            <a:chOff x="4709700" y="2321151"/>
            <a:chExt cx="3854973" cy="350613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28EA16-6D6D-615C-7C3C-912D00B8FE48}"/>
                </a:ext>
              </a:extLst>
            </p:cNvPr>
            <p:cNvSpPr txBox="1"/>
            <p:nvPr/>
          </p:nvSpPr>
          <p:spPr>
            <a:xfrm>
              <a:off x="5357669" y="2321151"/>
              <a:ext cx="160750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Palatino" pitchFamily="2" charset="77"/>
                  <a:ea typeface="Palatino" pitchFamily="2" charset="77"/>
                </a:rPr>
                <a:t>Difference between in-cluster pairs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6F721F-6596-A295-8E40-8DC6E74A9B57}"/>
                </a:ext>
              </a:extLst>
            </p:cNvPr>
            <p:cNvSpPr txBox="1"/>
            <p:nvPr/>
          </p:nvSpPr>
          <p:spPr>
            <a:xfrm>
              <a:off x="6902357" y="3138259"/>
              <a:ext cx="1662316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Palatino" pitchFamily="2" charset="77"/>
                  <a:ea typeface="Palatino" pitchFamily="2" charset="77"/>
                </a:rPr>
                <a:t>Difference between cross-cluster pairs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C4B358D-3888-2833-FF0B-0FB3F0CF5B57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4709700" y="3336814"/>
              <a:ext cx="1451723" cy="167692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059AAB-9B3B-9D04-36A3-A62EAC8927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5817" y="4461698"/>
              <a:ext cx="2010293" cy="1365590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6B6E0D-0039-FF95-43A3-8F4EC68638A0}"/>
              </a:ext>
            </a:extLst>
          </p:cNvPr>
          <p:cNvGrpSpPr/>
          <p:nvPr/>
        </p:nvGrpSpPr>
        <p:grpSpPr>
          <a:xfrm>
            <a:off x="710718" y="1462158"/>
            <a:ext cx="1785804" cy="3238313"/>
            <a:chOff x="710718" y="1462158"/>
            <a:chExt cx="1785804" cy="3238313"/>
          </a:xfrm>
        </p:grpSpPr>
        <p:pic>
          <p:nvPicPr>
            <p:cNvPr id="31" name="Picture 4" descr="Screen Shot 2014-12-04 at 3.14.48 PM.png">
              <a:extLst>
                <a:ext uri="{FF2B5EF4-FFF2-40B4-BE49-F238E27FC236}">
                  <a16:creationId xmlns:a16="http://schemas.microsoft.com/office/drawing/2014/main" id="{5A7FF388-D291-D26D-EBF4-8140472A5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8" y="1462158"/>
              <a:ext cx="1743075" cy="225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Placeholder 6">
              <a:extLst>
                <a:ext uri="{FF2B5EF4-FFF2-40B4-BE49-F238E27FC236}">
                  <a16:creationId xmlns:a16="http://schemas.microsoft.com/office/drawing/2014/main" id="{404C3FCE-E898-61D9-30D8-153B88B183CA}"/>
                </a:ext>
              </a:extLst>
            </p:cNvPr>
            <p:cNvSpPr txBox="1">
              <a:spLocks/>
            </p:cNvSpPr>
            <p:nvPr/>
          </p:nvSpPr>
          <p:spPr>
            <a:xfrm>
              <a:off x="710718" y="3832554"/>
              <a:ext cx="1785804" cy="86791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Gayandhi</a:t>
              </a:r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 de Silva (Macquarie)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1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A65235-40A1-8151-A904-2CAA1A713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9" t="13333" r="23159" b="41235"/>
          <a:stretch/>
        </p:blipFill>
        <p:spPr>
          <a:xfrm>
            <a:off x="2272010" y="0"/>
            <a:ext cx="7647980" cy="66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77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31488-21BA-7919-3E4F-194F3256B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BD68-B386-BDC3-2BD8-370E3FC2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How complicated is abundance space?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DB034-6A69-B783-65AE-7248D685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65141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1% of unrelated pairs of stars in the disk </a:t>
            </a:r>
            <a:r>
              <a:rPr lang="en-US" dirty="0"/>
              <a:t>are</a:t>
            </a:r>
            <a:r>
              <a:rPr lang="en-US" sz="2800" dirty="0"/>
              <a:t> “Doppelgängers” – as similar to each other in abundance as stars from the same open cluster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5F9E5A-2653-85BD-1B1E-42699FC6FFBA}"/>
              </a:ext>
            </a:extLst>
          </p:cNvPr>
          <p:cNvGrpSpPr/>
          <p:nvPr/>
        </p:nvGrpSpPr>
        <p:grpSpPr>
          <a:xfrm>
            <a:off x="1274055" y="3122753"/>
            <a:ext cx="3066365" cy="2523172"/>
            <a:chOff x="3589976" y="3716137"/>
            <a:chExt cx="3066365" cy="25231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4E0A83-DF07-2253-FC73-3558FD7B1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3" t="60834" r="50000" b="10394"/>
            <a:stretch/>
          </p:blipFill>
          <p:spPr>
            <a:xfrm>
              <a:off x="3970291" y="3889686"/>
              <a:ext cx="2686050" cy="234962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FA4374-DC75-C37C-1908-94E83A64BA26}"/>
                </a:ext>
              </a:extLst>
            </p:cNvPr>
            <p:cNvSpPr txBox="1"/>
            <p:nvPr/>
          </p:nvSpPr>
          <p:spPr>
            <a:xfrm rot="16200000">
              <a:off x="2587678" y="4718435"/>
              <a:ext cx="23431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Palatino" pitchFamily="2" charset="77"/>
                  <a:ea typeface="Palatino" pitchFamily="2" charset="77"/>
                </a:rPr>
                <a:t>Mitschang</a:t>
              </a:r>
              <a:r>
                <a:rPr lang="en-US" sz="1600" b="1" dirty="0">
                  <a:latin typeface="Palatino" pitchFamily="2" charset="77"/>
                  <a:ea typeface="Palatino" pitchFamily="2" charset="77"/>
                </a:rPr>
                <a:t> et al. 2013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81A7A4A-2AD8-D5AA-5C20-51DD425E5FB4}"/>
              </a:ext>
            </a:extLst>
          </p:cNvPr>
          <p:cNvGrpSpPr/>
          <p:nvPr/>
        </p:nvGrpSpPr>
        <p:grpSpPr>
          <a:xfrm>
            <a:off x="10137324" y="208169"/>
            <a:ext cx="1897665" cy="2712286"/>
            <a:chOff x="6511790" y="3476206"/>
            <a:chExt cx="1897665" cy="2712286"/>
          </a:xfrm>
        </p:grpSpPr>
        <p:pic>
          <p:nvPicPr>
            <p:cNvPr id="6" name="Picture 5" descr="A person wearing glasses and a floral shirt&#10;&#10;Description automatically generated">
              <a:extLst>
                <a:ext uri="{FF2B5EF4-FFF2-40B4-BE49-F238E27FC236}">
                  <a16:creationId xmlns:a16="http://schemas.microsoft.com/office/drawing/2014/main" id="{3701798C-C360-D5BE-D471-11A751112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34" r="10805"/>
            <a:stretch/>
          </p:blipFill>
          <p:spPr>
            <a:xfrm>
              <a:off x="6511790" y="3476206"/>
              <a:ext cx="1870625" cy="2170115"/>
            </a:xfrm>
            <a:prstGeom prst="rect">
              <a:avLst/>
            </a:prstGeom>
          </p:spPr>
        </p:pic>
        <p:sp>
          <p:nvSpPr>
            <p:cNvPr id="13" name="Text Placeholder 6">
              <a:extLst>
                <a:ext uri="{FF2B5EF4-FFF2-40B4-BE49-F238E27FC236}">
                  <a16:creationId xmlns:a16="http://schemas.microsoft.com/office/drawing/2014/main" id="{083CD926-02E9-E43D-BA0A-60035808A03A}"/>
                </a:ext>
              </a:extLst>
            </p:cNvPr>
            <p:cNvSpPr txBox="1">
              <a:spLocks/>
            </p:cNvSpPr>
            <p:nvPr/>
          </p:nvSpPr>
          <p:spPr>
            <a:xfrm>
              <a:off x="6623651" y="5646321"/>
              <a:ext cx="1785804" cy="54217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Melissa Ness (ANU)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9A19C4-66FF-0ED6-EB49-79151BF21D52}"/>
              </a:ext>
            </a:extLst>
          </p:cNvPr>
          <p:cNvGrpSpPr/>
          <p:nvPr/>
        </p:nvGrpSpPr>
        <p:grpSpPr>
          <a:xfrm>
            <a:off x="4939451" y="3249307"/>
            <a:ext cx="6414349" cy="2396618"/>
            <a:chOff x="4831445" y="4068309"/>
            <a:chExt cx="6414349" cy="23966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C84197-1650-E775-0B96-B3E3C8EE90EC}"/>
                </a:ext>
              </a:extLst>
            </p:cNvPr>
            <p:cNvSpPr txBox="1"/>
            <p:nvPr/>
          </p:nvSpPr>
          <p:spPr>
            <a:xfrm rot="16200000">
              <a:off x="10022190" y="4953359"/>
              <a:ext cx="21086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Palatino" pitchFamily="2" charset="77"/>
                  <a:ea typeface="Palatino" pitchFamily="2" charset="77"/>
                </a:rPr>
                <a:t>Ness et al. 2018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B44BE7-036F-F4B5-64D5-A3239072406B}"/>
                </a:ext>
              </a:extLst>
            </p:cNvPr>
            <p:cNvGrpSpPr/>
            <p:nvPr/>
          </p:nvGrpSpPr>
          <p:grpSpPr>
            <a:xfrm>
              <a:off x="4831445" y="4115304"/>
              <a:ext cx="6202215" cy="2349623"/>
              <a:chOff x="2009029" y="1099674"/>
              <a:chExt cx="5200650" cy="164979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8D0ADBE-F9B9-3738-D7AD-8DC9795B48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91" t="5834" r="15398" b="80488"/>
              <a:stretch/>
            </p:blipFill>
            <p:spPr>
              <a:xfrm>
                <a:off x="2009029" y="1099674"/>
                <a:ext cx="5200650" cy="13320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E23DC87-9DE1-86A5-54CA-4574203E9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51" t="31344" r="16970" b="64960"/>
              <a:stretch/>
            </p:blipFill>
            <p:spPr>
              <a:xfrm>
                <a:off x="2556000" y="2389466"/>
                <a:ext cx="4536000" cy="360000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812F2A-AD7C-56DC-DDA9-9C5C8B20D94C}"/>
              </a:ext>
            </a:extLst>
          </p:cNvPr>
          <p:cNvGrpSpPr/>
          <p:nvPr/>
        </p:nvGrpSpPr>
        <p:grpSpPr>
          <a:xfrm rot="18777399">
            <a:off x="5200184" y="5571060"/>
            <a:ext cx="1029857" cy="267331"/>
            <a:chOff x="2319154" y="1286381"/>
            <a:chExt cx="403865" cy="468752"/>
          </a:xfrm>
        </p:grpSpPr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073E31DF-8541-539B-2A51-27B7174CB6F1}"/>
                </a:ext>
              </a:extLst>
            </p:cNvPr>
            <p:cNvSpPr/>
            <p:nvPr/>
          </p:nvSpPr>
          <p:spPr>
            <a:xfrm rot="6231">
              <a:off x="2319154" y="1286381"/>
              <a:ext cx="403865" cy="46875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6EB4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ight Arrow 4">
              <a:extLst>
                <a:ext uri="{FF2B5EF4-FFF2-40B4-BE49-F238E27FC236}">
                  <a16:creationId xmlns:a16="http://schemas.microsoft.com/office/drawing/2014/main" id="{10E4F0C9-F30C-A1DF-F549-3C098A8DFDEC}"/>
                </a:ext>
              </a:extLst>
            </p:cNvPr>
            <p:cNvSpPr txBox="1"/>
            <p:nvPr/>
          </p:nvSpPr>
          <p:spPr>
            <a:xfrm rot="6231">
              <a:off x="2319154" y="1380021"/>
              <a:ext cx="282706" cy="2812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5277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6BB5-9752-8D78-F4A4-4BB542E7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How complicated is abundance space?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BA22C-92BE-F9CC-7552-58903B9D5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804" y="1825624"/>
            <a:ext cx="4899209" cy="4548560"/>
          </a:xfrm>
        </p:spPr>
        <p:txBody>
          <a:bodyPr>
            <a:normAutofit/>
          </a:bodyPr>
          <a:lstStyle/>
          <a:p>
            <a:r>
              <a:rPr lang="en-US" sz="2400" dirty="0" err="1"/>
              <a:t>Manea</a:t>
            </a:r>
            <a:r>
              <a:rPr lang="en-US" sz="2400" dirty="0"/>
              <a:t> et al. (2024) use GALAH abundances to explore how different nucleosynthetic families affect the doppelgänger rate</a:t>
            </a:r>
          </a:p>
          <a:p>
            <a:r>
              <a:rPr lang="en-US" sz="2400" dirty="0"/>
              <a:t>Similar setup to Ness et al. (2018), varying which elements go into the calculation</a:t>
            </a:r>
          </a:p>
          <a:p>
            <a:r>
              <a:rPr lang="en-US" sz="2400" dirty="0"/>
              <a:t>Using elements from different nucleosynthetic families helps reduce the doppelgänger rate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E2E97F-03D0-6D0F-9C11-9E5390983752}"/>
              </a:ext>
            </a:extLst>
          </p:cNvPr>
          <p:cNvGrpSpPr/>
          <p:nvPr/>
        </p:nvGrpSpPr>
        <p:grpSpPr>
          <a:xfrm>
            <a:off x="838200" y="1825624"/>
            <a:ext cx="5464508" cy="3953043"/>
            <a:chOff x="5489529" y="3634229"/>
            <a:chExt cx="5464508" cy="39530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704E28-DD54-A853-5158-4CE7F0905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1" t="7500" r="20882" b="65810"/>
            <a:stretch/>
          </p:blipFill>
          <p:spPr>
            <a:xfrm>
              <a:off x="5489529" y="3634229"/>
              <a:ext cx="5464508" cy="330218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1179DC-F3C5-F882-D5D7-87251800CB5E}"/>
                </a:ext>
              </a:extLst>
            </p:cNvPr>
            <p:cNvSpPr txBox="1"/>
            <p:nvPr/>
          </p:nvSpPr>
          <p:spPr>
            <a:xfrm>
              <a:off x="5643065" y="7248718"/>
              <a:ext cx="194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Palatino" pitchFamily="2" charset="77"/>
                  <a:ea typeface="Palatino" pitchFamily="2" charset="77"/>
                </a:rPr>
                <a:t>Manea</a:t>
              </a:r>
              <a:r>
                <a:rPr lang="en-US" sz="1600" b="1" dirty="0">
                  <a:latin typeface="Palatino" pitchFamily="2" charset="77"/>
                  <a:ea typeface="Palatino" pitchFamily="2" charset="77"/>
                </a:rPr>
                <a:t> et al.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30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24FD004-507A-8016-60CD-CD750F1C8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GALAH and galaxy mergers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1178FDF-2C86-1DFE-6531-68C7822C1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15871" cy="4826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cap="none" dirty="0"/>
              <a:t>Designing the best tools for identifying stars with extragalactic origins</a:t>
            </a:r>
          </a:p>
          <a:p>
            <a:pPr marL="0" indent="0">
              <a:buNone/>
            </a:pPr>
            <a:r>
              <a:rPr lang="en-US" sz="2400" dirty="0"/>
              <a:t>Elemental abundances and orbital properties both carry information</a:t>
            </a:r>
          </a:p>
          <a:p>
            <a:pPr marL="0" indent="0">
              <a:buNone/>
            </a:pPr>
            <a:r>
              <a:rPr lang="en-US" sz="2400" cap="none" dirty="0"/>
              <a:t>But they don’t completely agree: we have more work to do in predicting how abundances should evolve over time and how the galaxy merger process works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3E6B51-A9E7-E009-3ECA-AAF2C29EE67B}"/>
              </a:ext>
            </a:extLst>
          </p:cNvPr>
          <p:cNvGrpSpPr/>
          <p:nvPr/>
        </p:nvGrpSpPr>
        <p:grpSpPr>
          <a:xfrm>
            <a:off x="10311174" y="244919"/>
            <a:ext cx="1658935" cy="2204634"/>
            <a:chOff x="723900" y="2877236"/>
            <a:chExt cx="1658935" cy="22046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154B5D-C153-3737-0F5A-5A5F21284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21" y="2877236"/>
              <a:ext cx="1637614" cy="1637614"/>
            </a:xfrm>
            <a:prstGeom prst="rect">
              <a:avLst/>
            </a:prstGeom>
          </p:spPr>
        </p:pic>
        <p:sp>
          <p:nvSpPr>
            <p:cNvPr id="13" name="Text Placeholder 6">
              <a:extLst>
                <a:ext uri="{FF2B5EF4-FFF2-40B4-BE49-F238E27FC236}">
                  <a16:creationId xmlns:a16="http://schemas.microsoft.com/office/drawing/2014/main" id="{AB411797-6507-F8DD-20A1-F63C06B652D1}"/>
                </a:ext>
              </a:extLst>
            </p:cNvPr>
            <p:cNvSpPr txBox="1">
              <a:spLocks/>
            </p:cNvSpPr>
            <p:nvPr/>
          </p:nvSpPr>
          <p:spPr>
            <a:xfrm>
              <a:off x="723900" y="4570129"/>
              <a:ext cx="1658935" cy="5117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Sven </a:t>
              </a:r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Buder</a:t>
              </a:r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 (ANU)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CCFA8D-08AC-DF9A-4432-1B4606760A34}"/>
              </a:ext>
            </a:extLst>
          </p:cNvPr>
          <p:cNvGrpSpPr/>
          <p:nvPr/>
        </p:nvGrpSpPr>
        <p:grpSpPr>
          <a:xfrm>
            <a:off x="4787153" y="2449553"/>
            <a:ext cx="7182956" cy="4567125"/>
            <a:chOff x="4428566" y="2344736"/>
            <a:chExt cx="6663002" cy="43813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A477B24-B9E2-B352-4D6B-4957F6725E69}"/>
                </a:ext>
              </a:extLst>
            </p:cNvPr>
            <p:cNvGrpSpPr/>
            <p:nvPr/>
          </p:nvGrpSpPr>
          <p:grpSpPr>
            <a:xfrm>
              <a:off x="4428566" y="2344736"/>
              <a:ext cx="6493726" cy="4381359"/>
              <a:chOff x="4781549" y="2917220"/>
              <a:chExt cx="5543551" cy="380019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7778C32-4EA1-81BE-2B96-3CD2FFD6A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1549" y="2917220"/>
                <a:ext cx="5359857" cy="3483579"/>
              </a:xfrm>
              <a:prstGeom prst="rect">
                <a:avLst/>
              </a:prstGeom>
            </p:spPr>
          </p:pic>
          <p:sp>
            <p:nvSpPr>
              <p:cNvPr id="15" name="Text Placeholder 6">
                <a:extLst>
                  <a:ext uri="{FF2B5EF4-FFF2-40B4-BE49-F238E27FC236}">
                    <a16:creationId xmlns:a16="http://schemas.microsoft.com/office/drawing/2014/main" id="{6F1552A0-BB8D-4216-C74D-C50860BB2A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84808" y="6205671"/>
                <a:ext cx="1740292" cy="51174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b="0" i="0" kern="1200" cap="all" baseline="0">
                    <a:solidFill>
                      <a:schemeClr val="accent5"/>
                    </a:solidFill>
                    <a:latin typeface="Libre Franklin Black italic" panose="00000A00000000000000" pitchFamily="2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cap="none" dirty="0" err="1">
                    <a:solidFill>
                      <a:schemeClr val="bg1"/>
                    </a:solidFill>
                  </a:rPr>
                  <a:t>Buder</a:t>
                </a:r>
                <a:r>
                  <a:rPr lang="en-US" b="1" cap="none" dirty="0">
                    <a:solidFill>
                      <a:schemeClr val="bg1"/>
                    </a:solidFill>
                  </a:rPr>
                  <a:t> et al. 2022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33F266-CF96-4778-0249-ED8B425D0101}"/>
                </a:ext>
              </a:extLst>
            </p:cNvPr>
            <p:cNvSpPr txBox="1"/>
            <p:nvPr/>
          </p:nvSpPr>
          <p:spPr>
            <a:xfrm rot="16200000">
              <a:off x="9950741" y="4912593"/>
              <a:ext cx="1943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Palatino" pitchFamily="2" charset="77"/>
                  <a:ea typeface="Palatino" pitchFamily="2" charset="77"/>
                </a:rPr>
                <a:t>Buder</a:t>
              </a:r>
              <a:r>
                <a:rPr lang="en-US" sz="1600" b="1" dirty="0">
                  <a:latin typeface="Palatino" pitchFamily="2" charset="77"/>
                  <a:ea typeface="Palatino" pitchFamily="2" charset="77"/>
                </a:rPr>
                <a:t> et al.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1DEA-4C9A-E4A1-869D-8AB30168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GALAH and the 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4AD45-1807-8005-BD38-3CB99B329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82720" cy="1851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Measure wavelength and strength of </a:t>
            </a:r>
            <a:r>
              <a:rPr lang="en-US" dirty="0" err="1"/>
              <a:t>nonstellar</a:t>
            </a:r>
            <a:r>
              <a:rPr lang="en-US" dirty="0"/>
              <a:t> lines from 800,000 GALAH stellar spectra as a function of reddening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3ABEDB90-1F08-613B-8F90-BC3C21E462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81249" y="3676859"/>
            <a:ext cx="4753904" cy="30795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1C8706-9372-0AD5-3393-7917DE169B22}"/>
              </a:ext>
            </a:extLst>
          </p:cNvPr>
          <p:cNvGrpSpPr/>
          <p:nvPr/>
        </p:nvGrpSpPr>
        <p:grpSpPr>
          <a:xfrm>
            <a:off x="838200" y="4314928"/>
            <a:ext cx="2055815" cy="2543072"/>
            <a:chOff x="609600" y="3429000"/>
            <a:chExt cx="2055815" cy="25430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90772F-2345-08D8-1784-75B81A343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08" y="3429000"/>
              <a:ext cx="2031331" cy="2031331"/>
            </a:xfrm>
            <a:prstGeom prst="rect">
              <a:avLst/>
            </a:prstGeom>
          </p:spPr>
        </p:pic>
        <p:sp>
          <p:nvSpPr>
            <p:cNvPr id="7" name="Text Placeholder 6">
              <a:extLst>
                <a:ext uri="{FF2B5EF4-FFF2-40B4-BE49-F238E27FC236}">
                  <a16:creationId xmlns:a16="http://schemas.microsoft.com/office/drawing/2014/main" id="{EC0955A4-6CB3-0A0C-A86B-A9CCC7C82800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5460331"/>
              <a:ext cx="2055815" cy="51174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Rok</a:t>
              </a:r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Vogrincic</a:t>
              </a:r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 (Ljubljana)</a:t>
              </a:r>
            </a:p>
          </p:txBody>
        </p:sp>
      </p:grp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BBDEA7-4EE7-5AEB-09D8-67C23DD4E96E}"/>
              </a:ext>
            </a:extLst>
          </p:cNvPr>
          <p:cNvSpPr txBox="1">
            <a:spLocks/>
          </p:cNvSpPr>
          <p:nvPr/>
        </p:nvSpPr>
        <p:spPr>
          <a:xfrm rot="16200000">
            <a:off x="10082300" y="4523979"/>
            <a:ext cx="2597542" cy="511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cap="all" baseline="0">
                <a:solidFill>
                  <a:schemeClr val="accent5"/>
                </a:solidFill>
                <a:latin typeface="Libre Franklin Black italic" panose="00000A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cap="none" dirty="0" err="1">
                <a:solidFill>
                  <a:schemeClr val="bg1"/>
                </a:solidFill>
              </a:rPr>
              <a:t>Vogrincic</a:t>
            </a:r>
            <a:r>
              <a:rPr lang="en-US" b="1" cap="none" dirty="0">
                <a:solidFill>
                  <a:schemeClr val="bg1"/>
                </a:solidFill>
              </a:rPr>
              <a:t> et al. 2023</a:t>
            </a:r>
          </a:p>
        </p:txBody>
      </p:sp>
      <p:pic>
        <p:nvPicPr>
          <p:cNvPr id="10" name="Picture 9" descr="A close-up of a satellite&#10;&#10;Description automatically generated">
            <a:extLst>
              <a:ext uri="{FF2B5EF4-FFF2-40B4-BE49-F238E27FC236}">
                <a16:creationId xmlns:a16="http://schemas.microsoft.com/office/drawing/2014/main" id="{A597906A-8D05-0D74-04B9-1BE555D2E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920" y="365125"/>
            <a:ext cx="5291786" cy="317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73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C949-5533-3841-78C5-51DC2527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GALAH Data Release 4</a:t>
            </a:r>
          </a:p>
        </p:txBody>
      </p:sp>
      <p:pic>
        <p:nvPicPr>
          <p:cNvPr id="7" name="Picture 6" descr="A white dome and a blue sky&#10;&#10;Description automatically generated">
            <a:extLst>
              <a:ext uri="{FF2B5EF4-FFF2-40B4-BE49-F238E27FC236}">
                <a16:creationId xmlns:a16="http://schemas.microsoft.com/office/drawing/2014/main" id="{B9A1103E-5E3F-8B91-F35F-341FEB23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427" y="1524416"/>
            <a:ext cx="7772400" cy="533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00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881BB-A947-F95C-0D44-E70882417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A19E-C4A1-9576-6B79-431FCD67C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F5216-6DB7-5765-253F-D451A5279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4579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1,085,520 spectra of 917,588 stars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Catalogs and spectra are now available for download at </a:t>
            </a:r>
            <a:r>
              <a:rPr lang="en-US" dirty="0" err="1"/>
              <a:t>datacentral.org.au</a:t>
            </a:r>
            <a:endParaRPr lang="en-US" dirty="0"/>
          </a:p>
          <a:p>
            <a:pPr marL="2286000" lvl="5" indent="0">
              <a:buNone/>
            </a:pPr>
            <a:endParaRPr lang="en-US" sz="2800" dirty="0">
              <a:latin typeface="Palatino" pitchFamily="2" charset="77"/>
              <a:ea typeface="Palatino" pitchFamily="2" charset="77"/>
            </a:endParaRPr>
          </a:p>
          <a:p>
            <a:pPr marL="2286000" lvl="5" indent="0">
              <a:buNone/>
            </a:pPr>
            <a:r>
              <a:rPr lang="en-US" sz="2800" dirty="0">
                <a:latin typeface="Palatino" pitchFamily="2" charset="77"/>
                <a:ea typeface="Palatino" pitchFamily="2" charset="77"/>
              </a:rPr>
              <a:t>You can also query the catalogs, plot the spectra, or use their </a:t>
            </a:r>
            <a:r>
              <a:rPr lang="en-US" sz="2800" dirty="0" err="1">
                <a:latin typeface="Palatino" pitchFamily="2" charset="77"/>
                <a:ea typeface="Palatino" pitchFamily="2" charset="77"/>
              </a:rPr>
              <a:t>jupyter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 notebook server to do data analysis 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A6F798B4-CCFE-8061-E240-4D8EF1EDF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990" y="0"/>
            <a:ext cx="480801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86CAF0D-E42D-002F-8DE6-545B2C022186}"/>
              </a:ext>
            </a:extLst>
          </p:cNvPr>
          <p:cNvGrpSpPr/>
          <p:nvPr/>
        </p:nvGrpSpPr>
        <p:grpSpPr>
          <a:xfrm>
            <a:off x="838200" y="3848857"/>
            <a:ext cx="2102224" cy="3009144"/>
            <a:chOff x="838200" y="3848857"/>
            <a:chExt cx="2102224" cy="3009144"/>
          </a:xfrm>
        </p:grpSpPr>
        <p:sp>
          <p:nvSpPr>
            <p:cNvPr id="8" name="Text Placeholder 6">
              <a:extLst>
                <a:ext uri="{FF2B5EF4-FFF2-40B4-BE49-F238E27FC236}">
                  <a16:creationId xmlns:a16="http://schemas.microsoft.com/office/drawing/2014/main" id="{510157D4-96D0-BF6F-EF29-11AB4BF0169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6176963"/>
              <a:ext cx="2102224" cy="6810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Gregor </a:t>
              </a:r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traven</a:t>
              </a:r>
              <a:endParaRPr lang="en-US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endParaRPr>
            </a:p>
            <a:p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(Ljubljana)</a:t>
              </a:r>
            </a:p>
          </p:txBody>
        </p:sp>
        <p:pic>
          <p:nvPicPr>
            <p:cNvPr id="10" name="Picture 9" descr="A person holding a stuffed animal&#10;&#10;Description automatically generated">
              <a:extLst>
                <a:ext uri="{FF2B5EF4-FFF2-40B4-BE49-F238E27FC236}">
                  <a16:creationId xmlns:a16="http://schemas.microsoft.com/office/drawing/2014/main" id="{5CE11759-5302-E6C8-FAD2-1AC1C23CC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735" r="19266" b="3801"/>
            <a:stretch/>
          </p:blipFill>
          <p:spPr>
            <a:xfrm>
              <a:off x="891866" y="3848857"/>
              <a:ext cx="1837978" cy="23281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7A6457-C0FB-D988-0397-C4CC127F96AD}"/>
              </a:ext>
            </a:extLst>
          </p:cNvPr>
          <p:cNvGrpSpPr/>
          <p:nvPr/>
        </p:nvGrpSpPr>
        <p:grpSpPr>
          <a:xfrm>
            <a:off x="7556561" y="1083072"/>
            <a:ext cx="4216339" cy="4691856"/>
            <a:chOff x="5275820" y="1253331"/>
            <a:chExt cx="4216339" cy="4691856"/>
          </a:xfrm>
        </p:grpSpPr>
        <p:pic>
          <p:nvPicPr>
            <p:cNvPr id="6" name="New picture">
              <a:extLst>
                <a:ext uri="{FF2B5EF4-FFF2-40B4-BE49-F238E27FC236}">
                  <a16:creationId xmlns:a16="http://schemas.microsoft.com/office/drawing/2014/main" id="{6DB40251-182B-970D-12FB-E39C5A537C44}"/>
                </a:ext>
              </a:extLst>
            </p:cNvPr>
            <p:cNvPicPr/>
            <p:nvPr/>
          </p:nvPicPr>
          <p:blipFill rotWithShape="1">
            <a:blip r:embed="rId4"/>
            <a:srcRect l="-1" t="-1" r="64264" b="71"/>
            <a:stretch/>
          </p:blipFill>
          <p:spPr>
            <a:xfrm>
              <a:off x="5275820" y="1253331"/>
              <a:ext cx="4216339" cy="4351338"/>
            </a:xfrm>
            <a:prstGeom prst="rect">
              <a:avLst/>
            </a:prstGeom>
          </p:spPr>
        </p:pic>
        <p:sp>
          <p:nvSpPr>
            <p:cNvPr id="11" name="Text Placeholder 6">
              <a:extLst>
                <a:ext uri="{FF2B5EF4-FFF2-40B4-BE49-F238E27FC236}">
                  <a16:creationId xmlns:a16="http://schemas.microsoft.com/office/drawing/2014/main" id="{461E6FFF-C563-FF74-A270-3DD0A83EAA6B}"/>
                </a:ext>
              </a:extLst>
            </p:cNvPr>
            <p:cNvSpPr txBox="1">
              <a:spLocks/>
            </p:cNvSpPr>
            <p:nvPr/>
          </p:nvSpPr>
          <p:spPr>
            <a:xfrm>
              <a:off x="5275820" y="5629275"/>
              <a:ext cx="2102224" cy="31591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cap="none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Buder</a:t>
              </a:r>
              <a:r>
                <a:rPr lang="en-US" b="1" cap="none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 et al.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52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AT_Twilight_Favourite.png">
            <a:extLst>
              <a:ext uri="{FF2B5EF4-FFF2-40B4-BE49-F238E27FC236}">
                <a16:creationId xmlns:a16="http://schemas.microsoft.com/office/drawing/2014/main" id="{E996696F-1BC0-5D05-0C14-5689757A6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" y="-825997"/>
            <a:ext cx="11480801" cy="850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3AC1BB3-8762-6E49-7921-4193CDF4BE32}"/>
              </a:ext>
            </a:extLst>
          </p:cNvPr>
          <p:cNvSpPr txBox="1">
            <a:spLocks/>
          </p:cNvSpPr>
          <p:nvPr/>
        </p:nvSpPr>
        <p:spPr>
          <a:xfrm>
            <a:off x="4741332" y="1870609"/>
            <a:ext cx="6275917" cy="212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Thank you to current and former members of the GALAH Survey team, AAT staff, ATAC, AAT Council, and Data Central staff for making GALAH possible since 2013</a:t>
            </a:r>
          </a:p>
        </p:txBody>
      </p:sp>
    </p:spTree>
    <p:extLst>
      <p:ext uri="{BB962C8B-B14F-4D97-AF65-F5344CB8AC3E}">
        <p14:creationId xmlns:p14="http://schemas.microsoft.com/office/powerpoint/2010/main" val="1058867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image of a funnel&#10;&#10;Description automatically generated">
            <a:extLst>
              <a:ext uri="{FF2B5EF4-FFF2-40B4-BE49-F238E27FC236}">
                <a16:creationId xmlns:a16="http://schemas.microsoft.com/office/drawing/2014/main" id="{734CC025-8106-9976-1298-54CD2B241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0" y="1219200"/>
            <a:ext cx="671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44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C11F-66AB-39AD-C735-86E696D71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6993"/>
            <a:ext cx="10691813" cy="970346"/>
          </a:xfrm>
        </p:spPr>
        <p:txBody>
          <a:bodyPr>
            <a:normAutofit/>
          </a:bodyPr>
          <a:lstStyle/>
          <a:p>
            <a:r>
              <a:rPr lang="en-US" dirty="0"/>
              <a:t>GALAH connections across ASTRO 3D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BEDC4-42CE-FA02-1A62-A1CBB686A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06" t="41830" r="22978" b="31700"/>
          <a:stretch/>
        </p:blipFill>
        <p:spPr>
          <a:xfrm>
            <a:off x="2314623" y="1380925"/>
            <a:ext cx="9899103" cy="3949889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D0BEA8DE-8EFE-FCC1-7721-28EF6B760C18}"/>
              </a:ext>
            </a:extLst>
          </p:cNvPr>
          <p:cNvSpPr/>
          <p:nvPr/>
        </p:nvSpPr>
        <p:spPr>
          <a:xfrm>
            <a:off x="7958138" y="445770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E53647-DEB5-FEF3-591B-43BF5CB8BABB}"/>
              </a:ext>
            </a:extLst>
          </p:cNvPr>
          <p:cNvGrpSpPr/>
          <p:nvPr/>
        </p:nvGrpSpPr>
        <p:grpSpPr>
          <a:xfrm>
            <a:off x="2858163" y="1373597"/>
            <a:ext cx="5155514" cy="4657440"/>
            <a:chOff x="2858163" y="1373597"/>
            <a:chExt cx="5155514" cy="4657440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270B57D-48FF-05F6-B09D-692B61DFE44F}"/>
                </a:ext>
              </a:extLst>
            </p:cNvPr>
            <p:cNvSpPr/>
            <p:nvPr/>
          </p:nvSpPr>
          <p:spPr>
            <a:xfrm rot="19551963">
              <a:off x="2858163" y="3769604"/>
              <a:ext cx="2683103" cy="2261433"/>
            </a:xfrm>
            <a:prstGeom prst="arc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0FAABA8A-3AEE-41C2-EE21-2523652CCC8B}"/>
                </a:ext>
              </a:extLst>
            </p:cNvPr>
            <p:cNvSpPr/>
            <p:nvPr/>
          </p:nvSpPr>
          <p:spPr>
            <a:xfrm rot="12267578">
              <a:off x="4322978" y="1373597"/>
              <a:ext cx="3690699" cy="2660518"/>
            </a:xfrm>
            <a:prstGeom prst="arc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AAFF26BD-8FD7-7DAC-02FA-B7444F3A5E81}"/>
                </a:ext>
              </a:extLst>
            </p:cNvPr>
            <p:cNvSpPr/>
            <p:nvPr/>
          </p:nvSpPr>
          <p:spPr>
            <a:xfrm rot="13230945">
              <a:off x="5299658" y="2485284"/>
              <a:ext cx="1772682" cy="1366187"/>
            </a:xfrm>
            <a:prstGeom prst="arc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871BFF-7BBA-9BE5-CBB4-4A39D93B9C38}"/>
              </a:ext>
            </a:extLst>
          </p:cNvPr>
          <p:cNvGrpSpPr/>
          <p:nvPr/>
        </p:nvGrpSpPr>
        <p:grpSpPr>
          <a:xfrm>
            <a:off x="6286496" y="155362"/>
            <a:ext cx="6152024" cy="6771595"/>
            <a:chOff x="4200513" y="155362"/>
            <a:chExt cx="6152024" cy="6771595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B2D72A1-4A9C-41A4-0EEB-5D2D8A239433}"/>
                </a:ext>
              </a:extLst>
            </p:cNvPr>
            <p:cNvSpPr/>
            <p:nvPr/>
          </p:nvSpPr>
          <p:spPr>
            <a:xfrm rot="21436427">
              <a:off x="5517759" y="3328585"/>
              <a:ext cx="2511418" cy="2267266"/>
            </a:xfrm>
            <a:prstGeom prst="arc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DACE68AB-D57C-4524-9D9C-A25D9CF9FC46}"/>
                </a:ext>
              </a:extLst>
            </p:cNvPr>
            <p:cNvSpPr/>
            <p:nvPr/>
          </p:nvSpPr>
          <p:spPr>
            <a:xfrm rot="17085211">
              <a:off x="8391476" y="4047030"/>
              <a:ext cx="696652" cy="1104737"/>
            </a:xfrm>
            <a:prstGeom prst="arc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A5CADFA3-8570-33A0-681B-1A8B5E3AA362}"/>
                </a:ext>
              </a:extLst>
            </p:cNvPr>
            <p:cNvSpPr/>
            <p:nvPr/>
          </p:nvSpPr>
          <p:spPr>
            <a:xfrm rot="15972793">
              <a:off x="8415071" y="3208314"/>
              <a:ext cx="1723731" cy="2151201"/>
            </a:xfrm>
            <a:prstGeom prst="arc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641EFAC9-87F8-F7C0-AED8-1A1AB1371E08}"/>
                </a:ext>
              </a:extLst>
            </p:cNvPr>
            <p:cNvSpPr/>
            <p:nvPr/>
          </p:nvSpPr>
          <p:spPr>
            <a:xfrm>
              <a:off x="4200513" y="3168377"/>
              <a:ext cx="4943475" cy="346350"/>
            </a:xfrm>
            <a:prstGeom prst="arc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293981B6-0BFF-88A1-5B28-77E9A0F4D800}"/>
                </a:ext>
              </a:extLst>
            </p:cNvPr>
            <p:cNvSpPr/>
            <p:nvPr/>
          </p:nvSpPr>
          <p:spPr>
            <a:xfrm rot="21264291">
              <a:off x="5057826" y="3277697"/>
              <a:ext cx="3807915" cy="2213869"/>
            </a:xfrm>
            <a:prstGeom prst="arc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65E18B9-91C9-32FE-3FD6-58642E7A1CD0}"/>
                </a:ext>
              </a:extLst>
            </p:cNvPr>
            <p:cNvSpPr/>
            <p:nvPr/>
          </p:nvSpPr>
          <p:spPr>
            <a:xfrm rot="5655757">
              <a:off x="6048098" y="834445"/>
              <a:ext cx="1723731" cy="2151201"/>
            </a:xfrm>
            <a:prstGeom prst="arc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D5B6E376-6CBD-7B2F-1A83-934EFFDDDEB6}"/>
                </a:ext>
              </a:extLst>
            </p:cNvPr>
            <p:cNvSpPr/>
            <p:nvPr/>
          </p:nvSpPr>
          <p:spPr>
            <a:xfrm rot="15998222">
              <a:off x="5799575" y="4282045"/>
              <a:ext cx="4943475" cy="346350"/>
            </a:xfrm>
            <a:prstGeom prst="arc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EDFA21A-BDC4-98F2-A80E-1BFD2CC5F9A4}"/>
                </a:ext>
              </a:extLst>
            </p:cNvPr>
            <p:cNvSpPr/>
            <p:nvPr/>
          </p:nvSpPr>
          <p:spPr>
            <a:xfrm rot="5757023">
              <a:off x="6343547" y="831016"/>
              <a:ext cx="3656322" cy="2305013"/>
            </a:xfrm>
            <a:prstGeom prst="arc">
              <a:avLst/>
            </a:prstGeom>
            <a:ln w="50800">
              <a:solidFill>
                <a:schemeClr val="tx1"/>
              </a:solidFill>
            </a:ln>
            <a:scene3d>
              <a:camera prst="orthographicFront">
                <a:rot lat="0" lon="1080000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308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171BF8-F13A-4CFB-1439-0F39882C6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4" y="1396176"/>
            <a:ext cx="7171266" cy="5065609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3A409FC-AD0E-4D03-DA81-AA5BF9DE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13" y="1825625"/>
            <a:ext cx="3801534" cy="2602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cap="none" dirty="0"/>
              <a:t>We observe distinct nucleosynthetic families because the sites where fusion happens have very different conditions</a:t>
            </a:r>
          </a:p>
        </p:txBody>
      </p:sp>
    </p:spTree>
    <p:extLst>
      <p:ext uri="{BB962C8B-B14F-4D97-AF65-F5344CB8AC3E}">
        <p14:creationId xmlns:p14="http://schemas.microsoft.com/office/powerpoint/2010/main" val="239079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B59669F-E69F-64F8-A9AD-E40017B92822}"/>
              </a:ext>
            </a:extLst>
          </p:cNvPr>
          <p:cNvSpPr txBox="1">
            <a:spLocks/>
          </p:cNvSpPr>
          <p:nvPr/>
        </p:nvSpPr>
        <p:spPr>
          <a:xfrm>
            <a:off x="2438400" y="1388533"/>
            <a:ext cx="7315200" cy="1135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j-cs"/>
              </a:defRPr>
            </a:lvl1pPr>
          </a:lstStyle>
          <a:p>
            <a:r>
              <a:rPr lang="en-US" dirty="0"/>
              <a:t>GALAH SCIENCE GOALS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C28F7-19BC-3952-43BF-81DB5D0BCAAD}"/>
              </a:ext>
            </a:extLst>
          </p:cNvPr>
          <p:cNvSpPr txBox="1">
            <a:spLocks/>
          </p:cNvSpPr>
          <p:nvPr/>
        </p:nvSpPr>
        <p:spPr>
          <a:xfrm>
            <a:off x="2187575" y="2678642"/>
            <a:ext cx="7816850" cy="16557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Explore the Milky Way’s history of </a:t>
            </a:r>
            <a:r>
              <a:rPr lang="en-US" sz="3200" dirty="0"/>
              <a:t>star formation</a:t>
            </a:r>
            <a:r>
              <a:rPr lang="en-US" sz="2000" dirty="0"/>
              <a:t>, </a:t>
            </a:r>
            <a:r>
              <a:rPr lang="en-US" sz="3200" dirty="0"/>
              <a:t>chemical evolution</a:t>
            </a:r>
            <a:r>
              <a:rPr lang="en-US" sz="2000" dirty="0"/>
              <a:t>, </a:t>
            </a:r>
            <a:r>
              <a:rPr lang="en-US" sz="2400" dirty="0"/>
              <a:t>and</a:t>
            </a:r>
            <a:r>
              <a:rPr lang="en-US" sz="2000" dirty="0"/>
              <a:t> </a:t>
            </a:r>
            <a:r>
              <a:rPr lang="en-US" sz="3200" dirty="0"/>
              <a:t>accretion</a:t>
            </a:r>
            <a:r>
              <a:rPr lang="en-US" sz="2000" dirty="0"/>
              <a:t> </a:t>
            </a:r>
            <a:r>
              <a:rPr lang="en-US" sz="2400" dirty="0"/>
              <a:t>through high-resolution spectroscopy for </a:t>
            </a:r>
            <a:r>
              <a:rPr lang="en-US" sz="3200" dirty="0"/>
              <a:t>1 million stars</a:t>
            </a:r>
          </a:p>
        </p:txBody>
      </p:sp>
    </p:spTree>
    <p:extLst>
      <p:ext uri="{BB962C8B-B14F-4D97-AF65-F5344CB8AC3E}">
        <p14:creationId xmlns:p14="http://schemas.microsoft.com/office/powerpoint/2010/main" val="1014993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494E9A6-69AC-20AF-128D-DE8420DDF4AF}"/>
              </a:ext>
            </a:extLst>
          </p:cNvPr>
          <p:cNvGrpSpPr/>
          <p:nvPr/>
        </p:nvGrpSpPr>
        <p:grpSpPr>
          <a:xfrm>
            <a:off x="4139451" y="1371600"/>
            <a:ext cx="8069747" cy="4606817"/>
            <a:chOff x="3924300" y="1371600"/>
            <a:chExt cx="8069747" cy="460681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E1C3E4-526E-A0C7-CB7B-EE36426E3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0" b="75017"/>
            <a:stretch/>
          </p:blipFill>
          <p:spPr>
            <a:xfrm>
              <a:off x="3924300" y="1371600"/>
              <a:ext cx="7951138" cy="181637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97A19B-E58F-DECE-7FC7-0AB1EBA918E1}"/>
                </a:ext>
              </a:extLst>
            </p:cNvPr>
            <p:cNvSpPr txBox="1"/>
            <p:nvPr/>
          </p:nvSpPr>
          <p:spPr>
            <a:xfrm>
              <a:off x="3950804" y="3670025"/>
              <a:ext cx="14859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Palatino" pitchFamily="2" charset="77"/>
                  <a:ea typeface="Palatino" pitchFamily="2" charset="77"/>
                </a:rPr>
                <a:t>Primordial abundances: just the lightest elements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56BD00-AE3B-54EE-4B0E-6704B9DAD0D3}"/>
                </a:ext>
              </a:extLst>
            </p:cNvPr>
            <p:cNvSpPr txBox="1"/>
            <p:nvPr/>
          </p:nvSpPr>
          <p:spPr>
            <a:xfrm>
              <a:off x="8868811" y="3670025"/>
              <a:ext cx="14859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Palatino" pitchFamily="2" charset="77"/>
                  <a:ea typeface="Palatino" pitchFamily="2" charset="77"/>
                </a:rPr>
                <a:t>Neutron star mergers: one possible site for rapid neutron capture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1E9E79-118B-E6F8-013B-32FF1C299C7C}"/>
                </a:ext>
              </a:extLst>
            </p:cNvPr>
            <p:cNvSpPr txBox="1"/>
            <p:nvPr/>
          </p:nvSpPr>
          <p:spPr>
            <a:xfrm>
              <a:off x="7229475" y="3670025"/>
              <a:ext cx="1485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Palatino" pitchFamily="2" charset="77"/>
                  <a:ea typeface="Palatino" pitchFamily="2" charset="77"/>
                </a:rPr>
                <a:t>SN </a:t>
              </a:r>
              <a:r>
                <a:rPr lang="en-US" sz="1600" dirty="0" err="1">
                  <a:latin typeface="Palatino" pitchFamily="2" charset="77"/>
                  <a:ea typeface="Palatino" pitchFamily="2" charset="77"/>
                </a:rPr>
                <a:t>Ia</a:t>
              </a:r>
              <a:r>
                <a:rPr lang="en-US" sz="1600" dirty="0">
                  <a:latin typeface="Palatino" pitchFamily="2" charset="77"/>
                  <a:ea typeface="Palatino" pitchFamily="2" charset="77"/>
                </a:rPr>
                <a:t>: mainly the iron peak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D55C03-63AF-051B-F544-23F4E5F0D4FD}"/>
                </a:ext>
              </a:extLst>
            </p:cNvPr>
            <p:cNvSpPr txBox="1"/>
            <p:nvPr/>
          </p:nvSpPr>
          <p:spPr>
            <a:xfrm>
              <a:off x="5590139" y="3670025"/>
              <a:ext cx="1485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Palatino" pitchFamily="2" charset="77"/>
                  <a:ea typeface="Palatino" pitchFamily="2" charset="77"/>
                </a:rPr>
                <a:t>SN II: alpha elements and the iron peak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7F2907-E972-3D72-8BBC-A57E54A71D1A}"/>
                </a:ext>
              </a:extLst>
            </p:cNvPr>
            <p:cNvSpPr txBox="1"/>
            <p:nvPr/>
          </p:nvSpPr>
          <p:spPr>
            <a:xfrm>
              <a:off x="10508147" y="3670093"/>
              <a:ext cx="14859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Palatino" pitchFamily="2" charset="77"/>
                  <a:ea typeface="Palatino" pitchFamily="2" charset="77"/>
                </a:rPr>
                <a:t>AGB stars: hotter hydrogen burning than in main sequence stars, and slow neutron capture</a:t>
              </a:r>
            </a:p>
          </p:txBody>
        </p:sp>
      </p:grp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B66D4B1-1F71-3E94-504F-8B1483CB5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13" y="1825625"/>
            <a:ext cx="3801534" cy="2602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cap="none" dirty="0"/>
              <a:t>We observe distinct nucleosynthetic families because the sites where fusion happens have very different conditions</a:t>
            </a:r>
          </a:p>
        </p:txBody>
      </p:sp>
    </p:spTree>
    <p:extLst>
      <p:ext uri="{BB962C8B-B14F-4D97-AF65-F5344CB8AC3E}">
        <p14:creationId xmlns:p14="http://schemas.microsoft.com/office/powerpoint/2010/main" val="4235160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tagging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508242"/>
              </p:ext>
            </p:extLst>
          </p:nvPr>
        </p:nvGraphicFramePr>
        <p:xfrm>
          <a:off x="1981200" y="1600200"/>
          <a:ext cx="7620000" cy="312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45638" y="4694887"/>
            <a:ext cx="1728192" cy="646331"/>
          </a:xfrm>
          <a:prstGeom prst="rect">
            <a:avLst/>
          </a:prstGeom>
          <a:noFill/>
          <a:ln w="38100" cmpd="sng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*Most abundances</a:t>
            </a:r>
          </a:p>
        </p:txBody>
      </p:sp>
    </p:spTree>
    <p:extLst>
      <p:ext uri="{BB962C8B-B14F-4D97-AF65-F5344CB8AC3E}">
        <p14:creationId xmlns:p14="http://schemas.microsoft.com/office/powerpoint/2010/main" val="79694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61CD13-821D-764A-9566-67719B68E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Looking on a smaller scale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00D8FE-2881-4432-AA91-404D8B532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71267" cy="4351338"/>
          </a:xfrm>
        </p:spPr>
        <p:txBody>
          <a:bodyPr/>
          <a:lstStyle/>
          <a:p>
            <a:r>
              <a:rPr lang="en-US" dirty="0"/>
              <a:t>Star formation is spatially complex, and moves around in a galaxy over time </a:t>
            </a:r>
          </a:p>
          <a:p>
            <a:r>
              <a:rPr lang="en-US" dirty="0"/>
              <a:t>Stellar yields in one region of a galaxy won’t necessarily have an impact on other regions</a:t>
            </a:r>
          </a:p>
          <a:p>
            <a:r>
              <a:rPr lang="en-US" dirty="0"/>
              <a:t>Open clusters are a way to sample individual star-forming events</a:t>
            </a:r>
          </a:p>
          <a:p>
            <a:r>
              <a:rPr lang="en-US" dirty="0"/>
              <a:t>We see variety in their abundance patterns: chemical enrichment is a local process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0F8E02-C1B9-EAF2-B7BF-7CEE342BE87C}"/>
              </a:ext>
            </a:extLst>
          </p:cNvPr>
          <p:cNvGrpSpPr/>
          <p:nvPr/>
        </p:nvGrpSpPr>
        <p:grpSpPr>
          <a:xfrm>
            <a:off x="7699324" y="1100159"/>
            <a:ext cx="4514849" cy="4657681"/>
            <a:chOff x="7699324" y="1100159"/>
            <a:chExt cx="4514849" cy="46576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31DD04-C296-E1D9-9A86-DDDAED591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70" t="46551" r="10390" b="22500"/>
            <a:stretch/>
          </p:blipFill>
          <p:spPr>
            <a:xfrm>
              <a:off x="7699324" y="1100159"/>
              <a:ext cx="4514849" cy="465768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FCAA28-CF09-5627-FC40-562A97228F59}"/>
                </a:ext>
              </a:extLst>
            </p:cNvPr>
            <p:cNvSpPr txBox="1"/>
            <p:nvPr/>
          </p:nvSpPr>
          <p:spPr>
            <a:xfrm rot="16200000">
              <a:off x="10888710" y="3475137"/>
              <a:ext cx="2343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Libre Franklin" pitchFamily="2" charset="77"/>
                </a:rPr>
                <a:t>De Silva et al. 2009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46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GALAH science goals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High-detail mapping of the present-day Milky Way</a:t>
            </a:r>
          </a:p>
          <a:p>
            <a:r>
              <a:rPr lang="en-US" dirty="0">
                <a:solidFill>
                  <a:schemeClr val="tx1"/>
                </a:solidFill>
              </a:rPr>
              <a:t>Chemical tagging: “stellar DNA” to identify stars that formed at the same place and time</a:t>
            </a:r>
          </a:p>
          <a:p>
            <a:r>
              <a:rPr lang="en-US" dirty="0">
                <a:solidFill>
                  <a:schemeClr val="tx1"/>
                </a:solidFill>
              </a:rPr>
              <a:t>Abundances </a:t>
            </a:r>
            <a:r>
              <a:rPr lang="en-US" dirty="0" err="1">
                <a:solidFill>
                  <a:schemeClr val="tx1"/>
                </a:solidFill>
              </a:rPr>
              <a:t>vs</a:t>
            </a:r>
            <a:r>
              <a:rPr lang="en-US" dirty="0">
                <a:solidFill>
                  <a:schemeClr val="tx1"/>
                </a:solidFill>
              </a:rPr>
              <a:t> time and location: track star formation, chemical enrichment and accretion over time</a:t>
            </a:r>
          </a:p>
          <a:p>
            <a:r>
              <a:rPr lang="en-US" dirty="0">
                <a:solidFill>
                  <a:schemeClr val="tx1"/>
                </a:solidFill>
              </a:rPr>
              <a:t>The Milky Way as a galaxy: watch galaxy evolution from close up</a:t>
            </a:r>
          </a:p>
        </p:txBody>
      </p:sp>
    </p:spTree>
    <p:extLst>
      <p:ext uri="{BB962C8B-B14F-4D97-AF65-F5344CB8AC3E}">
        <p14:creationId xmlns:p14="http://schemas.microsoft.com/office/powerpoint/2010/main" val="1559742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3galah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3416300"/>
            <a:ext cx="12700" cy="12700"/>
          </a:xfrm>
          <a:prstGeom prst="rect">
            <a:avLst/>
          </a:prstGeom>
        </p:spPr>
      </p:pic>
      <p:pic>
        <p:nvPicPr>
          <p:cNvPr id="28" name="Picture 27" descr="3galah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3416300"/>
            <a:ext cx="12700" cy="12700"/>
          </a:xfrm>
          <a:prstGeom prst="rect">
            <a:avLst/>
          </a:prstGeom>
        </p:spPr>
      </p:pic>
      <p:pic>
        <p:nvPicPr>
          <p:cNvPr id="29" name="Picture 28" descr="1gala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" r="13783" b="351"/>
          <a:stretch/>
        </p:blipFill>
        <p:spPr>
          <a:xfrm>
            <a:off x="2727960" y="393700"/>
            <a:ext cx="1800000" cy="1800000"/>
          </a:xfrm>
          <a:prstGeom prst="rect">
            <a:avLst/>
          </a:prstGeom>
        </p:spPr>
      </p:pic>
      <p:pic>
        <p:nvPicPr>
          <p:cNvPr id="30" name="Picture 29" descr="fly-galah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4203" b="3799"/>
          <a:stretch/>
        </p:blipFill>
        <p:spPr>
          <a:xfrm>
            <a:off x="4527960" y="393700"/>
            <a:ext cx="1800000" cy="1800000"/>
          </a:xfrm>
          <a:prstGeom prst="rect">
            <a:avLst/>
          </a:prstGeom>
        </p:spPr>
      </p:pic>
      <p:pic>
        <p:nvPicPr>
          <p:cNvPr id="31" name="Picture 30" descr="hermescroppedmediu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60" y="393700"/>
            <a:ext cx="1260000" cy="1668874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Picture 10" descr="galahcockatoo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3700"/>
            <a:ext cx="1203960" cy="914400"/>
          </a:xfrm>
          <a:prstGeom prst="rect">
            <a:avLst/>
          </a:prstGeom>
        </p:spPr>
      </p:pic>
      <p:pic>
        <p:nvPicPr>
          <p:cNvPr id="38" name="Picture 37" descr="galah-w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60" y="393700"/>
            <a:ext cx="1800000" cy="1800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0" name="Picture 9" descr="flat,550x550,075,f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5"/>
          <a:stretch/>
        </p:blipFill>
        <p:spPr>
          <a:xfrm>
            <a:off x="1524000" y="2193701"/>
            <a:ext cx="1800000" cy="125748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2" name="Picture 11" descr="galah_crop2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520" l="1940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697" y="2204864"/>
            <a:ext cx="1207267" cy="1375444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4" name="Content Placeholder 11" descr="A picture containing pixel, colorfulness, square, design&#10;&#10;Description automatically generated">
            <a:extLst>
              <a:ext uri="{FF2B5EF4-FFF2-40B4-BE49-F238E27FC236}">
                <a16:creationId xmlns:a16="http://schemas.microsoft.com/office/drawing/2014/main" id="{968CDF80-B09B-5071-CB96-D925644B62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95" y="2586681"/>
            <a:ext cx="1135062" cy="1135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9C1727-25D5-9B9D-B82F-C2FB84EFDC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1732" y="3580308"/>
            <a:ext cx="1606550" cy="1154113"/>
          </a:xfrm>
          <a:prstGeom prst="rect">
            <a:avLst/>
          </a:prstGeom>
        </p:spPr>
      </p:pic>
      <p:pic>
        <p:nvPicPr>
          <p:cNvPr id="7" name="Picture 6" descr="A picture containing outdoor, ground, bird, beak&#10;&#10;Description automatically generated">
            <a:extLst>
              <a:ext uri="{FF2B5EF4-FFF2-40B4-BE49-F238E27FC236}">
                <a16:creationId xmlns:a16="http://schemas.microsoft.com/office/drawing/2014/main" id="{4AE1058F-0479-6D4E-02D4-CEC7AC308D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67" y="4033532"/>
            <a:ext cx="3667721" cy="2608997"/>
          </a:xfrm>
          <a:prstGeom prst="rect">
            <a:avLst/>
          </a:prstGeom>
        </p:spPr>
      </p:pic>
      <p:pic>
        <p:nvPicPr>
          <p:cNvPr id="8" name="Picture 7" descr="A person holding a bird and a sword&#10;&#10;Description automatically generated">
            <a:extLst>
              <a:ext uri="{FF2B5EF4-FFF2-40B4-BE49-F238E27FC236}">
                <a16:creationId xmlns:a16="http://schemas.microsoft.com/office/drawing/2014/main" id="{2DBD0E89-6141-A087-D100-300CFAC809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946" y="318294"/>
            <a:ext cx="1396027" cy="197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7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2dF and HERMES</a:t>
            </a:r>
          </a:p>
        </p:txBody>
      </p:sp>
      <p:pic>
        <p:nvPicPr>
          <p:cNvPr id="14" name="Picture 5" descr="2dfpi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44" y="1690688"/>
            <a:ext cx="4510856" cy="300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00013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45" y="3485638"/>
            <a:ext cx="4510855" cy="300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131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702DA-05D4-CC73-6361-386C450A2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5559-B307-E1B0-477E-D79AA441E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2dF and HERMES</a:t>
            </a:r>
          </a:p>
        </p:txBody>
      </p:sp>
      <p:pic>
        <p:nvPicPr>
          <p:cNvPr id="4" name="Picture 3" descr="HermesDesign.jpg">
            <a:extLst>
              <a:ext uri="{FF2B5EF4-FFF2-40B4-BE49-F238E27FC236}">
                <a16:creationId xmlns:a16="http://schemas.microsoft.com/office/drawing/2014/main" id="{C6153A18-F7A0-B435-5007-EB81DC7B1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31709"/>
            <a:ext cx="5080000" cy="3594582"/>
          </a:xfrm>
          <a:prstGeom prst="rect">
            <a:avLst/>
          </a:prstGeom>
        </p:spPr>
      </p:pic>
      <p:pic>
        <p:nvPicPr>
          <p:cNvPr id="5" name="Picture 4" descr="A large black machine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98DFC7EE-1B78-8FA7-156B-269E6CBF0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69685">
            <a:off x="6470199" y="1932805"/>
            <a:ext cx="5080000" cy="3149600"/>
          </a:xfrm>
          <a:prstGeom prst="rect">
            <a:avLst/>
          </a:prstGeom>
        </p:spPr>
      </p:pic>
      <p:pic>
        <p:nvPicPr>
          <p:cNvPr id="6" name="Picture 5" descr="A large black machine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E3E28C5B-2D95-ADB2-FB7E-15CD114B4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95" y="1847898"/>
            <a:ext cx="5080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ack and white photo&#10;&#10;Description automatically generated">
            <a:extLst>
              <a:ext uri="{FF2B5EF4-FFF2-40B4-BE49-F238E27FC236}">
                <a16:creationId xmlns:a16="http://schemas.microsoft.com/office/drawing/2014/main" id="{E240DD87-DBB4-57A2-5B3D-E79894AC3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93" y="104081"/>
            <a:ext cx="10558240" cy="664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55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131D6DBA-BB53-B1C1-0F30-07885654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889" y="158296"/>
            <a:ext cx="6587067" cy="6462109"/>
          </a:xfrm>
          <a:prstGeom prst="rect">
            <a:avLst/>
          </a:prstGeom>
        </p:spPr>
      </p:pic>
      <p:pic>
        <p:nvPicPr>
          <p:cNvPr id="4" name="Picture 2" descr="Screen Shot 2014-12-04 at 10.15.12 PM.png">
            <a:extLst>
              <a:ext uri="{FF2B5EF4-FFF2-40B4-BE49-F238E27FC236}">
                <a16:creationId xmlns:a16="http://schemas.microsoft.com/office/drawing/2014/main" id="{8CBC78F7-032C-9FC0-9780-A5CF77DD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380" y="197945"/>
            <a:ext cx="16970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82FF36F-C99C-9FCF-CF00-8F7ED34C7C94}"/>
              </a:ext>
            </a:extLst>
          </p:cNvPr>
          <p:cNvSpPr txBox="1">
            <a:spLocks/>
          </p:cNvSpPr>
          <p:nvPr/>
        </p:nvSpPr>
        <p:spPr>
          <a:xfrm>
            <a:off x="10230380" y="1855294"/>
            <a:ext cx="2407182" cy="6847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cap="all" baseline="0">
                <a:solidFill>
                  <a:schemeClr val="accent5"/>
                </a:solidFill>
                <a:latin typeface="Libre Franklin Black italic" panose="00000A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Janez</a:t>
            </a:r>
            <a:r>
              <a:rPr lang="en-US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 Kos</a:t>
            </a:r>
          </a:p>
          <a:p>
            <a:r>
              <a:rPr lang="en-US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(Ljubljana)</a:t>
            </a:r>
          </a:p>
        </p:txBody>
      </p:sp>
    </p:spTree>
    <p:extLst>
      <p:ext uri="{BB962C8B-B14F-4D97-AF65-F5344CB8AC3E}">
        <p14:creationId xmlns:p14="http://schemas.microsoft.com/office/powerpoint/2010/main" val="176608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alah_observing.jpg">
            <a:extLst>
              <a:ext uri="{FF2B5EF4-FFF2-40B4-BE49-F238E27FC236}">
                <a16:creationId xmlns:a16="http://schemas.microsoft.com/office/drawing/2014/main" id="{8110D4DD-B3CD-3648-B92D-4FF58949A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5" y="1415816"/>
            <a:ext cx="4402667" cy="3302000"/>
          </a:xfrm>
          <a:prstGeom prst="rect">
            <a:avLst/>
          </a:prstGeom>
        </p:spPr>
      </p:pic>
      <p:pic>
        <p:nvPicPr>
          <p:cNvPr id="9" name="Picture 8" descr="HERMESday1-cheers.JPG">
            <a:extLst>
              <a:ext uri="{FF2B5EF4-FFF2-40B4-BE49-F238E27FC236}">
                <a16:creationId xmlns:a16="http://schemas.microsoft.com/office/drawing/2014/main" id="{15EC5509-779F-1E7A-52DA-115255970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5" y="1415816"/>
            <a:ext cx="5388536" cy="359235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F8DAD637-0C67-1AE2-2346-9F3E0464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2067" cy="1325563"/>
          </a:xfrm>
        </p:spPr>
        <p:txBody>
          <a:bodyPr/>
          <a:lstStyle/>
          <a:p>
            <a:r>
              <a:rPr lang="en-US" dirty="0"/>
              <a:t>November 2013 – start of observing</a:t>
            </a:r>
          </a:p>
        </p:txBody>
      </p:sp>
      <p:pic>
        <p:nvPicPr>
          <p:cNvPr id="13" name="Picture 12" descr="DSC_1040.jpg">
            <a:extLst>
              <a:ext uri="{FF2B5EF4-FFF2-40B4-BE49-F238E27FC236}">
                <a16:creationId xmlns:a16="http://schemas.microsoft.com/office/drawing/2014/main" id="{05741520-BE78-CEFE-FAE4-33F2F192A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5" y="3965333"/>
            <a:ext cx="4402667" cy="2923646"/>
          </a:xfrm>
          <a:prstGeom prst="rect">
            <a:avLst/>
          </a:prstGeom>
        </p:spPr>
      </p:pic>
      <p:pic>
        <p:nvPicPr>
          <p:cNvPr id="14" name="Picture 13" descr="galahs-AAT.jpg">
            <a:extLst>
              <a:ext uri="{FF2B5EF4-FFF2-40B4-BE49-F238E27FC236}">
                <a16:creationId xmlns:a16="http://schemas.microsoft.com/office/drawing/2014/main" id="{48DB19AD-F44B-3F5D-5281-36965A327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46" y="2350392"/>
            <a:ext cx="4557487" cy="3418115"/>
          </a:xfrm>
          <a:prstGeom prst="rect">
            <a:avLst/>
          </a:prstGeom>
        </p:spPr>
      </p:pic>
      <p:pic>
        <p:nvPicPr>
          <p:cNvPr id="12" name="Picture 11" descr="galah-timtams.jpg">
            <a:extLst>
              <a:ext uri="{FF2B5EF4-FFF2-40B4-BE49-F238E27FC236}">
                <a16:creationId xmlns:a16="http://schemas.microsoft.com/office/drawing/2014/main" id="{F9265A98-D08D-F848-7D4B-5CE2439DC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3" y="4129313"/>
            <a:ext cx="4097867" cy="30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5102-9597-6283-DF87-BA43B2E4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pic>
        <p:nvPicPr>
          <p:cNvPr id="4" name="Picture 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337CFBDE-ACD8-35EE-4A47-AB09CE2FB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172237" y="2160111"/>
            <a:ext cx="4923763" cy="28135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E1EBAFB-3D1F-385C-C233-82C0739C1C21}"/>
              </a:ext>
            </a:extLst>
          </p:cNvPr>
          <p:cNvGrpSpPr/>
          <p:nvPr/>
        </p:nvGrpSpPr>
        <p:grpSpPr>
          <a:xfrm>
            <a:off x="10227734" y="115888"/>
            <a:ext cx="2407182" cy="1918127"/>
            <a:chOff x="8914165" y="2970907"/>
            <a:chExt cx="2407182" cy="19181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AB2C40-3B0C-10ED-5144-2078D672E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1231" y="2970907"/>
              <a:ext cx="1401299" cy="1401299"/>
            </a:xfrm>
            <a:prstGeom prst="rect">
              <a:avLst/>
            </a:prstGeom>
          </p:spPr>
        </p:pic>
        <p:sp>
          <p:nvSpPr>
            <p:cNvPr id="8" name="Text Placeholder 6">
              <a:extLst>
                <a:ext uri="{FF2B5EF4-FFF2-40B4-BE49-F238E27FC236}">
                  <a16:creationId xmlns:a16="http://schemas.microsoft.com/office/drawing/2014/main" id="{0038C23B-0E24-1308-07B5-CF23DE73A539}"/>
                </a:ext>
              </a:extLst>
            </p:cNvPr>
            <p:cNvSpPr txBox="1">
              <a:spLocks/>
            </p:cNvSpPr>
            <p:nvPr/>
          </p:nvSpPr>
          <p:spPr>
            <a:xfrm>
              <a:off x="8914165" y="4372206"/>
              <a:ext cx="2407182" cy="51682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b="0" i="0" kern="1200" cap="all" baseline="0">
                  <a:solidFill>
                    <a:schemeClr val="accent5"/>
                  </a:solidFill>
                  <a:latin typeface="Libre Franklin Black italic" panose="00000A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Sanjib Sharma (</a:t>
              </a:r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STS</a:t>
              </a:r>
              <a:r>
                <a:rPr lang="en-US" b="1" cap="none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c</a:t>
              </a:r>
              <a:r>
                <a:rPr lang="en-US" b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I</a:t>
              </a:r>
              <a:r>
                <a:rPr lang="en-US" b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)</a:t>
              </a:r>
            </a:p>
          </p:txBody>
        </p:sp>
      </p:grpSp>
      <p:pic>
        <p:nvPicPr>
          <p:cNvPr id="10" name="Picture 9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BC0FCE42-2692-DDFE-4BC7-B6236A111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71" b="-171"/>
          <a:stretch/>
        </p:blipFill>
        <p:spPr>
          <a:xfrm>
            <a:off x="6781006" y="2160112"/>
            <a:ext cx="4923764" cy="28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14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837</Words>
  <Application>Microsoft Macintosh PowerPoint</Application>
  <PresentationFormat>Widescreen</PresentationFormat>
  <Paragraphs>102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Arial</vt:lpstr>
      <vt:lpstr>Calibri</vt:lpstr>
      <vt:lpstr>Libre Franklin</vt:lpstr>
      <vt:lpstr>Libre Franklin Black italic</vt:lpstr>
      <vt:lpstr>Palatino</vt:lpstr>
      <vt:lpstr>Office 2013 - 2022 Theme</vt:lpstr>
      <vt:lpstr>10 years of the  GALAH Survey at the AAT</vt:lpstr>
      <vt:lpstr>PowerPoint Presentation</vt:lpstr>
      <vt:lpstr>PowerPoint Presentation</vt:lpstr>
      <vt:lpstr>2dF and HERMES</vt:lpstr>
      <vt:lpstr>2dF and HERMES</vt:lpstr>
      <vt:lpstr>PowerPoint Presentation</vt:lpstr>
      <vt:lpstr>PowerPoint Presentation</vt:lpstr>
      <vt:lpstr>November 2013 – start of observing</vt:lpstr>
      <vt:lpstr>Data collection</vt:lpstr>
      <vt:lpstr>Data collection</vt:lpstr>
      <vt:lpstr>Data collection</vt:lpstr>
      <vt:lpstr>PowerPoint Presentation</vt:lpstr>
      <vt:lpstr>GALAH collects a wide variety of stars</vt:lpstr>
      <vt:lpstr>What do we do with all this data?</vt:lpstr>
      <vt:lpstr>Consistently improving the analysis</vt:lpstr>
      <vt:lpstr>PowerPoint Presentation</vt:lpstr>
      <vt:lpstr>GALAH in combination with other data</vt:lpstr>
      <vt:lpstr>Age, abundance and kinematics</vt:lpstr>
      <vt:lpstr>How complicated is abundance space?</vt:lpstr>
      <vt:lpstr>How complicated is abundance space?</vt:lpstr>
      <vt:lpstr>How complicated is abundance space?</vt:lpstr>
      <vt:lpstr>GALAH and galaxy mergers</vt:lpstr>
      <vt:lpstr>GALAH and the ISM</vt:lpstr>
      <vt:lpstr>GALAH Data Release 4</vt:lpstr>
      <vt:lpstr>DR4</vt:lpstr>
      <vt:lpstr>PowerPoint Presentation</vt:lpstr>
      <vt:lpstr>PowerPoint Presentation</vt:lpstr>
      <vt:lpstr>GALAH connections across ASTRO 3D</vt:lpstr>
      <vt:lpstr>PowerPoint Presentation</vt:lpstr>
      <vt:lpstr>PowerPoint Presentation</vt:lpstr>
      <vt:lpstr>Chemical tagging</vt:lpstr>
      <vt:lpstr>Looking on a smaller scale</vt:lpstr>
      <vt:lpstr>Major GALAH science goals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Martell</dc:creator>
  <cp:lastModifiedBy>Sarah Martell</cp:lastModifiedBy>
  <cp:revision>28</cp:revision>
  <dcterms:created xsi:type="dcterms:W3CDTF">2024-10-01T11:38:38Z</dcterms:created>
  <dcterms:modified xsi:type="dcterms:W3CDTF">2024-10-01T23:50:36Z</dcterms:modified>
</cp:coreProperties>
</file>