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622" r:id="rId3"/>
    <p:sldId id="645" r:id="rId4"/>
    <p:sldId id="644" r:id="rId5"/>
    <p:sldId id="624" r:id="rId6"/>
    <p:sldId id="625" r:id="rId7"/>
    <p:sldId id="607" r:id="rId8"/>
    <p:sldId id="611" r:id="rId9"/>
    <p:sldId id="608" r:id="rId10"/>
    <p:sldId id="614" r:id="rId11"/>
    <p:sldId id="648" r:id="rId12"/>
    <p:sldId id="613" r:id="rId13"/>
    <p:sldId id="618" r:id="rId14"/>
    <p:sldId id="634" r:id="rId15"/>
    <p:sldId id="619" r:id="rId16"/>
    <p:sldId id="629" r:id="rId17"/>
    <p:sldId id="620" r:id="rId18"/>
    <p:sldId id="621" r:id="rId19"/>
    <p:sldId id="646" r:id="rId20"/>
    <p:sldId id="626" r:id="rId21"/>
    <p:sldId id="627" r:id="rId22"/>
    <p:sldId id="647" r:id="rId23"/>
    <p:sldId id="632" r:id="rId24"/>
    <p:sldId id="635" r:id="rId25"/>
    <p:sldId id="636" r:id="rId26"/>
    <p:sldId id="639" r:id="rId27"/>
    <p:sldId id="640" r:id="rId28"/>
    <p:sldId id="637" r:id="rId29"/>
    <p:sldId id="642" r:id="rId30"/>
    <p:sldId id="630" r:id="rId31"/>
    <p:sldId id="641" r:id="rId32"/>
    <p:sldId id="649" r:id="rId33"/>
    <p:sldId id="650" r:id="rId34"/>
    <p:sldId id="64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7"/>
    <p:restoredTop sz="96405"/>
  </p:normalViewPr>
  <p:slideViewPr>
    <p:cSldViewPr snapToGrid="0">
      <p:cViewPr>
        <p:scale>
          <a:sx n="110" d="100"/>
          <a:sy n="110" d="100"/>
        </p:scale>
        <p:origin x="-216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EECF7-3ED8-C040-9F95-991AD78BE5EE}" type="datetimeFigureOut">
              <a:rPr lang="en-US" smtClean="0"/>
              <a:t>9/26/24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6B327-A1E2-8847-A562-4B8C6A283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78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6636D-31FF-9EFF-A5E3-AD1EE9C79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B6405-77AE-9A1F-3D98-4584F48FC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C4ABB-EFC7-5EE1-7F89-F6D0DE826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A30D-B228-EA4B-A27F-CA9CF2A5E7E4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A9E41-4508-C732-3791-929BD6A1C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291D0-94E9-A7AB-9318-9E68CDEA8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E61E-14DC-C24C-8D98-3D7A969E7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33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7305B-DEB8-FA01-6BEB-3EFEE46D1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2824FD-1586-6445-4C96-5118A5CC0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65126-4430-6EDC-A444-A8ED2E7DE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A30D-B228-EA4B-A27F-CA9CF2A5E7E4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AC8E5-4CFF-FBCA-68F9-1AEC10AC1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1D26A-09C1-A6F3-F3EA-E9336F221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E61E-14DC-C24C-8D98-3D7A969E7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82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DF2B67-A1A4-F764-3235-9F09DBB09B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DD16DF-439F-7E82-1B0E-DC95E02B8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C5576-798C-ED90-245B-8815B8E7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A30D-B228-EA4B-A27F-CA9CF2A5E7E4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0C35A-8F2C-80F6-C7E8-CD36F2E6E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D66C4-6241-059D-B45E-C9D304DB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E61E-14DC-C24C-8D98-3D7A969E7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76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CDF4-5AE2-60F2-3991-7D3FD9DBF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03D8D-642C-1488-63AE-7F14BE9B1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8C03D-CA13-75B7-8E2A-8211F98F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A30D-B228-EA4B-A27F-CA9CF2A5E7E4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96D36-435F-BB08-74AB-466E23580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37C86-8760-A19D-5448-60B6664BB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E61E-14DC-C24C-8D98-3D7A969E7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95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6BC7A-718B-2B3C-7313-816503C63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3FDBA-89EB-9AE2-4175-D6A27DC42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46D6E-FDB1-5723-A6E2-79BA5D53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A30D-B228-EA4B-A27F-CA9CF2A5E7E4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35D31-99F9-5902-B7D4-8D5AE634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DE614-D084-D393-A8EF-8312517E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E61E-14DC-C24C-8D98-3D7A969E7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72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F01D0-6E31-5CD3-7548-69808EB17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20829-05EE-E04A-0C75-813F4EDF91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B90E2-7B53-EE57-E2F3-A6C4FA09D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7E07F-28A7-9A49-A4A0-1135F9825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A30D-B228-EA4B-A27F-CA9CF2A5E7E4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0D3AB-1266-A063-1D88-93E87A9D8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BCEE2-26A6-26CD-4CFB-36B2719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E61E-14DC-C24C-8D98-3D7A969E7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9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E427-03A1-E205-B28D-280F10E0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030BB-DCDF-AB76-6174-864AE43B7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5F33C-FD34-8164-5B9C-144E5DBCC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54A791-F99F-8F93-3984-61FEDFE21A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456FE1-4303-B5C1-A34E-9754162DA1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B11254-0B3D-D373-9E70-82A0B402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A30D-B228-EA4B-A27F-CA9CF2A5E7E4}" type="datetimeFigureOut">
              <a:rPr lang="en-US" smtClean="0"/>
              <a:t>9/26/24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54D490-1868-4C97-ED7D-A6A8D6C8C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6314EB-A841-9B56-9E78-4397332B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E61E-14DC-C24C-8D98-3D7A969E7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57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DCAAF-79A9-829F-E961-F7C913A27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D470EC-7303-7C69-37CA-995E18950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A30D-B228-EA4B-A27F-CA9CF2A5E7E4}" type="datetimeFigureOut">
              <a:rPr lang="en-US" smtClean="0"/>
              <a:t>9/26/24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C630D-7213-7357-EDCB-380E13E7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BF66B-4C3C-DCDD-E78F-E90D3E2AE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E61E-14DC-C24C-8D98-3D7A969E7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EA08E1-A023-BE4F-9B2F-1705D12ED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A30D-B228-EA4B-A27F-CA9CF2A5E7E4}" type="datetimeFigureOut">
              <a:rPr lang="en-US" smtClean="0"/>
              <a:t>9/26/24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D2F460-BD14-60A6-B8D6-04746B83D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F741B-F95B-8D54-A44D-568C1FDB0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E61E-14DC-C24C-8D98-3D7A969E7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1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AC34D-B676-61BA-65BB-C339D939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B985F-FDC7-D9CB-FA70-373C2343B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DB0E3-1DC2-3523-4160-5923AFD63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1D77D-235A-FF86-879F-E6EFDC78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A30D-B228-EA4B-A27F-CA9CF2A5E7E4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B4F97-C0F4-73AC-CE45-DF4F6E531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71C05-94DC-EE6E-723F-7FB74C84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E61E-14DC-C24C-8D98-3D7A969E7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4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A5440-92F3-66CF-C744-F6A5D32DA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67FC54-87FE-FB65-9D05-D6523CF3E0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EADDB-6BBA-E06F-584F-FF91CE8C6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368C7-1EDC-F6DD-602B-F365C68FA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A30D-B228-EA4B-A27F-CA9CF2A5E7E4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8C739C-A5A6-99FC-4C61-D890DB2FC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9E60C-86B8-18A3-B7F3-AA45157D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BE61E-14DC-C24C-8D98-3D7A969E7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80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FD2EAF-D644-B997-56E0-F874D0F25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337F1-5283-D2DE-96DF-C97B898C0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E6619-87B5-6221-65F9-1FC0F73E4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DA30D-B228-EA4B-A27F-CA9CF2A5E7E4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1D4E7-0D0B-BEA3-D70A-2FFD6F80B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A2E62-0138-D8E0-6670-48A54AC53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E61E-14DC-C24C-8D98-3D7A969E7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9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en.wikipedia.org/wiki/Milky_Way" TargetMode="External"/><Relationship Id="rId7" Type="http://schemas.openxmlformats.org/officeDocument/2006/relationships/hyperlink" Target="https://en.wikipedia.org/wiki/Vega#cite_note-apj708_1_71-61" TargetMode="External"/><Relationship Id="rId2" Type="http://schemas.openxmlformats.org/officeDocument/2006/relationships/hyperlink" Target="https://en.wikipedia.org/wiki/Spherica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Centrifugal_force" TargetMode="External"/><Relationship Id="rId5" Type="http://schemas.openxmlformats.org/officeDocument/2006/relationships/hyperlink" Target="https://en.wikipedia.org/wiki/Oblate_spheroid" TargetMode="External"/><Relationship Id="rId4" Type="http://schemas.openxmlformats.org/officeDocument/2006/relationships/hyperlink" Target="https://en.wikipedia.org/wiki/Achernar#cite_note-kong2015-28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5E43B-FEF9-59A8-297E-82CC77341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2900" y="207962"/>
            <a:ext cx="9144000" cy="1795936"/>
          </a:xfrm>
        </p:spPr>
        <p:txBody>
          <a:bodyPr/>
          <a:lstStyle/>
          <a:p>
            <a:r>
              <a:rPr lang="en-US" b="1" dirty="0"/>
              <a:t>Polarimetry with the AAT</a:t>
            </a:r>
            <a:br>
              <a:rPr lang="en-US" b="1" dirty="0"/>
            </a:br>
            <a:r>
              <a:rPr lang="en-US" sz="4000" b="1" dirty="0"/>
              <a:t>Busting the Myth of Spherical Stars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164607-DAE3-0EC2-AD9B-AD84AB62B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2900" y="2014525"/>
            <a:ext cx="9144000" cy="1215058"/>
          </a:xfrm>
        </p:spPr>
        <p:txBody>
          <a:bodyPr/>
          <a:lstStyle/>
          <a:p>
            <a:r>
              <a:rPr lang="en-US" b="1" dirty="0"/>
              <a:t>Jeremy Bailey </a:t>
            </a:r>
            <a:r>
              <a:rPr lang="en-US" dirty="0"/>
              <a:t>(</a:t>
            </a:r>
            <a:r>
              <a:rPr lang="en-US" sz="1800" dirty="0"/>
              <a:t>UNSW</a:t>
            </a:r>
            <a:r>
              <a:rPr lang="en-US" dirty="0"/>
              <a:t>),  </a:t>
            </a:r>
            <a:r>
              <a:rPr lang="en-US" b="1" dirty="0"/>
              <a:t>Daniel V. Cotton </a:t>
            </a:r>
            <a:r>
              <a:rPr lang="en-US" dirty="0"/>
              <a:t>(</a:t>
            </a:r>
            <a:r>
              <a:rPr lang="en-US" sz="1800" dirty="0"/>
              <a:t>Monterey Institute for Research in Astronomy</a:t>
            </a:r>
            <a:r>
              <a:rPr lang="en-US" dirty="0"/>
              <a:t>), </a:t>
            </a:r>
            <a:r>
              <a:rPr lang="en-US" b="1" dirty="0" err="1"/>
              <a:t>Lucyna</a:t>
            </a:r>
            <a:r>
              <a:rPr lang="en-US" b="1" dirty="0"/>
              <a:t> </a:t>
            </a:r>
            <a:r>
              <a:rPr lang="en-US" b="1" dirty="0" err="1"/>
              <a:t>Kedziora</a:t>
            </a:r>
            <a:r>
              <a:rPr lang="en-US" b="1" dirty="0"/>
              <a:t> </a:t>
            </a:r>
            <a:r>
              <a:rPr lang="en-US" b="1" dirty="0" err="1"/>
              <a:t>Chudczer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sz="1800" dirty="0" err="1"/>
              <a:t>UniSQ</a:t>
            </a:r>
            <a:r>
              <a:rPr lang="en-US" dirty="0"/>
              <a:t>), </a:t>
            </a:r>
            <a:r>
              <a:rPr lang="en-US" b="1" dirty="0"/>
              <a:t>Ian Howarth </a:t>
            </a:r>
            <a:r>
              <a:rPr lang="en-US" dirty="0"/>
              <a:t>(</a:t>
            </a:r>
            <a:r>
              <a:rPr lang="en-US" sz="1800" dirty="0"/>
              <a:t>UCL</a:t>
            </a:r>
            <a:r>
              <a:rPr lang="en-US" dirty="0"/>
              <a:t>), </a:t>
            </a:r>
            <a:r>
              <a:rPr lang="en-US" b="1" dirty="0"/>
              <a:t>Kim Bott </a:t>
            </a:r>
            <a:r>
              <a:rPr lang="en-US" dirty="0"/>
              <a:t>(</a:t>
            </a:r>
            <a:r>
              <a:rPr lang="en-US" sz="1800" dirty="0"/>
              <a:t>SETI Institute</a:t>
            </a:r>
            <a:r>
              <a:rPr lang="en-US" dirty="0"/>
              <a:t>), </a:t>
            </a:r>
            <a:r>
              <a:rPr lang="en-US" b="1" dirty="0"/>
              <a:t>Ain De Horta </a:t>
            </a:r>
            <a:r>
              <a:rPr lang="en-US" dirty="0"/>
              <a:t>(</a:t>
            </a:r>
            <a:r>
              <a:rPr lang="en-US" sz="1800" dirty="0"/>
              <a:t>WSU</a:t>
            </a:r>
            <a:r>
              <a:rPr lang="en-US" dirty="0"/>
              <a:t>), </a:t>
            </a:r>
            <a:r>
              <a:rPr lang="en-US" b="1" dirty="0"/>
              <a:t>Graeme Melville </a:t>
            </a:r>
            <a:r>
              <a:rPr lang="en-US" dirty="0"/>
              <a:t>(</a:t>
            </a:r>
            <a:r>
              <a:rPr lang="en-US" sz="1800" dirty="0" err="1"/>
              <a:t>UoW</a:t>
            </a:r>
            <a:r>
              <a:rPr lang="en-US" dirty="0"/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40743-281D-FBC7-41F9-0CB27D356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34" y="3429000"/>
            <a:ext cx="3071887" cy="30593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2EA4AB-8979-7332-0585-68E8C7068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408" y="3314344"/>
            <a:ext cx="4565997" cy="29056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1AA76E-C156-06A2-BA76-C0D4F012A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3874" y="4230317"/>
            <a:ext cx="3048000" cy="2171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B2BFA9-5E00-851F-A900-2AD6A27B5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521" y="3134234"/>
            <a:ext cx="2823732" cy="31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53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04441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Three ways stars depart from spherical symmetry</a:t>
            </a:r>
          </a:p>
        </p:txBody>
      </p:sp>
      <p:pic>
        <p:nvPicPr>
          <p:cNvPr id="3" name="Picture 2" descr="news_and_view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t="46469" r="-727" b="2671"/>
          <a:stretch/>
        </p:blipFill>
        <p:spPr>
          <a:xfrm>
            <a:off x="1698043" y="1870600"/>
            <a:ext cx="4450530" cy="2602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1324542"/>
            <a:ext cx="263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Rotation   (e.g. </a:t>
            </a:r>
            <a:r>
              <a:rPr lang="en-US" dirty="0" err="1"/>
              <a:t>Regulus</a:t>
            </a:r>
            <a:r>
              <a:rPr lang="en-US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03557" y="1370708"/>
            <a:ext cx="2367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Non-Radial Pulsation</a:t>
            </a:r>
          </a:p>
          <a:p>
            <a:r>
              <a:rPr lang="en-US" dirty="0"/>
              <a:t>(e.g. Beta </a:t>
            </a:r>
            <a:r>
              <a:rPr lang="en-US" dirty="0" err="1"/>
              <a:t>Crucis</a:t>
            </a:r>
            <a:r>
              <a:rPr lang="en-US" dirty="0"/>
              <a:t>)</a:t>
            </a:r>
          </a:p>
        </p:txBody>
      </p:sp>
      <p:pic>
        <p:nvPicPr>
          <p:cNvPr id="6" name="Picture 5" descr="l2m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38" y="2144715"/>
            <a:ext cx="1790700" cy="1790700"/>
          </a:xfrm>
          <a:prstGeom prst="rect">
            <a:avLst/>
          </a:prstGeom>
        </p:spPr>
      </p:pic>
      <p:pic>
        <p:nvPicPr>
          <p:cNvPr id="7" name="Picture 6" descr="l3m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50" y="2144717"/>
            <a:ext cx="1790700" cy="1790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9604" y="4638373"/>
            <a:ext cx="32624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Binary Systems   (e.g. Spica)</a:t>
            </a:r>
          </a:p>
          <a:p>
            <a:endParaRPr lang="en-US" dirty="0"/>
          </a:p>
          <a:p>
            <a:r>
              <a:rPr lang="en-US" dirty="0"/>
              <a:t>Biggest effect is </a:t>
            </a:r>
            <a:r>
              <a:rPr lang="en-US" u="sng" dirty="0"/>
              <a:t>reflection</a:t>
            </a:r>
          </a:p>
          <a:p>
            <a:endParaRPr lang="en-US" u="sng" dirty="0"/>
          </a:p>
          <a:p>
            <a:r>
              <a:rPr lang="en-US" dirty="0"/>
              <a:t>Tidal distortion, occultation smaller factors in causing polarization.</a:t>
            </a:r>
          </a:p>
        </p:txBody>
      </p:sp>
      <p:pic>
        <p:nvPicPr>
          <p:cNvPr id="11" name="Picture 10" descr="spica_model5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4124"/>
          <a:stretch/>
        </p:blipFill>
        <p:spPr>
          <a:xfrm>
            <a:off x="6110111" y="3962101"/>
            <a:ext cx="3838222" cy="28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03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686B-8EF5-FAC5-F5C5-7EFDFEA1C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502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Following Discussion applies to </a:t>
            </a:r>
            <a:r>
              <a:rPr lang="en-US" sz="3200" b="1" dirty="0"/>
              <a:t>hot, massive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3D477-B679-4180-D9BB-934069142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419" y="1157468"/>
            <a:ext cx="9937830" cy="47108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&gt;2 M</a:t>
            </a:r>
            <a:r>
              <a:rPr lang="en-US" baseline="-25000" dirty="0"/>
              <a:t>⊙  </a:t>
            </a:r>
            <a:r>
              <a:rPr lang="en-US" dirty="0"/>
              <a:t> O, B, A stars,   </a:t>
            </a:r>
            <a:r>
              <a:rPr lang="en-US" i="1" dirty="0"/>
              <a:t>T</a:t>
            </a:r>
            <a:r>
              <a:rPr lang="en-US" baseline="-25000" dirty="0"/>
              <a:t>eff </a:t>
            </a:r>
            <a:r>
              <a:rPr lang="en-US" dirty="0"/>
              <a:t>&gt; ~8000K  (on main sequence)</a:t>
            </a:r>
          </a:p>
          <a:p>
            <a:r>
              <a:rPr lang="en-US" dirty="0"/>
              <a:t>Hot enough for an ionized atmosphere and electron scattering.</a:t>
            </a:r>
          </a:p>
          <a:p>
            <a:r>
              <a:rPr lang="en-US" dirty="0"/>
              <a:t>Relatively short lived.</a:t>
            </a:r>
          </a:p>
          <a:p>
            <a:r>
              <a:rPr lang="en-US" dirty="0"/>
              <a:t>High binary fraction.</a:t>
            </a:r>
          </a:p>
          <a:p>
            <a:r>
              <a:rPr lang="en-US" dirty="0"/>
              <a:t>High rotation rates.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For lower mass stars (F, G, K, M): </a:t>
            </a:r>
          </a:p>
          <a:p>
            <a:r>
              <a:rPr lang="en-US" dirty="0"/>
              <a:t>A spherical approximation is much more likely to be OK.</a:t>
            </a:r>
          </a:p>
          <a:p>
            <a:r>
              <a:rPr lang="en-US" dirty="0"/>
              <a:t>Asteroseismology can be used for stellar parameters (</a:t>
            </a:r>
            <a:r>
              <a:rPr lang="en-US" i="1" dirty="0"/>
              <a:t>M</a:t>
            </a:r>
            <a:r>
              <a:rPr lang="en-US" dirty="0"/>
              <a:t>, </a:t>
            </a:r>
            <a:r>
              <a:rPr lang="en-US" i="1" dirty="0"/>
              <a:t>R</a:t>
            </a:r>
            <a:r>
              <a:rPr lang="en-US" dirty="0"/>
              <a:t>, Age etc.)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93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0-06 at 4.38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8026400" cy="499533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3" y="3160890"/>
            <a:ext cx="4751070" cy="3306763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7" name="Text Box 16"/>
          <p:cNvSpPr txBox="1"/>
          <p:nvPr/>
        </p:nvSpPr>
        <p:spPr>
          <a:xfrm>
            <a:off x="7034849" y="3717572"/>
            <a:ext cx="1678305" cy="12573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AU" sz="1200" b="1" dirty="0">
                <a:solidFill>
                  <a:srgbClr val="00B0F0"/>
                </a:solidFill>
                <a:latin typeface="Times New Roman"/>
                <a:ea typeface="Times New Roman"/>
              </a:rPr>
              <a:t>Polar  T = 14375 K</a:t>
            </a:r>
          </a:p>
          <a:p>
            <a:r>
              <a:rPr lang="en-AU" sz="1200" b="1" dirty="0">
                <a:solidFill>
                  <a:srgbClr val="00B0F0"/>
                </a:solidFill>
                <a:latin typeface="Times New Roman"/>
                <a:ea typeface="Times New Roman"/>
              </a:rPr>
              <a:t>    log g = 3.992</a:t>
            </a:r>
          </a:p>
          <a:p>
            <a:r>
              <a:rPr lang="en-AU" sz="1200" b="1" dirty="0">
                <a:solidFill>
                  <a:srgbClr val="00B0F0"/>
                </a:solidFill>
                <a:latin typeface="Times New Roman"/>
                <a:ea typeface="Times New Roman"/>
              </a:rPr>
              <a:t> </a:t>
            </a:r>
          </a:p>
          <a:p>
            <a:r>
              <a:rPr lang="en-AU" sz="1200" b="1" dirty="0">
                <a:solidFill>
                  <a:srgbClr val="00B0F0"/>
                </a:solidFill>
                <a:latin typeface="Times New Roman"/>
                <a:ea typeface="Times New Roman"/>
              </a:rPr>
              <a:t>Equatorial  T = 11060 K</a:t>
            </a:r>
          </a:p>
          <a:p>
            <a:r>
              <a:rPr lang="en-AU" sz="1200" b="1" dirty="0">
                <a:solidFill>
                  <a:srgbClr val="00B0F0"/>
                </a:solidFill>
                <a:latin typeface="Times New Roman"/>
                <a:ea typeface="Times New Roman"/>
              </a:rPr>
              <a:t>             log g = 3.333</a:t>
            </a:r>
          </a:p>
          <a:p>
            <a:r>
              <a:rPr lang="en-AU" sz="1200" b="1" dirty="0">
                <a:solidFill>
                  <a:srgbClr val="00B0F0"/>
                </a:solidFill>
                <a:latin typeface="Times New Roman"/>
                <a:ea typeface="Times New Roman"/>
              </a:rPr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6406" y="5372069"/>
            <a:ext cx="3598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F497D"/>
                </a:solidFill>
              </a:rPr>
              <a:t>Predicted by Harrington and Collins in 1968. First detected using the AAT 50 years later.</a:t>
            </a:r>
          </a:p>
        </p:txBody>
      </p:sp>
    </p:spTree>
    <p:extLst>
      <p:ext uri="{BB962C8B-B14F-4D97-AF65-F5344CB8AC3E}">
        <p14:creationId xmlns:p14="http://schemas.microsoft.com/office/powerpoint/2010/main" val="414102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ca_nature_p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83" y="111927"/>
            <a:ext cx="7120647" cy="5279567"/>
          </a:xfrm>
          <a:prstGeom prst="rect">
            <a:avLst/>
          </a:prstGeom>
        </p:spPr>
      </p:pic>
      <p:pic>
        <p:nvPicPr>
          <p:cNvPr id="3" name="Picture 2" descr="spica_model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56" y="2377296"/>
            <a:ext cx="3866444" cy="43395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59069" y="5570219"/>
            <a:ext cx="5277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F497D"/>
                </a:solidFill>
              </a:rPr>
              <a:t>Never Predicted. Polarization due to reflection in binaries was probably observed but misinterpreted in the 1970s. Identified and explained by us in 2019.</a:t>
            </a:r>
          </a:p>
        </p:txBody>
      </p:sp>
    </p:spTree>
    <p:extLst>
      <p:ext uri="{BB962C8B-B14F-4D97-AF65-F5344CB8AC3E}">
        <p14:creationId xmlns:p14="http://schemas.microsoft.com/office/powerpoint/2010/main" val="2776269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016D8-2820-294A-EE06-D54A15E31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738"/>
            <a:ext cx="10515600" cy="67659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Polarization of Close Binaries (g’ band)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5B17AB-BCFB-6693-DF24-5A7FB1B06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345" y="1019335"/>
            <a:ext cx="3699076" cy="3362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D2B359-E89F-933C-7313-9C5D11A47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2373"/>
          <a:stretch/>
        </p:blipFill>
        <p:spPr>
          <a:xfrm>
            <a:off x="4352081" y="3336400"/>
            <a:ext cx="3611301" cy="3362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5A63D-7922-769C-2E97-5704A4050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81" y="1019335"/>
            <a:ext cx="3699075" cy="33627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64307C-D6F5-AE86-E055-8DBD6B1A61AE}"/>
              </a:ext>
            </a:extLst>
          </p:cNvPr>
          <p:cNvSpPr txBox="1"/>
          <p:nvPr/>
        </p:nvSpPr>
        <p:spPr>
          <a:xfrm>
            <a:off x="8778276" y="4326481"/>
            <a:ext cx="2661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B1V + B3V Eclipsing Binary</a:t>
            </a:r>
          </a:p>
          <a:p>
            <a:pPr algn="ctr"/>
            <a:r>
              <a:rPr lang="en-US" dirty="0"/>
              <a:t>P = 1.45d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9A5F0B-F4B9-D779-8942-97DD2322B69A}"/>
              </a:ext>
            </a:extLst>
          </p:cNvPr>
          <p:cNvSpPr txBox="1"/>
          <p:nvPr/>
        </p:nvSpPr>
        <p:spPr>
          <a:xfrm>
            <a:off x="942839" y="4342731"/>
            <a:ext cx="3130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B1V + B2V Non-eclipsing Binary</a:t>
            </a:r>
          </a:p>
          <a:p>
            <a:pPr algn="ctr"/>
            <a:r>
              <a:rPr lang="en-US" dirty="0"/>
              <a:t>P = 1.57d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27CABC-EE5E-E5F6-3731-FA52D1E6BA62}"/>
              </a:ext>
            </a:extLst>
          </p:cNvPr>
          <p:cNvSpPr txBox="1"/>
          <p:nvPr/>
        </p:nvSpPr>
        <p:spPr>
          <a:xfrm>
            <a:off x="4592238" y="2828376"/>
            <a:ext cx="3387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O7.5I + O9.7I Non-eclipsing Binary</a:t>
            </a:r>
          </a:p>
          <a:p>
            <a:pPr algn="ctr"/>
            <a:r>
              <a:rPr lang="en-US" dirty="0"/>
              <a:t>P = 9.81d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A06D55-DB89-C60F-1FAB-2FA63B2AC82E}"/>
              </a:ext>
            </a:extLst>
          </p:cNvPr>
          <p:cNvSpPr txBox="1"/>
          <p:nvPr/>
        </p:nvSpPr>
        <p:spPr>
          <a:xfrm>
            <a:off x="838200" y="5613721"/>
            <a:ext cx="2199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HIPPI-2 Observations</a:t>
            </a:r>
          </a:p>
          <a:p>
            <a:r>
              <a:rPr lang="en-US" b="1" dirty="0"/>
              <a:t>2019 – 2023</a:t>
            </a:r>
          </a:p>
        </p:txBody>
      </p:sp>
    </p:spTree>
    <p:extLst>
      <p:ext uri="{BB962C8B-B14F-4D97-AF65-F5344CB8AC3E}">
        <p14:creationId xmlns:p14="http://schemas.microsoft.com/office/powerpoint/2010/main" val="1841237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A378B-A38B-3D3E-8B97-A22CDF0FF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649" y="-1"/>
            <a:ext cx="8557934" cy="5510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0B0B9-AFAE-FE5D-3647-50E3E66470B7}"/>
              </a:ext>
            </a:extLst>
          </p:cNvPr>
          <p:cNvSpPr txBox="1"/>
          <p:nvPr/>
        </p:nvSpPr>
        <p:spPr>
          <a:xfrm>
            <a:off x="1785025" y="5703120"/>
            <a:ext cx="4430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F497D"/>
                </a:solidFill>
              </a:rPr>
              <a:t>Predicted by Odell in 1979. First detected using the AAT 42 years later.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AB0CA6-DDB1-658F-D5BE-3672D434F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167" y="1853184"/>
            <a:ext cx="3605645" cy="48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44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45C4F-E45F-23E3-9DA5-5CFB5D3AD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803"/>
          </a:xfrm>
        </p:spPr>
        <p:txBody>
          <a:bodyPr/>
          <a:lstStyle/>
          <a:p>
            <a:pPr algn="ctr"/>
            <a:r>
              <a:rPr lang="en-US" b="1" dirty="0"/>
              <a:t>Pulsating Star Beta Crucis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53402-5EBB-A043-7EFB-9E4AC5526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464"/>
            <a:ext cx="5491163" cy="4750499"/>
          </a:xfrm>
        </p:spPr>
        <p:txBody>
          <a:bodyPr>
            <a:normAutofit/>
          </a:bodyPr>
          <a:lstStyle/>
          <a:p>
            <a:r>
              <a:rPr lang="en-US" sz="2400" dirty="0"/>
              <a:t>Used 307 HIPPI-2 Observations of </a:t>
            </a:r>
            <a:r>
              <a:rPr lang="en-US" sz="2400" dirty="0">
                <a:latin typeface="+mj-lt"/>
              </a:rPr>
              <a:t>β</a:t>
            </a:r>
            <a:r>
              <a:rPr lang="en-US" sz="2400" dirty="0"/>
              <a:t> Cru.</a:t>
            </a:r>
          </a:p>
          <a:p>
            <a:r>
              <a:rPr lang="en-US" sz="2400" dirty="0"/>
              <a:t>Photometry from TESS, WIRE, </a:t>
            </a:r>
            <a:r>
              <a:rPr lang="en-US" sz="2400" dirty="0" err="1"/>
              <a:t>Hipparcos</a:t>
            </a:r>
            <a:r>
              <a:rPr lang="en-US" sz="2400" dirty="0"/>
              <a:t>.</a:t>
            </a:r>
          </a:p>
          <a:p>
            <a:r>
              <a:rPr lang="en-US" sz="2400" dirty="0"/>
              <a:t>Pulsations with period 5.964 d</a:t>
            </a:r>
            <a:r>
              <a:rPr lang="en-US" sz="2400" baseline="30000" dirty="0"/>
              <a:t>–1</a:t>
            </a:r>
            <a:r>
              <a:rPr lang="en-US" sz="2400" dirty="0"/>
              <a:t> detected in photometric data and both polarization Stokes parameters as well as in spectroscopic observations.</a:t>
            </a:r>
          </a:p>
          <a:p>
            <a:r>
              <a:rPr lang="en-US" sz="2400" dirty="0"/>
              <a:t>Led to identification of the pulsation mode as </a:t>
            </a:r>
            <a:r>
              <a:rPr lang="en-US" sz="2400" i="1" dirty="0"/>
              <a:t>l</a:t>
            </a:r>
            <a:r>
              <a:rPr lang="en-US" sz="2400" dirty="0"/>
              <a:t> = 3, </a:t>
            </a:r>
            <a:r>
              <a:rPr lang="en-US" sz="2400" i="1" dirty="0"/>
              <a:t>m</a:t>
            </a:r>
            <a:r>
              <a:rPr lang="en-US" sz="2400" dirty="0"/>
              <a:t> = –3.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38611-C356-8801-1CEA-797378A93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363" y="1186417"/>
            <a:ext cx="4251726" cy="5671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F3663D-6341-C6F3-EC1E-02C2680FDCD0}"/>
              </a:ext>
            </a:extLst>
          </p:cNvPr>
          <p:cNvSpPr txBox="1"/>
          <p:nvPr/>
        </p:nvSpPr>
        <p:spPr>
          <a:xfrm>
            <a:off x="7243763" y="1328928"/>
            <a:ext cx="618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58D3B-B077-8B79-E382-507DFFAAF085}"/>
              </a:ext>
            </a:extLst>
          </p:cNvPr>
          <p:cNvSpPr txBox="1"/>
          <p:nvPr/>
        </p:nvSpPr>
        <p:spPr>
          <a:xfrm>
            <a:off x="7243763" y="3244334"/>
            <a:ext cx="124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HIPPI-2 Q/I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0A075-525F-6D0E-153A-74B7927993F8}"/>
              </a:ext>
            </a:extLst>
          </p:cNvPr>
          <p:cNvSpPr txBox="1"/>
          <p:nvPr/>
        </p:nvSpPr>
        <p:spPr>
          <a:xfrm>
            <a:off x="7214886" y="4975074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HIPPI-2 U/I</a:t>
            </a:r>
          </a:p>
        </p:txBody>
      </p:sp>
    </p:spTree>
    <p:extLst>
      <p:ext uri="{BB962C8B-B14F-4D97-AF65-F5344CB8AC3E}">
        <p14:creationId xmlns:p14="http://schemas.microsoft.com/office/powerpoint/2010/main" val="1423985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97D683-8864-1DC3-C1E4-9CE1443BF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9A5275-6E9F-94D9-5F28-F6303241E22D}"/>
              </a:ext>
            </a:extLst>
          </p:cNvPr>
          <p:cNvSpPr txBox="1"/>
          <p:nvPr/>
        </p:nvSpPr>
        <p:spPr>
          <a:xfrm>
            <a:off x="1031132" y="1490007"/>
            <a:ext cx="229572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Pulsating Star Model</a:t>
            </a:r>
          </a:p>
          <a:p>
            <a:endParaRPr lang="en-US" dirty="0"/>
          </a:p>
          <a:p>
            <a:r>
              <a:rPr lang="en-US" i="1" dirty="0"/>
              <a:t>T</a:t>
            </a:r>
            <a:r>
              <a:rPr lang="en-US" baseline="-25000" dirty="0"/>
              <a:t>eff</a:t>
            </a:r>
            <a:r>
              <a:rPr lang="en-US" dirty="0"/>
              <a:t> = 27000 K</a:t>
            </a:r>
          </a:p>
          <a:p>
            <a:r>
              <a:rPr lang="en-US" i="1" dirty="0"/>
              <a:t>R</a:t>
            </a:r>
            <a:r>
              <a:rPr lang="en-US" dirty="0"/>
              <a:t> = 8.4 R</a:t>
            </a:r>
            <a:r>
              <a:rPr lang="en-US" baseline="-25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⊙</a:t>
            </a:r>
          </a:p>
          <a:p>
            <a:r>
              <a:rPr lang="en-US" i="1" dirty="0"/>
              <a:t>M</a:t>
            </a:r>
            <a:r>
              <a:rPr lang="en-US" dirty="0"/>
              <a:t> = 16 M</a:t>
            </a:r>
            <a:r>
              <a:rPr lang="en-US" baseline="-25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⊙</a:t>
            </a:r>
          </a:p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ω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ω</a:t>
            </a:r>
            <a:r>
              <a:rPr lang="en-US" baseline="-25000" dirty="0" err="1">
                <a:ea typeface="Menlo" panose="020B0609030804020204" pitchFamily="49" charset="0"/>
                <a:cs typeface="Menlo" panose="020B0609030804020204" pitchFamily="49" charset="0"/>
              </a:rPr>
              <a:t>crit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= 0.36</a:t>
            </a:r>
          </a:p>
          <a:p>
            <a:r>
              <a:rPr lang="en-US" i="1" dirty="0" err="1"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 = 48</a:t>
            </a:r>
            <a:r>
              <a:rPr lang="en-US" baseline="30000" dirty="0">
                <a:ea typeface="Menlo" panose="020B0609030804020204" pitchFamily="49" charset="0"/>
                <a:cs typeface="Menlo" panose="020B0609030804020204" pitchFamily="49" charset="0"/>
              </a:rPr>
              <a:t>o</a:t>
            </a:r>
          </a:p>
          <a:p>
            <a:endParaRPr lang="en-US" baseline="30000" dirty="0"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Mode:</a:t>
            </a:r>
          </a:p>
          <a:p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i="1" dirty="0">
                <a:ea typeface="Menlo" panose="020B0609030804020204" pitchFamily="49" charset="0"/>
                <a:cs typeface="Menlo" panose="020B0609030804020204" pitchFamily="49" charset="0"/>
              </a:rPr>
              <a:t>l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 = 3, </a:t>
            </a:r>
            <a:r>
              <a:rPr lang="en-US" i="1" dirty="0">
                <a:ea typeface="Menlo" panose="020B0609030804020204" pitchFamily="49" charset="0"/>
                <a:cs typeface="Menlo" panose="020B0609030804020204" pitchFamily="49" charset="0"/>
              </a:rPr>
              <a:t>m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 = –3</a:t>
            </a:r>
          </a:p>
          <a:p>
            <a:endParaRPr lang="en-US" dirty="0"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Intensity and overlaid polarization vectors at 460nm wavelength.</a:t>
            </a:r>
          </a:p>
        </p:txBody>
      </p:sp>
    </p:spTree>
    <p:extLst>
      <p:ext uri="{BB962C8B-B14F-4D97-AF65-F5344CB8AC3E}">
        <p14:creationId xmlns:p14="http://schemas.microsoft.com/office/powerpoint/2010/main" val="466410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701C14-0F58-D619-6600-53F0592B10ED}"/>
              </a:ext>
            </a:extLst>
          </p:cNvPr>
          <p:cNvSpPr txBox="1"/>
          <p:nvPr/>
        </p:nvSpPr>
        <p:spPr>
          <a:xfrm>
            <a:off x="1123545" y="1228323"/>
            <a:ext cx="210143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Pulsating Star Model</a:t>
            </a:r>
          </a:p>
          <a:p>
            <a:endParaRPr lang="en-US" dirty="0"/>
          </a:p>
          <a:p>
            <a:r>
              <a:rPr lang="en-US" i="1" dirty="0"/>
              <a:t>T</a:t>
            </a:r>
            <a:r>
              <a:rPr lang="en-US" baseline="-25000" dirty="0"/>
              <a:t>eff</a:t>
            </a:r>
            <a:r>
              <a:rPr lang="en-US" dirty="0"/>
              <a:t> = 27000 K</a:t>
            </a:r>
          </a:p>
          <a:p>
            <a:r>
              <a:rPr lang="en-US" i="1" dirty="0"/>
              <a:t>R</a:t>
            </a:r>
            <a:r>
              <a:rPr lang="en-US" dirty="0"/>
              <a:t> = 8.4 R</a:t>
            </a:r>
            <a:r>
              <a:rPr lang="en-US" baseline="-25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⊙</a:t>
            </a:r>
          </a:p>
          <a:p>
            <a:r>
              <a:rPr lang="en-US" i="1" dirty="0"/>
              <a:t>M</a:t>
            </a:r>
            <a:r>
              <a:rPr lang="en-US" dirty="0"/>
              <a:t> = 16 M</a:t>
            </a:r>
            <a:r>
              <a:rPr lang="en-US" baseline="-25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⊙</a:t>
            </a:r>
          </a:p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ω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ω</a:t>
            </a:r>
            <a:r>
              <a:rPr lang="en-US" baseline="-25000" dirty="0" err="1">
                <a:ea typeface="Menlo" panose="020B0609030804020204" pitchFamily="49" charset="0"/>
                <a:cs typeface="Menlo" panose="020B0609030804020204" pitchFamily="49" charset="0"/>
              </a:rPr>
              <a:t>crit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= 0.36</a:t>
            </a:r>
          </a:p>
          <a:p>
            <a:r>
              <a:rPr lang="en-US" i="1" dirty="0" err="1"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 = 48</a:t>
            </a:r>
            <a:r>
              <a:rPr lang="en-US" baseline="30000" dirty="0">
                <a:ea typeface="Menlo" panose="020B0609030804020204" pitchFamily="49" charset="0"/>
                <a:cs typeface="Menlo" panose="020B0609030804020204" pitchFamily="49" charset="0"/>
              </a:rPr>
              <a:t>o</a:t>
            </a:r>
          </a:p>
          <a:p>
            <a:endParaRPr lang="en-US" baseline="30000" dirty="0"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Mode:</a:t>
            </a:r>
          </a:p>
          <a:p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i="1" dirty="0">
                <a:ea typeface="Menlo" panose="020B0609030804020204" pitchFamily="49" charset="0"/>
                <a:cs typeface="Menlo" panose="020B0609030804020204" pitchFamily="49" charset="0"/>
              </a:rPr>
              <a:t>l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 = 3, </a:t>
            </a:r>
            <a:r>
              <a:rPr lang="en-US" i="1" dirty="0">
                <a:ea typeface="Menlo" panose="020B0609030804020204" pitchFamily="49" charset="0"/>
                <a:cs typeface="Menlo" panose="020B0609030804020204" pitchFamily="49" charset="0"/>
              </a:rPr>
              <a:t>m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 = –3</a:t>
            </a:r>
          </a:p>
          <a:p>
            <a:endParaRPr lang="en-US" dirty="0"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Intensity and overlaid polarization at 460nm with mean level subtracted.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C28D15-234D-B043-B57E-8528B5B20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979" y="920695"/>
            <a:ext cx="7772400" cy="501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23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52E56-2BED-8C81-A02A-531B3D6FF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46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Rotating stars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8BD45-743D-20ED-9D38-14DDD79E3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35" y="1111168"/>
            <a:ext cx="4836175" cy="1236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9FE3D-7D7E-B8C1-BEA5-8A6A587C6009}"/>
              </a:ext>
            </a:extLst>
          </p:cNvPr>
          <p:cNvSpPr txBox="1"/>
          <p:nvPr/>
        </p:nvSpPr>
        <p:spPr>
          <a:xfrm>
            <a:off x="838200" y="2546428"/>
            <a:ext cx="48361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Stellar rotation changes the shape of a star.</a:t>
            </a:r>
          </a:p>
          <a:p>
            <a:endParaRPr lang="en-US" dirty="0"/>
          </a:p>
          <a:p>
            <a:r>
              <a:rPr lang="en-US" dirty="0"/>
              <a:t>It also changes the distribution of effective gravity</a:t>
            </a:r>
          </a:p>
          <a:p>
            <a:r>
              <a:rPr lang="en-US" dirty="0"/>
              <a:t>(highest at the pole and lowest at the equator), and due to gravity darkening this also changes the distribution of temperature and hence intensity.</a:t>
            </a:r>
          </a:p>
          <a:p>
            <a:endParaRPr lang="en-US" dirty="0"/>
          </a:p>
          <a:p>
            <a:r>
              <a:rPr lang="en-US" dirty="0"/>
              <a:t>Rotation changes the evolution of a star — due to rotational mixing and mass-loss.</a:t>
            </a:r>
          </a:p>
          <a:p>
            <a:endParaRPr lang="en-US" dirty="0"/>
          </a:p>
          <a:p>
            <a:r>
              <a:rPr lang="en-US" dirty="0"/>
              <a:t>The past evolution of these stars is uncertain. Were they born rotating rapidly, or have they been spun up by binary interactions?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4E45AA-379E-20E6-CAB3-49639BAEA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405" y="520862"/>
            <a:ext cx="3908022" cy="3449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52344C-8D58-74D3-E268-648A34B75E8E}"/>
              </a:ext>
            </a:extLst>
          </p:cNvPr>
          <p:cNvSpPr txBox="1"/>
          <p:nvPr/>
        </p:nvSpPr>
        <p:spPr>
          <a:xfrm>
            <a:off x="6200172" y="4058613"/>
            <a:ext cx="52587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Rotation is normally measured as a fraction of critical rotation (i.e. the rotation rate at which the equatorial velocity would equal the Keplerian velocity).</a:t>
            </a:r>
          </a:p>
          <a:p>
            <a:endParaRPr lang="en-US" dirty="0"/>
          </a:p>
          <a:p>
            <a:r>
              <a:rPr lang="en-US" dirty="0"/>
              <a:t>Either as angular velocity    𝜔/𝜔</a:t>
            </a:r>
            <a:r>
              <a:rPr lang="en-US" baseline="-25000" dirty="0"/>
              <a:t>crit</a:t>
            </a:r>
            <a:r>
              <a:rPr lang="en-US" dirty="0"/>
              <a:t>        (often just 𝜔)</a:t>
            </a:r>
          </a:p>
          <a:p>
            <a:endParaRPr lang="en-US" dirty="0"/>
          </a:p>
          <a:p>
            <a:r>
              <a:rPr lang="en-US" dirty="0"/>
              <a:t>Or velocity                    </a:t>
            </a:r>
            <a:r>
              <a:rPr lang="en-US" i="1" dirty="0" err="1"/>
              <a:t>v</a:t>
            </a:r>
            <a:r>
              <a:rPr lang="en-US" i="1" baseline="-25000" dirty="0" err="1"/>
              <a:t>e</a:t>
            </a:r>
            <a:r>
              <a:rPr lang="en-US" dirty="0"/>
              <a:t>/</a:t>
            </a:r>
            <a:r>
              <a:rPr lang="en-US" i="1" dirty="0" err="1"/>
              <a:t>v</a:t>
            </a:r>
            <a:r>
              <a:rPr lang="en-US" baseline="-25000" dirty="0" err="1"/>
              <a:t>crit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7178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B49F-E970-B16C-C33D-1F0332945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0845"/>
            <a:ext cx="10515600" cy="823913"/>
          </a:xfrm>
        </p:spPr>
        <p:txBody>
          <a:bodyPr/>
          <a:lstStyle/>
          <a:p>
            <a:pPr algn="ctr"/>
            <a:r>
              <a:rPr lang="en-US" b="1" dirty="0"/>
              <a:t>Polarimeters at the AAT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44003-BF23-F80E-9C73-5C1267E53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995160"/>
            <a:ext cx="5157787" cy="823912"/>
          </a:xfrm>
        </p:spPr>
        <p:txBody>
          <a:bodyPr/>
          <a:lstStyle/>
          <a:p>
            <a:r>
              <a:rPr lang="en-US" dirty="0"/>
              <a:t>Facility Instruments with polarimetric modes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A3D2C-E826-2C8D-9382-AC040E426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1" y="2081719"/>
            <a:ext cx="5157787" cy="437059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2200" dirty="0" err="1"/>
              <a:t>Boller</a:t>
            </a:r>
            <a:r>
              <a:rPr lang="en-US" sz="2200" dirty="0"/>
              <a:t> &amp; Chivens Spectrograph – IDS</a:t>
            </a:r>
          </a:p>
          <a:p>
            <a:pPr lvl="1">
              <a:lnSpc>
                <a:spcPct val="80000"/>
              </a:lnSpc>
            </a:pPr>
            <a:r>
              <a:rPr lang="en-US" sz="1700" dirty="0"/>
              <a:t>Visvanathan &amp; </a:t>
            </a:r>
            <a:r>
              <a:rPr lang="en-US" sz="1700" dirty="0" err="1"/>
              <a:t>Wickramasinghe</a:t>
            </a:r>
            <a:r>
              <a:rPr lang="en-US" sz="1700" dirty="0"/>
              <a:t>, 1978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RGO Spectrograph / Pockels Cell</a:t>
            </a:r>
          </a:p>
          <a:p>
            <a:pPr lvl="1">
              <a:lnSpc>
                <a:spcPct val="80000"/>
              </a:lnSpc>
            </a:pPr>
            <a:r>
              <a:rPr lang="en-US" sz="1700" dirty="0"/>
              <a:t>McLean et al., 1983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RGO Spectrograph / Waveplate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Taurus II Faint-Object Polarimeter</a:t>
            </a:r>
          </a:p>
          <a:p>
            <a:pPr lvl="1">
              <a:lnSpc>
                <a:spcPct val="80000"/>
              </a:lnSpc>
            </a:pPr>
            <a:r>
              <a:rPr lang="en-US" sz="1700" dirty="0"/>
              <a:t>Cropper et al., 1990</a:t>
            </a: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IRIS Imaging Polarimeter</a:t>
            </a:r>
          </a:p>
          <a:p>
            <a:pPr lvl="1">
              <a:lnSpc>
                <a:spcPct val="80000"/>
              </a:lnSpc>
            </a:pPr>
            <a:r>
              <a:rPr lang="en-US" sz="1700" dirty="0"/>
              <a:t>Hough et al., 1994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UCLES / </a:t>
            </a:r>
            <a:r>
              <a:rPr lang="en-US" sz="2200" dirty="0" err="1"/>
              <a:t>Semel</a:t>
            </a:r>
            <a:r>
              <a:rPr lang="en-US" sz="2200" dirty="0"/>
              <a:t> Polarimeter</a:t>
            </a:r>
          </a:p>
          <a:p>
            <a:pPr lvl="1">
              <a:lnSpc>
                <a:spcPct val="80000"/>
              </a:lnSpc>
            </a:pPr>
            <a:r>
              <a:rPr lang="en-US" sz="1800" dirty="0" err="1"/>
              <a:t>Donati</a:t>
            </a:r>
            <a:r>
              <a:rPr lang="en-US" sz="1800" dirty="0"/>
              <a:t> et al., 1997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Taurus II Charge Shuffling Polarimeter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Bailey &amp; </a:t>
            </a:r>
            <a:r>
              <a:rPr lang="en-US" sz="1800" dirty="0" err="1"/>
              <a:t>Kedziora-Chudczer</a:t>
            </a:r>
            <a:r>
              <a:rPr lang="en-US" sz="1800" dirty="0"/>
              <a:t>, 2000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 marL="0" indent="0">
              <a:lnSpc>
                <a:spcPct val="80000"/>
              </a:lnSpc>
              <a:buNone/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36738-5F54-EC31-2216-AB6F5F4AB7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921004"/>
            <a:ext cx="5183188" cy="565926"/>
          </a:xfrm>
        </p:spPr>
        <p:txBody>
          <a:bodyPr/>
          <a:lstStyle/>
          <a:p>
            <a:r>
              <a:rPr lang="en-US" dirty="0"/>
              <a:t>Visitor Instruments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6B1C29-F89E-7C4F-81CA-B6407F47C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24518"/>
            <a:ext cx="5183188" cy="496147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Durham </a:t>
            </a:r>
            <a:r>
              <a:rPr lang="en-US" sz="2000" dirty="0" err="1"/>
              <a:t>Electronographic</a:t>
            </a:r>
            <a:r>
              <a:rPr lang="en-US" sz="2000" dirty="0"/>
              <a:t> Polarimeter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Warren-Smith et al., 1979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RGO People’s Photometer/Polarimeter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Jones et al., 1981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ROE Imaging Spectropolarimeter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McLean et al., 1983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Hatfield 2-Channel Optical/IR Polarimeter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Bailey &amp; Hough, 1982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UCL IR Grating Spectrometer / Polarimeter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Aitken et al., 1984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Durham CCD Imaging Polarimeter</a:t>
            </a:r>
          </a:p>
          <a:p>
            <a:pPr lvl="1">
              <a:lnSpc>
                <a:spcPct val="80000"/>
              </a:lnSpc>
            </a:pPr>
            <a:r>
              <a:rPr lang="en-US" sz="1600" dirty="0" err="1"/>
              <a:t>Scarrott</a:t>
            </a:r>
            <a:r>
              <a:rPr lang="en-US" sz="1600" dirty="0"/>
              <a:t> et al., 1991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Hatfield 6-Channel Polarimeter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Hough et al., 1991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NIMPOL (N-band Imaging Polarimeter)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Smith et al., 1997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HIPPI (</a:t>
            </a:r>
            <a:r>
              <a:rPr lang="en-US" sz="2000" dirty="0" err="1"/>
              <a:t>HIgh</a:t>
            </a:r>
            <a:r>
              <a:rPr lang="en-US" sz="2000" dirty="0"/>
              <a:t> Precision Polarimetric Instrument)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Bailey et al., 2015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HIPPI-2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Bailey et al., 2020</a:t>
            </a:r>
          </a:p>
        </p:txBody>
      </p:sp>
    </p:spTree>
    <p:extLst>
      <p:ext uri="{BB962C8B-B14F-4D97-AF65-F5344CB8AC3E}">
        <p14:creationId xmlns:p14="http://schemas.microsoft.com/office/powerpoint/2010/main" val="1431972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8A0F7-18CA-7592-01E4-CC84C1766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621" y="0"/>
            <a:ext cx="67186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5D3634-87E6-7D66-0340-0A9D16CABD4C}"/>
              </a:ext>
            </a:extLst>
          </p:cNvPr>
          <p:cNvSpPr txBox="1"/>
          <p:nvPr/>
        </p:nvSpPr>
        <p:spPr>
          <a:xfrm>
            <a:off x="844952" y="451412"/>
            <a:ext cx="300941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Models of Rotating Stars</a:t>
            </a:r>
          </a:p>
          <a:p>
            <a:endParaRPr lang="en-US" dirty="0"/>
          </a:p>
          <a:p>
            <a:r>
              <a:rPr lang="en-US" dirty="0"/>
              <a:t>Fixed </a:t>
            </a:r>
            <a:r>
              <a:rPr lang="en-US" i="1" dirty="0" err="1"/>
              <a:t>T</a:t>
            </a:r>
            <a:r>
              <a:rPr lang="en-US" baseline="-25000" dirty="0" err="1"/>
              <a:t>pole</a:t>
            </a:r>
            <a:r>
              <a:rPr lang="en-US" dirty="0"/>
              <a:t> and </a:t>
            </a:r>
            <a:r>
              <a:rPr lang="en-US" i="1" dirty="0" err="1"/>
              <a:t>g</a:t>
            </a:r>
            <a:r>
              <a:rPr lang="en-US" baseline="-25000" dirty="0" err="1"/>
              <a:t>pole</a:t>
            </a:r>
            <a:endParaRPr lang="en-US" dirty="0"/>
          </a:p>
          <a:p>
            <a:endParaRPr lang="en-US" baseline="-25000" dirty="0"/>
          </a:p>
          <a:p>
            <a:r>
              <a:rPr lang="en-US" dirty="0"/>
              <a:t>Varying rotation</a:t>
            </a:r>
          </a:p>
          <a:p>
            <a:endParaRPr lang="en-US" dirty="0"/>
          </a:p>
          <a:p>
            <a:r>
              <a:rPr lang="en-US" dirty="0"/>
              <a:t>Use a grid of ATLAS9 stellar atmosphere models calculated for each latitude of star. </a:t>
            </a:r>
          </a:p>
          <a:p>
            <a:endParaRPr lang="en-US" dirty="0"/>
          </a:p>
          <a:p>
            <a:r>
              <a:rPr lang="en-US" dirty="0"/>
              <a:t>Use SYNSPEC/VLIDORT to determine intensity and polarization for each model.</a:t>
            </a:r>
          </a:p>
          <a:p>
            <a:endParaRPr lang="en-US" dirty="0"/>
          </a:p>
          <a:p>
            <a:r>
              <a:rPr lang="en-US" dirty="0"/>
              <a:t>Interpolate between models to determine values for each pixel of the star.</a:t>
            </a:r>
          </a:p>
          <a:p>
            <a:endParaRPr lang="en-US" dirty="0"/>
          </a:p>
          <a:p>
            <a:r>
              <a:rPr lang="en-US" dirty="0"/>
              <a:t>Sum over pixels to get integrated intensity and polarization.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05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5BBCA-D3B0-004C-6B1D-4AB074FED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675" y="0"/>
            <a:ext cx="671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27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9FDA0-6FC0-FBE8-97DF-9E80D25C3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2895"/>
          </a:xfrm>
        </p:spPr>
        <p:txBody>
          <a:bodyPr/>
          <a:lstStyle/>
          <a:p>
            <a:pPr algn="ctr"/>
            <a:r>
              <a:rPr lang="en-US" b="1" dirty="0"/>
              <a:t>Rotational Polarization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92D7E-8D0C-1E3A-DCF9-02CE06A0A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5122762" cy="4823378"/>
          </a:xfrm>
        </p:spPr>
        <p:txBody>
          <a:bodyPr>
            <a:normAutofit/>
          </a:bodyPr>
          <a:lstStyle/>
          <a:p>
            <a:r>
              <a:rPr lang="en-US" dirty="0"/>
              <a:t>Rotation produces polarization with a distinctive wavelength </a:t>
            </a:r>
            <a:r>
              <a:rPr lang="en-US"/>
              <a:t>dependence and </a:t>
            </a:r>
            <a:r>
              <a:rPr lang="en-US" dirty="0"/>
              <a:t>dependent on:</a:t>
            </a:r>
          </a:p>
          <a:p>
            <a:pPr lvl="1"/>
            <a:r>
              <a:rPr lang="en-US" dirty="0"/>
              <a:t>Rotation (𝜔/𝜔</a:t>
            </a:r>
            <a:r>
              <a:rPr lang="en-US" baseline="-25000" dirty="0"/>
              <a:t>crit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Inclination (</a:t>
            </a:r>
            <a:r>
              <a:rPr lang="en-US" i="1" dirty="0" err="1"/>
              <a:t>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Polar gravity (log </a:t>
            </a:r>
            <a:r>
              <a:rPr lang="en-US" i="1" dirty="0" err="1"/>
              <a:t>g</a:t>
            </a:r>
            <a:r>
              <a:rPr lang="en-US" baseline="-25000" dirty="0" err="1"/>
              <a:t>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Polar Temperature (</a:t>
            </a:r>
            <a:r>
              <a:rPr lang="en-US" i="1" dirty="0" err="1"/>
              <a:t>T</a:t>
            </a:r>
            <a:r>
              <a:rPr lang="en-US" baseline="-25000" dirty="0" err="1"/>
              <a:t>p</a:t>
            </a:r>
            <a:r>
              <a:rPr lang="en-US" dirty="0"/>
              <a:t>)</a:t>
            </a:r>
          </a:p>
          <a:p>
            <a:r>
              <a:rPr lang="en-US" dirty="0"/>
              <a:t>To model polarization observations we have to add additional constraints (flux in visible and UV, </a:t>
            </a:r>
            <a:r>
              <a:rPr lang="en-US" i="1" dirty="0"/>
              <a:t>v</a:t>
            </a:r>
            <a:r>
              <a:rPr lang="en-US" dirty="0"/>
              <a:t> </a:t>
            </a:r>
            <a:r>
              <a:rPr lang="en-US" dirty="0" err="1"/>
              <a:t>sin</a:t>
            </a:r>
            <a:r>
              <a:rPr lang="en-US" i="1" dirty="0" err="1"/>
              <a:t>i</a:t>
            </a:r>
            <a:r>
              <a:rPr lang="en-US" dirty="0"/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0B9CF-C98D-F7C2-0AF6-75F4B1CB9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962" y="1013000"/>
            <a:ext cx="5495296" cy="4786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6C92E9-DC67-3114-42DF-D5A2D091A04A}"/>
              </a:ext>
            </a:extLst>
          </p:cNvPr>
          <p:cNvSpPr txBox="1"/>
          <p:nvPr/>
        </p:nvSpPr>
        <p:spPr>
          <a:xfrm>
            <a:off x="6016395" y="5753543"/>
            <a:ext cx="5439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point in the grid corresponds to a set of stellar parameters that fit the flux and </a:t>
            </a:r>
            <a:r>
              <a:rPr lang="en-US" i="1" dirty="0"/>
              <a:t>v</a:t>
            </a:r>
            <a:r>
              <a:rPr lang="en-US" dirty="0"/>
              <a:t> </a:t>
            </a:r>
            <a:r>
              <a:rPr lang="en-US" dirty="0" err="1"/>
              <a:t>sin</a:t>
            </a:r>
            <a:r>
              <a:rPr lang="en-US" i="1" dirty="0" err="1"/>
              <a:t>i</a:t>
            </a:r>
            <a:r>
              <a:rPr lang="en-US" i="1" dirty="0"/>
              <a:t>. </a:t>
            </a:r>
            <a:r>
              <a:rPr lang="en-US" dirty="0"/>
              <a:t>The image shows how well each fit the polarization data. </a:t>
            </a:r>
          </a:p>
        </p:txBody>
      </p:sp>
    </p:spTree>
    <p:extLst>
      <p:ext uri="{BB962C8B-B14F-4D97-AF65-F5344CB8AC3E}">
        <p14:creationId xmlns:p14="http://schemas.microsoft.com/office/powerpoint/2010/main" val="2284204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97D5A-F9C4-B1B1-E250-1BD3BDAB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9113"/>
          </a:xfrm>
        </p:spPr>
        <p:txBody>
          <a:bodyPr/>
          <a:lstStyle/>
          <a:p>
            <a:r>
              <a:rPr lang="en-US" b="1" dirty="0"/>
              <a:t>Epsilon </a:t>
            </a:r>
            <a:r>
              <a:rPr lang="en-US" b="1" dirty="0" err="1"/>
              <a:t>Sagitarii</a:t>
            </a:r>
            <a:r>
              <a:rPr lang="en-US" b="1" dirty="0"/>
              <a:t> — An extreme rapid rotator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60BF2-761B-7693-387E-482C70890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4238"/>
            <a:ext cx="10515600" cy="4822725"/>
          </a:xfrm>
        </p:spPr>
        <p:txBody>
          <a:bodyPr/>
          <a:lstStyle/>
          <a:p>
            <a:r>
              <a:rPr lang="en-US" dirty="0"/>
              <a:t>We recently measured the bright A0 star 𝜀 </a:t>
            </a:r>
            <a:r>
              <a:rPr lang="en-US" dirty="0" err="1"/>
              <a:t>Sgr</a:t>
            </a:r>
            <a:r>
              <a:rPr lang="en-US" dirty="0"/>
              <a:t> (V = 1.85) to have an angular rotation rate of 𝜔/𝜔</a:t>
            </a:r>
            <a:r>
              <a:rPr lang="en-US" baseline="-25000" dirty="0"/>
              <a:t>crit</a:t>
            </a:r>
            <a:r>
              <a:rPr lang="en-US" dirty="0"/>
              <a:t> &gt; 0.995, </a:t>
            </a:r>
            <a:r>
              <a:rPr lang="en-US" b="1" dirty="0"/>
              <a:t>the highest yet measured in our Galaxy</a:t>
            </a:r>
            <a:r>
              <a:rPr lang="en-US" dirty="0"/>
              <a:t>. (</a:t>
            </a:r>
            <a:r>
              <a:rPr lang="en-US" sz="2000" dirty="0"/>
              <a:t>Bailey et al., 2024, </a:t>
            </a:r>
            <a:r>
              <a:rPr lang="en-US" sz="2000" dirty="0" err="1"/>
              <a:t>ApJ</a:t>
            </a:r>
            <a:r>
              <a:rPr lang="en-US" sz="2000" dirty="0"/>
              <a:t>, 972,103).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49B098-67FF-5A9E-6133-5C80237F8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57361"/>
            <a:ext cx="5440101" cy="3461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D938B3-5738-A125-D993-9BEF191A1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997" y="2537191"/>
            <a:ext cx="3426107" cy="421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94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09256-8B52-490A-6EFC-4D274105A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194"/>
          </a:xfrm>
        </p:spPr>
        <p:txBody>
          <a:bodyPr/>
          <a:lstStyle/>
          <a:p>
            <a:pPr algn="ctr"/>
            <a:r>
              <a:rPr lang="en-US" b="1" dirty="0"/>
              <a:t>Spherical Star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777E2-FEE3-6ECD-863F-325C68F6E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558" y="1134320"/>
            <a:ext cx="9133368" cy="5117624"/>
          </a:xfrm>
        </p:spPr>
        <p:txBody>
          <a:bodyPr/>
          <a:lstStyle/>
          <a:p>
            <a:r>
              <a:rPr lang="en-US" dirty="0"/>
              <a:t>Physical parameters:</a:t>
            </a:r>
          </a:p>
          <a:p>
            <a:pPr lvl="1"/>
            <a:r>
              <a:rPr lang="en-US" dirty="0"/>
              <a:t>Radius   </a:t>
            </a:r>
            <a:r>
              <a:rPr lang="en-US" i="1" dirty="0"/>
              <a:t>R</a:t>
            </a:r>
          </a:p>
          <a:p>
            <a:pPr lvl="1"/>
            <a:r>
              <a:rPr lang="en-US" dirty="0"/>
              <a:t>Gravity   log </a:t>
            </a:r>
            <a:r>
              <a:rPr lang="en-US" i="1" dirty="0"/>
              <a:t>g</a:t>
            </a:r>
          </a:p>
          <a:p>
            <a:pPr lvl="1"/>
            <a:r>
              <a:rPr lang="en-US" dirty="0"/>
              <a:t>Effective Temperature  </a:t>
            </a:r>
            <a:r>
              <a:rPr lang="en-US" i="1" dirty="0"/>
              <a:t>T</a:t>
            </a:r>
            <a:r>
              <a:rPr lang="en-US" baseline="-25000" dirty="0"/>
              <a:t>eff</a:t>
            </a:r>
          </a:p>
          <a:p>
            <a:pPr lvl="1"/>
            <a:r>
              <a:rPr lang="en-US" dirty="0"/>
              <a:t>Mass   </a:t>
            </a:r>
            <a:r>
              <a:rPr lang="en-US" i="1" dirty="0"/>
              <a:t>M</a:t>
            </a:r>
          </a:p>
          <a:p>
            <a:pPr lvl="1"/>
            <a:endParaRPr lang="en-US" i="1" dirty="0"/>
          </a:p>
          <a:p>
            <a:r>
              <a:rPr lang="en-US" dirty="0"/>
              <a:t>Can be determined with conventional observations</a:t>
            </a:r>
          </a:p>
          <a:p>
            <a:pPr lvl="1"/>
            <a:r>
              <a:rPr lang="en-US" dirty="0"/>
              <a:t>Fit a stellar atmosphere/spectral-synthesis model to spectrum to determine </a:t>
            </a:r>
            <a:r>
              <a:rPr lang="en-US" i="1" dirty="0"/>
              <a:t>T</a:t>
            </a:r>
            <a:r>
              <a:rPr lang="en-US" baseline="-25000" dirty="0"/>
              <a:t>eff </a:t>
            </a:r>
            <a:r>
              <a:rPr lang="en-US" dirty="0"/>
              <a:t>and log </a:t>
            </a:r>
            <a:r>
              <a:rPr lang="en-US" i="1" dirty="0"/>
              <a:t>g.</a:t>
            </a:r>
          </a:p>
          <a:p>
            <a:pPr lvl="1"/>
            <a:r>
              <a:rPr lang="en-US" dirty="0"/>
              <a:t>Use measured Flux + distance and </a:t>
            </a:r>
            <a:r>
              <a:rPr lang="en-US" i="1" dirty="0"/>
              <a:t>T</a:t>
            </a:r>
            <a:r>
              <a:rPr lang="en-US" baseline="-25000" dirty="0"/>
              <a:t>eff</a:t>
            </a:r>
            <a:r>
              <a:rPr lang="en-US" dirty="0"/>
              <a:t> to determine </a:t>
            </a:r>
            <a:r>
              <a:rPr lang="en-US" i="1" dirty="0"/>
              <a:t>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Compare observations with evolutionary model tracks on HR diagram to determine </a:t>
            </a:r>
            <a:r>
              <a:rPr lang="en-US" i="1" dirty="0"/>
              <a:t>M</a:t>
            </a:r>
            <a:r>
              <a:rPr lang="en-US" dirty="0"/>
              <a:t> (and Age).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77F3494-40BE-2653-84B6-DC7D5BB3874D}"/>
              </a:ext>
            </a:extLst>
          </p:cNvPr>
          <p:cNvSpPr/>
          <p:nvPr/>
        </p:nvSpPr>
        <p:spPr>
          <a:xfrm>
            <a:off x="7755038" y="1770926"/>
            <a:ext cx="1157468" cy="11343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22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09256-8B52-490A-6EFC-4D274105A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194"/>
          </a:xfrm>
        </p:spPr>
        <p:txBody>
          <a:bodyPr/>
          <a:lstStyle/>
          <a:p>
            <a:pPr algn="ctr"/>
            <a:r>
              <a:rPr lang="en-US" b="1" dirty="0"/>
              <a:t>Rotating Star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777E2-FEE3-6ECD-863F-325C68F6E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028" y="1134319"/>
            <a:ext cx="9175898" cy="52771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Physical parameters:</a:t>
            </a:r>
          </a:p>
          <a:p>
            <a:pPr lvl="1"/>
            <a:r>
              <a:rPr lang="en-US" dirty="0"/>
              <a:t>Rotation (𝜔 or </a:t>
            </a:r>
            <a:r>
              <a:rPr lang="en-US" i="1" dirty="0"/>
              <a:t>v</a:t>
            </a:r>
            <a:r>
              <a:rPr lang="en-US" dirty="0"/>
              <a:t>/</a:t>
            </a:r>
            <a:r>
              <a:rPr lang="en-US" i="1" dirty="0" err="1"/>
              <a:t>v</a:t>
            </a:r>
            <a:r>
              <a:rPr lang="en-US" baseline="-25000" dirty="0" err="1"/>
              <a:t>crit</a:t>
            </a:r>
            <a:r>
              <a:rPr lang="en-US" dirty="0"/>
              <a:t>)     —    determines shape</a:t>
            </a:r>
          </a:p>
          <a:p>
            <a:pPr lvl="1"/>
            <a:r>
              <a:rPr lang="en-US" dirty="0"/>
              <a:t>Inclination of rotation axis  </a:t>
            </a:r>
            <a:r>
              <a:rPr lang="en-US" i="1" dirty="0" err="1"/>
              <a:t>i</a:t>
            </a:r>
            <a:endParaRPr lang="en-US" dirty="0"/>
          </a:p>
          <a:p>
            <a:pPr lvl="1"/>
            <a:r>
              <a:rPr lang="en-US" dirty="0"/>
              <a:t>Radius   </a:t>
            </a:r>
            <a:r>
              <a:rPr lang="en-US" i="1" dirty="0" err="1"/>
              <a:t>R</a:t>
            </a:r>
            <a:r>
              <a:rPr lang="en-US" i="1" baseline="-25000" dirty="0" err="1"/>
              <a:t>pole</a:t>
            </a:r>
            <a:r>
              <a:rPr lang="en-US" i="1" dirty="0"/>
              <a:t>                       </a:t>
            </a:r>
            <a:r>
              <a:rPr lang="en-US" dirty="0"/>
              <a:t>(</a:t>
            </a:r>
            <a:r>
              <a:rPr lang="en-US" i="1" dirty="0"/>
              <a:t>R</a:t>
            </a:r>
            <a:r>
              <a:rPr lang="en-US" i="1" baseline="-25000" dirty="0"/>
              <a:t>eq</a:t>
            </a:r>
            <a:r>
              <a:rPr lang="en-US" dirty="0"/>
              <a:t>)</a:t>
            </a:r>
            <a:endParaRPr lang="en-US" i="1" dirty="0"/>
          </a:p>
          <a:p>
            <a:pPr lvl="1"/>
            <a:r>
              <a:rPr lang="en-US" dirty="0"/>
              <a:t>Gravity   log </a:t>
            </a:r>
            <a:r>
              <a:rPr lang="en-US" i="1" dirty="0" err="1"/>
              <a:t>g</a:t>
            </a:r>
            <a:r>
              <a:rPr lang="en-US" baseline="-25000" dirty="0" err="1"/>
              <a:t>pole</a:t>
            </a:r>
            <a:r>
              <a:rPr lang="en-US" baseline="-25000" dirty="0"/>
              <a:t>    </a:t>
            </a:r>
            <a:r>
              <a:rPr lang="en-US" dirty="0"/>
              <a:t>             (log </a:t>
            </a:r>
            <a:r>
              <a:rPr lang="en-US" i="1" dirty="0" err="1"/>
              <a:t>g</a:t>
            </a:r>
            <a:r>
              <a:rPr lang="en-US" baseline="-25000" dirty="0" err="1"/>
              <a:t>eq</a:t>
            </a:r>
            <a:r>
              <a:rPr lang="en-US" dirty="0"/>
              <a:t>)</a:t>
            </a:r>
            <a:endParaRPr lang="en-US" i="1" dirty="0"/>
          </a:p>
          <a:p>
            <a:pPr lvl="1"/>
            <a:r>
              <a:rPr lang="en-US" dirty="0"/>
              <a:t>Effective Temperature  </a:t>
            </a:r>
            <a:r>
              <a:rPr lang="en-US" i="1" dirty="0" err="1"/>
              <a:t>T</a:t>
            </a:r>
            <a:r>
              <a:rPr lang="en-US" baseline="-25000" dirty="0" err="1"/>
              <a:t>pole</a:t>
            </a:r>
            <a:r>
              <a:rPr lang="en-US" dirty="0"/>
              <a:t>      (</a:t>
            </a:r>
            <a:r>
              <a:rPr lang="en-US" i="1" dirty="0" err="1"/>
              <a:t>T</a:t>
            </a:r>
            <a:r>
              <a:rPr lang="en-US" baseline="-25000" dirty="0" err="1"/>
              <a:t>eq</a:t>
            </a:r>
            <a:r>
              <a:rPr lang="en-US" dirty="0"/>
              <a:t>,   </a:t>
            </a:r>
            <a:r>
              <a:rPr lang="en-US" i="1" dirty="0"/>
              <a:t>T</a:t>
            </a:r>
            <a:r>
              <a:rPr lang="en-US" baseline="-25000" dirty="0"/>
              <a:t>eff</a:t>
            </a:r>
            <a:r>
              <a:rPr lang="en-US" dirty="0"/>
              <a:t>)</a:t>
            </a:r>
            <a:endParaRPr lang="en-US" baseline="-25000" dirty="0"/>
          </a:p>
          <a:p>
            <a:pPr lvl="1"/>
            <a:r>
              <a:rPr lang="en-US" dirty="0"/>
              <a:t>Mass   </a:t>
            </a:r>
            <a:r>
              <a:rPr lang="en-US" i="1" dirty="0"/>
              <a:t>M</a:t>
            </a:r>
          </a:p>
          <a:p>
            <a:r>
              <a:rPr lang="en-US" dirty="0"/>
              <a:t>Cannot be determined with conventional observations</a:t>
            </a:r>
          </a:p>
          <a:p>
            <a:pPr lvl="1"/>
            <a:r>
              <a:rPr lang="en-US" dirty="0"/>
              <a:t>Spectroscopy cannot determine rotation and inclination — can measure </a:t>
            </a:r>
            <a:r>
              <a:rPr lang="en-US" i="1" dirty="0"/>
              <a:t>v</a:t>
            </a:r>
            <a:r>
              <a:rPr lang="en-US" dirty="0"/>
              <a:t> </a:t>
            </a:r>
            <a:r>
              <a:rPr lang="en-US" dirty="0" err="1"/>
              <a:t>sin</a:t>
            </a:r>
            <a:r>
              <a:rPr lang="en-US" i="1" dirty="0" err="1"/>
              <a:t>i</a:t>
            </a:r>
            <a:r>
              <a:rPr lang="en-US" dirty="0"/>
              <a:t>, but this is not sufficient.</a:t>
            </a:r>
          </a:p>
          <a:p>
            <a:pPr lvl="1"/>
            <a:r>
              <a:rPr lang="en-US" dirty="0"/>
              <a:t>Can only measure some average of </a:t>
            </a:r>
            <a:r>
              <a:rPr lang="en-US" i="1" dirty="0"/>
              <a:t>R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dirty="0"/>
              <a:t> and log </a:t>
            </a:r>
            <a:r>
              <a:rPr lang="en-US" i="1" dirty="0"/>
              <a:t>g — Don’t know what part of star is observed.</a:t>
            </a:r>
          </a:p>
          <a:p>
            <a:pPr lvl="1"/>
            <a:r>
              <a:rPr lang="en-US" dirty="0"/>
              <a:t>Mass determined from spherical star evolutionary tracks will likely be wrong.</a:t>
            </a:r>
          </a:p>
          <a:p>
            <a:r>
              <a:rPr lang="en-US" dirty="0"/>
              <a:t>So - Spherical star model gets fitted to all stars.</a:t>
            </a:r>
          </a:p>
          <a:p>
            <a:pPr lvl="1"/>
            <a:endParaRPr lang="en-US" i="1" dirty="0"/>
          </a:p>
          <a:p>
            <a:pPr lvl="1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77F3494-40BE-2653-84B6-DC7D5BB3874D}"/>
              </a:ext>
            </a:extLst>
          </p:cNvPr>
          <p:cNvSpPr/>
          <p:nvPr/>
        </p:nvSpPr>
        <p:spPr>
          <a:xfrm rot="1560000">
            <a:off x="7449385" y="2019734"/>
            <a:ext cx="1516283" cy="11343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88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B5C45-3D96-E068-A58B-CB6D1B399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557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Interferometry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DBCAC1-B029-69EA-CCD9-742E4B7F5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07" y="1064872"/>
            <a:ext cx="5296246" cy="2974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0CD488-9EA2-F082-4CBD-49CA01107FD4}"/>
              </a:ext>
            </a:extLst>
          </p:cNvPr>
          <p:cNvSpPr txBox="1"/>
          <p:nvPr/>
        </p:nvSpPr>
        <p:spPr>
          <a:xfrm>
            <a:off x="1346766" y="4143736"/>
            <a:ext cx="3710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Stars imaged with CHARA array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Interferometry allows determinations of full set of parameters for a rotating star.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68ACD-5847-12DD-D687-62B11A02B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049" y="1064872"/>
            <a:ext cx="46863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86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349C5-357A-CEAD-DF11-C4E61E40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9113"/>
          </a:xfrm>
        </p:spPr>
        <p:txBody>
          <a:bodyPr/>
          <a:lstStyle/>
          <a:p>
            <a:pPr algn="ctr"/>
            <a:r>
              <a:rPr lang="en-US" b="1" dirty="0"/>
              <a:t>Polarimetry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E7725-BFF8-B8CF-5F87-AA428A1B2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71" y="1718278"/>
            <a:ext cx="4546600" cy="3213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5B5C38-C43B-C293-E482-649A8E4AEEC2}"/>
              </a:ext>
            </a:extLst>
          </p:cNvPr>
          <p:cNvSpPr txBox="1"/>
          <p:nvPr/>
        </p:nvSpPr>
        <p:spPr>
          <a:xfrm>
            <a:off x="1724629" y="4926086"/>
            <a:ext cx="17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𝜀 </a:t>
            </a:r>
            <a:r>
              <a:rPr lang="en-US" b="1" dirty="0" err="1"/>
              <a:t>Sgr</a:t>
            </a:r>
            <a:r>
              <a:rPr lang="en-US" b="1" dirty="0"/>
              <a:t> parameters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3AF43A-A3D2-909C-2726-75246A0E18BF}"/>
              </a:ext>
            </a:extLst>
          </p:cNvPr>
          <p:cNvSpPr txBox="1"/>
          <p:nvPr/>
        </p:nvSpPr>
        <p:spPr>
          <a:xfrm>
            <a:off x="6180881" y="1469985"/>
            <a:ext cx="42710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Polarimetry, combined with additional constraints from flux, and </a:t>
            </a:r>
            <a:r>
              <a:rPr lang="en-US" sz="2000" i="1" dirty="0"/>
              <a:t>v</a:t>
            </a:r>
            <a:r>
              <a:rPr lang="en-US" sz="2000" dirty="0"/>
              <a:t> </a:t>
            </a:r>
            <a:r>
              <a:rPr lang="en-US" sz="2000" dirty="0" err="1"/>
              <a:t>sin</a:t>
            </a:r>
            <a:r>
              <a:rPr lang="en-US" sz="2000" i="1" dirty="0" err="1"/>
              <a:t>i</a:t>
            </a:r>
            <a:r>
              <a:rPr lang="en-US" sz="2000" i="1" dirty="0"/>
              <a:t> </a:t>
            </a:r>
            <a:r>
              <a:rPr lang="en-US" sz="2000" dirty="0"/>
              <a:t>enables determination of a full set of stellar parameters for a rotating star.</a:t>
            </a:r>
          </a:p>
          <a:p>
            <a:endParaRPr lang="en-US" sz="2000" dirty="0"/>
          </a:p>
          <a:p>
            <a:r>
              <a:rPr lang="en-US" sz="2000" dirty="0"/>
              <a:t>Includes a mass estimate which is not based on evolutionary assumptions.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BUT there are less than 20 total measurements from interferometry or polarimetry methods.</a:t>
            </a:r>
          </a:p>
        </p:txBody>
      </p:sp>
    </p:spTree>
    <p:extLst>
      <p:ext uri="{BB962C8B-B14F-4D97-AF65-F5344CB8AC3E}">
        <p14:creationId xmlns:p14="http://schemas.microsoft.com/office/powerpoint/2010/main" val="301182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71870-B916-BDE1-ECCF-74C6C8ABE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86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How Common are Rapidly Rotating Stars?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F9FE3-6888-6C9F-E06B-BFE59ACB8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1992"/>
            <a:ext cx="5828414" cy="513497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Using Wikipedia!</a:t>
            </a:r>
          </a:p>
          <a:p>
            <a:r>
              <a:rPr lang="en-US" sz="2400" dirty="0"/>
              <a:t>There are three main sequence AB stars among the ten brightest stars:</a:t>
            </a:r>
          </a:p>
          <a:p>
            <a:pPr lvl="1"/>
            <a:r>
              <a:rPr lang="en-US" sz="2000" dirty="0"/>
              <a:t>Sirius  (A1V),     Vega  (A0V),        </a:t>
            </a:r>
            <a:r>
              <a:rPr lang="en-US" sz="2000" dirty="0" err="1"/>
              <a:t>Achernar</a:t>
            </a:r>
            <a:r>
              <a:rPr lang="en-US" sz="2000" dirty="0"/>
              <a:t>  (B3V)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A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“As of 2015, </a:t>
            </a:r>
            <a:r>
              <a:rPr lang="en-A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Achernar</a:t>
            </a:r>
            <a:r>
              <a:rPr lang="en-A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was the least </a:t>
            </a:r>
            <a:r>
              <a:rPr lang="en-AU" sz="1600" b="0" i="0" u="none" strike="noStrike" dirty="0">
                <a:effectLst/>
                <a:latin typeface="Arial" panose="020B0604020202020204" pitchFamily="34" charset="0"/>
                <a:hlinkClick r:id="rId2" tooltip="Spherical"/>
              </a:rPr>
              <a:t>spherical</a:t>
            </a:r>
            <a:r>
              <a:rPr lang="en-A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star known in the </a:t>
            </a:r>
            <a:r>
              <a:rPr lang="en-AU" sz="1600" b="0" i="0" u="none" strike="noStrike" dirty="0">
                <a:effectLst/>
                <a:latin typeface="Arial" panose="020B0604020202020204" pitchFamily="34" charset="0"/>
                <a:hlinkClick r:id="rId3" tooltip="Milky Way"/>
              </a:rPr>
              <a:t>Milky Way</a:t>
            </a:r>
            <a:r>
              <a:rPr lang="en-A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AU" sz="1600" b="0" i="0" u="none" strike="noStrike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4"/>
              </a:rPr>
              <a:t>[26]</a:t>
            </a:r>
            <a:r>
              <a:rPr lang="en-A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It spins so rapidly that it has assumed the shape of an </a:t>
            </a:r>
            <a:r>
              <a:rPr lang="en-AU" sz="1600" b="0" i="0" u="none" strike="noStrike" dirty="0">
                <a:effectLst/>
                <a:latin typeface="Arial" panose="020B0604020202020204" pitchFamily="34" charset="0"/>
                <a:hlinkClick r:id="rId5" tooltip="Oblate spheroid"/>
              </a:rPr>
              <a:t>oblate spheroid</a:t>
            </a:r>
            <a:r>
              <a:rPr lang="en-A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with an equatorial diameter 35% greater than its polar diameter.” </a:t>
            </a:r>
          </a:p>
          <a:p>
            <a:pPr marL="0" indent="0">
              <a:buNone/>
            </a:pPr>
            <a:endParaRPr lang="en-AU" sz="16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rotation of Vega “is 88% of the speed that would cause the star to start breaking up from </a:t>
            </a:r>
            <a:r>
              <a:rPr lang="en-AU" sz="1600" b="0" i="0" u="none" strike="noStrike" dirty="0">
                <a:effectLst/>
                <a:latin typeface="Arial" panose="020B0604020202020204" pitchFamily="34" charset="0"/>
                <a:hlinkClick r:id="rId6" tooltip="Centrifugal force"/>
              </a:rPr>
              <a:t>centrifugal</a:t>
            </a:r>
            <a:r>
              <a:rPr lang="en-A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effects.</a:t>
            </a:r>
            <a:r>
              <a:rPr lang="en-AU" sz="1600" b="0" i="0" u="none" strike="noStrike" baseline="3000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7"/>
              </a:rPr>
              <a:t>[60]</a:t>
            </a:r>
            <a:r>
              <a:rPr lang="en-A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This rapid rotation of Vega produces a pronounced equatorial bulge, so the radius of the equator is 19% larger than the polar radius”</a:t>
            </a:r>
          </a:p>
          <a:p>
            <a:pPr marL="0" indent="0">
              <a:buNone/>
            </a:pPr>
            <a:endParaRPr lang="en-AU" sz="16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1600" dirty="0">
                <a:solidFill>
                  <a:srgbClr val="202122"/>
                </a:solidFill>
                <a:latin typeface="Arial" panose="020B0604020202020204" pitchFamily="34" charset="0"/>
              </a:rPr>
              <a:t>Sirius is a relatively slow rotator.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6454C-FE08-2C6B-2725-4E6639154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8233" y="1142696"/>
            <a:ext cx="2159000" cy="215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339F60-6A29-6F55-2841-920643F970AF}"/>
              </a:ext>
            </a:extLst>
          </p:cNvPr>
          <p:cNvSpPr txBox="1"/>
          <p:nvPr/>
        </p:nvSpPr>
        <p:spPr>
          <a:xfrm>
            <a:off x="7478233" y="3307012"/>
            <a:ext cx="2626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Extreme rotation speed has </a:t>
            </a:r>
            <a:r>
              <a:rPr lang="en-AU" b="0" i="0" u="none" strike="noStrike" dirty="0">
                <a:effectLst/>
                <a:latin typeface="Arial" panose="020B0604020202020204" pitchFamily="34" charset="0"/>
                <a:hlinkClick r:id="rId5" tooltip="Oblate spheroid"/>
              </a:rPr>
              <a:t>flattened</a:t>
            </a:r>
            <a:r>
              <a:rPr lang="en-A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A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Achernar</a:t>
            </a:r>
            <a:r>
              <a:rPr lang="en-A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E51A8-C245-E2C8-389E-8FC40BB80FFA}"/>
              </a:ext>
            </a:extLst>
          </p:cNvPr>
          <p:cNvSpPr txBox="1"/>
          <p:nvPr/>
        </p:nvSpPr>
        <p:spPr>
          <a:xfrm>
            <a:off x="6741042" y="4237971"/>
            <a:ext cx="4265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According to Wikipedia: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The brightest main sequence B star in the sky is the most rapidly rotating star we know!!!</a:t>
            </a:r>
          </a:p>
        </p:txBody>
      </p:sp>
    </p:spTree>
    <p:extLst>
      <p:ext uri="{BB962C8B-B14F-4D97-AF65-F5344CB8AC3E}">
        <p14:creationId xmlns:p14="http://schemas.microsoft.com/office/powerpoint/2010/main" val="2711157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71870-B916-BDE1-ECCF-74C6C8ABE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686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How Common are Rapidly Rotating Stars?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E51A8-C245-E2C8-389E-8FC40BB80FFA}"/>
              </a:ext>
            </a:extLst>
          </p:cNvPr>
          <p:cNvSpPr txBox="1"/>
          <p:nvPr/>
        </p:nvSpPr>
        <p:spPr>
          <a:xfrm>
            <a:off x="1671330" y="1228554"/>
            <a:ext cx="59679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According to Wikipedia: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The brightest main sequence B star in the sky is the most rapidly rotating star we know!!!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/>
              <a:t>This strongly suggests:</a:t>
            </a:r>
          </a:p>
          <a:p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Rapidly rotating stars (𝜔 &gt;~ 0.9) cannot be rare, and must be common.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We have very few good measurements of stellar rotation.</a:t>
            </a:r>
          </a:p>
        </p:txBody>
      </p:sp>
    </p:spTree>
    <p:extLst>
      <p:ext uri="{BB962C8B-B14F-4D97-AF65-F5344CB8AC3E}">
        <p14:creationId xmlns:p14="http://schemas.microsoft.com/office/powerpoint/2010/main" val="1517713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B49F-E970-B16C-C33D-1F0332945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0845"/>
            <a:ext cx="10515600" cy="823913"/>
          </a:xfrm>
        </p:spPr>
        <p:txBody>
          <a:bodyPr/>
          <a:lstStyle/>
          <a:p>
            <a:pPr algn="ctr"/>
            <a:r>
              <a:rPr lang="en-US" b="1" dirty="0"/>
              <a:t>Polarimeters at the AAT in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44003-BF23-F80E-9C73-5C1267E53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995160"/>
            <a:ext cx="5157787" cy="823912"/>
          </a:xfrm>
        </p:spPr>
        <p:txBody>
          <a:bodyPr/>
          <a:lstStyle/>
          <a:p>
            <a:r>
              <a:rPr lang="en-US" dirty="0"/>
              <a:t>Facility Instruments with polarimetric modes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A3D2C-E826-2C8D-9382-AC040E426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1" y="2081719"/>
            <a:ext cx="5157787" cy="437059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2200" dirty="0" err="1">
                <a:solidFill>
                  <a:schemeClr val="bg1">
                    <a:lumMod val="75000"/>
                  </a:schemeClr>
                </a:solidFill>
              </a:rPr>
              <a:t>Boller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 &amp; Chivens Spectrograph – IDS</a:t>
            </a:r>
          </a:p>
          <a:p>
            <a:pPr lvl="1">
              <a:lnSpc>
                <a:spcPct val="80000"/>
              </a:lnSpc>
            </a:pPr>
            <a:r>
              <a:rPr lang="en-US" sz="1700" dirty="0">
                <a:solidFill>
                  <a:schemeClr val="bg1">
                    <a:lumMod val="75000"/>
                  </a:schemeClr>
                </a:solidFill>
              </a:rPr>
              <a:t>Visvanathan &amp; </a:t>
            </a:r>
            <a:r>
              <a:rPr lang="en-US" sz="1700" dirty="0" err="1">
                <a:solidFill>
                  <a:schemeClr val="bg1">
                    <a:lumMod val="75000"/>
                  </a:schemeClr>
                </a:solidFill>
              </a:rPr>
              <a:t>Wickramasinghe</a:t>
            </a:r>
            <a:r>
              <a:rPr lang="en-US" sz="1700" dirty="0">
                <a:solidFill>
                  <a:schemeClr val="bg1">
                    <a:lumMod val="75000"/>
                  </a:schemeClr>
                </a:solidFill>
              </a:rPr>
              <a:t>, 1978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RGO Spectrograph / Pockels Cell</a:t>
            </a:r>
          </a:p>
          <a:p>
            <a:pPr lvl="1">
              <a:lnSpc>
                <a:spcPct val="80000"/>
              </a:lnSpc>
            </a:pPr>
            <a:r>
              <a:rPr lang="en-US" sz="1700" dirty="0">
                <a:solidFill>
                  <a:schemeClr val="bg1">
                    <a:lumMod val="75000"/>
                  </a:schemeClr>
                </a:solidFill>
              </a:rPr>
              <a:t>McLean et al., 1983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RGO Spectrograph / Waveplate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Taurus II Faint-Object Polarimeter</a:t>
            </a:r>
          </a:p>
          <a:p>
            <a:pPr lvl="1">
              <a:lnSpc>
                <a:spcPct val="80000"/>
              </a:lnSpc>
            </a:pPr>
            <a:r>
              <a:rPr lang="en-US" sz="1700" dirty="0">
                <a:solidFill>
                  <a:schemeClr val="bg1">
                    <a:lumMod val="75000"/>
                  </a:schemeClr>
                </a:solidFill>
              </a:rPr>
              <a:t>Cropper et al., 1990</a:t>
            </a:r>
            <a:endParaRPr lang="en-US" sz="22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IRIS Imaging Polarimeter</a:t>
            </a:r>
          </a:p>
          <a:p>
            <a:pPr lvl="1">
              <a:lnSpc>
                <a:spcPct val="80000"/>
              </a:lnSpc>
            </a:pPr>
            <a:r>
              <a:rPr lang="en-US" sz="1700" dirty="0">
                <a:solidFill>
                  <a:schemeClr val="bg1">
                    <a:lumMod val="75000"/>
                  </a:schemeClr>
                </a:solidFill>
              </a:rPr>
              <a:t>Hough et al., 1994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UCLES / </a:t>
            </a:r>
            <a:r>
              <a:rPr lang="en-US" sz="2200" dirty="0" err="1">
                <a:solidFill>
                  <a:schemeClr val="bg1">
                    <a:lumMod val="75000"/>
                  </a:schemeClr>
                </a:solidFill>
              </a:rPr>
              <a:t>Semel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 Polarimeter</a:t>
            </a:r>
          </a:p>
          <a:p>
            <a:pPr lvl="1">
              <a:lnSpc>
                <a:spcPct val="80000"/>
              </a:lnSpc>
            </a:pPr>
            <a:r>
              <a:rPr lang="en-US" sz="1800" dirty="0" err="1">
                <a:solidFill>
                  <a:schemeClr val="bg1">
                    <a:lumMod val="75000"/>
                  </a:schemeClr>
                </a:solidFill>
              </a:rPr>
              <a:t>Donati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 et al., 1997</a:t>
            </a:r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Taurus II Charge Shuffling Polarimeter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Bailey &amp;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</a:rPr>
              <a:t>Kedziora-Chudczer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, 2000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 marL="0" indent="0">
              <a:lnSpc>
                <a:spcPct val="80000"/>
              </a:lnSpc>
              <a:buNone/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36738-5F54-EC31-2216-AB6F5F4AB7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921004"/>
            <a:ext cx="5183188" cy="565926"/>
          </a:xfrm>
        </p:spPr>
        <p:txBody>
          <a:bodyPr/>
          <a:lstStyle/>
          <a:p>
            <a:r>
              <a:rPr lang="en-US" dirty="0"/>
              <a:t>Visitor Instruments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6B1C29-F89E-7C4F-81CA-B6407F47C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24518"/>
            <a:ext cx="5183188" cy="496147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Durham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Electronographic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Polarimeter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Warren-Smith et al., 1979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RGO People’s Photometer/Polarimeter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Jones et al., 1981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ROE Imaging Spectropolarimeter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McLean et al., 1983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Hatfield 2-Channel Optical/IR Polarimeter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Bailey &amp; Hough, 1982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UCL IR Grating Spectrometer / Polarimeter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Aitken et al., 1984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Durham CCD Imaging Polarimeter</a:t>
            </a:r>
          </a:p>
          <a:p>
            <a:pPr lvl="1">
              <a:lnSpc>
                <a:spcPct val="80000"/>
              </a:lnSpc>
            </a:pP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Scarrott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et al., 1991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Hatfield 6-Channel Polarimeter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Hough et al., 1991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NIMPOL (N-band Imaging Polarimeter)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Smith et al., 1997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HIPPI (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</a:rPr>
              <a:t>HIgh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Precision Polarimetric Instrument)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Bailey et al., 2015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HIPPI-2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Bailey et al., 2020</a:t>
            </a:r>
          </a:p>
        </p:txBody>
      </p:sp>
    </p:spTree>
    <p:extLst>
      <p:ext uri="{BB962C8B-B14F-4D97-AF65-F5344CB8AC3E}">
        <p14:creationId xmlns:p14="http://schemas.microsoft.com/office/powerpoint/2010/main" val="1326459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E7C1F-6894-DBE1-2FDF-EFE443C45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0749"/>
          </a:xfrm>
        </p:spPr>
        <p:txBody>
          <a:bodyPr/>
          <a:lstStyle/>
          <a:p>
            <a:pPr algn="ctr"/>
            <a:r>
              <a:rPr lang="en-US" b="1" dirty="0"/>
              <a:t>How Common are Rapidly Rotating Stars?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C20E-9B14-2CD2-02E5-A8317A00C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606" y="1285876"/>
            <a:ext cx="6597570" cy="532326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To improve the statistics we are currently doing a small polarimetric survey of bright stars: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Covers B8-A8 main sequence stars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Brighter than V = 4</a:t>
            </a:r>
          </a:p>
          <a:p>
            <a:pPr>
              <a:lnSpc>
                <a:spcPct val="110000"/>
              </a:lnSpc>
            </a:pPr>
            <a:r>
              <a:rPr lang="en-US" sz="2400" i="1" dirty="0"/>
              <a:t>v</a:t>
            </a:r>
            <a:r>
              <a:rPr lang="en-US" sz="2400" dirty="0"/>
              <a:t> sin </a:t>
            </a:r>
            <a:r>
              <a:rPr lang="en-US" sz="2400" i="1" dirty="0" err="1"/>
              <a:t>i</a:t>
            </a:r>
            <a:r>
              <a:rPr lang="en-US" sz="2400" i="1" dirty="0"/>
              <a:t> </a:t>
            </a:r>
            <a:r>
              <a:rPr lang="en-US" sz="2400" dirty="0"/>
              <a:t>&gt; 170 km s</a:t>
            </a:r>
            <a:r>
              <a:rPr lang="en-US" sz="2400" baseline="30000" dirty="0"/>
              <a:t>–1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Survey is incomplete. There are more stars to be observed, and analysis is still in progress on existing observations.</a:t>
            </a:r>
          </a:p>
        </p:txBody>
      </p:sp>
    </p:spTree>
    <p:extLst>
      <p:ext uri="{BB962C8B-B14F-4D97-AF65-F5344CB8AC3E}">
        <p14:creationId xmlns:p14="http://schemas.microsoft.com/office/powerpoint/2010/main" val="4207706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E7C1F-6894-DBE1-2FDF-EFE443C45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0749"/>
          </a:xfrm>
        </p:spPr>
        <p:txBody>
          <a:bodyPr/>
          <a:lstStyle/>
          <a:p>
            <a:pPr algn="ctr"/>
            <a:r>
              <a:rPr lang="en-US" b="1" dirty="0"/>
              <a:t>Very Preliminary Survey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C20E-9B14-2CD2-02E5-A8317A00C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605" y="1285876"/>
            <a:ext cx="8738886" cy="532326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In range B8-A8 (v &lt; 3.5) we have found the following:</a:t>
            </a:r>
          </a:p>
          <a:p>
            <a:pPr>
              <a:lnSpc>
                <a:spcPct val="110000"/>
              </a:lnSpc>
            </a:pPr>
            <a:r>
              <a:rPr lang="en-US" dirty="0"/>
              <a:t>Our published results:  Regulus (</a:t>
            </a:r>
            <a:r>
              <a:rPr lang="en-US" dirty="0" err="1"/>
              <a:t>ω</a:t>
            </a:r>
            <a:r>
              <a:rPr lang="en-US" dirty="0"/>
              <a:t> = 0.96), 𝛼 </a:t>
            </a:r>
            <a:r>
              <a:rPr lang="en-US" dirty="0" err="1"/>
              <a:t>Oph</a:t>
            </a:r>
            <a:r>
              <a:rPr lang="en-US" dirty="0"/>
              <a:t> (𝜔  &gt; 0.83), 𝜁 </a:t>
            </a:r>
            <a:r>
              <a:rPr lang="en-US" dirty="0" err="1"/>
              <a:t>Aql</a:t>
            </a:r>
            <a:r>
              <a:rPr lang="en-US" dirty="0"/>
              <a:t> (𝜔 = 0.95), 𝜀 </a:t>
            </a:r>
            <a:r>
              <a:rPr lang="en-US" dirty="0" err="1"/>
              <a:t>Sgr</a:t>
            </a:r>
            <a:r>
              <a:rPr lang="en-US" dirty="0"/>
              <a:t> (𝜔 &gt; 0.995).</a:t>
            </a:r>
          </a:p>
          <a:p>
            <a:pPr>
              <a:lnSpc>
                <a:spcPct val="110000"/>
              </a:lnSpc>
            </a:pPr>
            <a:r>
              <a:rPr lang="en-US" dirty="0"/>
              <a:t>Under analysis (preliminary results):  𝛼 Pic (𝜔 &gt; 0.94), 𝛽 Lib (𝜔 &gt; 0.95), 𝛾 </a:t>
            </a:r>
            <a:r>
              <a:rPr lang="en-US" dirty="0" err="1"/>
              <a:t>TrA</a:t>
            </a:r>
            <a:r>
              <a:rPr lang="en-US" dirty="0"/>
              <a:t> (𝜔 &gt; 0.87), 𝛿 Her (𝜔 &gt; 0.97).</a:t>
            </a:r>
          </a:p>
          <a:p>
            <a:pPr>
              <a:lnSpc>
                <a:spcPct val="110000"/>
              </a:lnSpc>
            </a:pPr>
            <a:r>
              <a:rPr lang="en-US" dirty="0"/>
              <a:t>2 other stars with promising polarization signals.</a:t>
            </a:r>
          </a:p>
          <a:p>
            <a:pPr>
              <a:lnSpc>
                <a:spcPct val="110000"/>
              </a:lnSpc>
            </a:pPr>
            <a:r>
              <a:rPr lang="en-US" dirty="0"/>
              <a:t>That makes 10 stars out of 44 (~23%) with 𝜔 &gt;~ 0.85.</a:t>
            </a:r>
          </a:p>
          <a:p>
            <a:pPr>
              <a:lnSpc>
                <a:spcPct val="110000"/>
              </a:lnSpc>
            </a:pPr>
            <a:r>
              <a:rPr lang="en-US" dirty="0"/>
              <a:t>BUT – we are not sensitive to the low inclination objects (</a:t>
            </a:r>
            <a:r>
              <a:rPr lang="en-US" dirty="0" err="1"/>
              <a:t>i</a:t>
            </a:r>
            <a:r>
              <a:rPr lang="en-US" dirty="0"/>
              <a:t> &lt; 60).</a:t>
            </a:r>
          </a:p>
          <a:p>
            <a:pPr>
              <a:lnSpc>
                <a:spcPct val="110000"/>
              </a:lnSpc>
            </a:pPr>
            <a:r>
              <a:rPr lang="en-US" dirty="0"/>
              <a:t>AND – we are not sensitive to early main sequence stars.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Data could be consistent with </a:t>
            </a:r>
            <a:r>
              <a:rPr lang="en-US" b="1" dirty="0"/>
              <a:t>almost all stars in this range being born with near-critical rotation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599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3C67F-B8AC-C121-D283-51864EBE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Important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52100-835E-D22F-20C7-B35ABAA27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fraction of A stars are rapidly rotating?</a:t>
            </a:r>
          </a:p>
          <a:p>
            <a:pPr lvl="1"/>
            <a:r>
              <a:rPr lang="en-US" dirty="0"/>
              <a:t>Our current survey will begin to address this.</a:t>
            </a:r>
          </a:p>
          <a:p>
            <a:r>
              <a:rPr lang="en-US" dirty="0"/>
              <a:t>Do hotter stars (B and O) have similar rapid-rotator frequencies?</a:t>
            </a:r>
          </a:p>
          <a:p>
            <a:pPr lvl="1"/>
            <a:r>
              <a:rPr lang="en-US" dirty="0"/>
              <a:t>This is harder – our techniques are difficult to apply because these stars commonly have circumstellar gas (disks and winds) that dominates polarization.</a:t>
            </a:r>
          </a:p>
          <a:p>
            <a:r>
              <a:rPr lang="en-US" dirty="0"/>
              <a:t>What causes rapid rotation?</a:t>
            </a:r>
          </a:p>
          <a:p>
            <a:pPr lvl="1"/>
            <a:r>
              <a:rPr lang="en-US" dirty="0"/>
              <a:t>Are stars born spinning rapidly, or are they spun-up in binary interactions?</a:t>
            </a:r>
          </a:p>
          <a:p>
            <a:r>
              <a:rPr lang="en-US" dirty="0"/>
              <a:t>Are rotation properties seen in nearby bright stars representative of the Galaxy as a whole?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75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49E56-274F-1E41-D7AE-FCFEA2C79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206205" cy="699746"/>
          </a:xfrm>
        </p:spPr>
        <p:txBody>
          <a:bodyPr/>
          <a:lstStyle/>
          <a:p>
            <a:pPr algn="ctr"/>
            <a:r>
              <a:rPr lang="en-US" dirty="0"/>
              <a:t>Future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6E255-61FC-1668-4E96-51A1C1847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2192"/>
            <a:ext cx="6095035" cy="53006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UV Polarimetry — Rotational polarization is much larger in UV (~200 nm) — proposed NASA </a:t>
            </a:r>
            <a:r>
              <a:rPr lang="en-US" dirty="0" err="1"/>
              <a:t>PolStar</a:t>
            </a:r>
            <a:r>
              <a:rPr lang="en-US" dirty="0"/>
              <a:t> SMEX mission. </a:t>
            </a:r>
          </a:p>
          <a:p>
            <a:r>
              <a:rPr lang="en-US" dirty="0"/>
              <a:t>Cerenkov Telescope Array (CTA) can be used as an intensity interferometer. (like the Hanbury-Brown instrument from the 1960s). Ideal for imaging hot stars.</a:t>
            </a:r>
          </a:p>
          <a:p>
            <a:r>
              <a:rPr lang="en-US" dirty="0"/>
              <a:t>The </a:t>
            </a:r>
            <a:r>
              <a:rPr lang="en-US" dirty="0" err="1"/>
              <a:t>Ohman</a:t>
            </a:r>
            <a:r>
              <a:rPr lang="en-US" dirty="0"/>
              <a:t> Effect (predicted in 1946 but never observed) is the rotational polarization effect across a spectral line. Requires high-precision high-resolution </a:t>
            </a:r>
            <a:r>
              <a:rPr lang="en-US" dirty="0" err="1"/>
              <a:t>spectropolarimetry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7D44FD-22C9-4AF9-5641-7FF69C050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3" t="20177" r="15846" b="3802"/>
          <a:stretch/>
        </p:blipFill>
        <p:spPr>
          <a:xfrm>
            <a:off x="7170156" y="2404813"/>
            <a:ext cx="4264667" cy="2048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F5217B-25FF-E37D-B488-2B042DF0C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0" b="15460"/>
          <a:stretch/>
        </p:blipFill>
        <p:spPr>
          <a:xfrm>
            <a:off x="8044405" y="138897"/>
            <a:ext cx="3228372" cy="2448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A9654-52AF-59A3-AF51-FAAE687B3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688" y="4270093"/>
            <a:ext cx="2587907" cy="258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60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AC539-151D-2B48-7A9E-01DBFC80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941"/>
          </a:xfrm>
        </p:spPr>
        <p:txBody>
          <a:bodyPr/>
          <a:lstStyle/>
          <a:p>
            <a:pPr algn="ctr"/>
            <a:r>
              <a:rPr lang="en-US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0F094-F53D-B2DA-7DC4-ED7EF9B8A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813" y="1388962"/>
            <a:ext cx="9479666" cy="4788001"/>
          </a:xfrm>
        </p:spPr>
        <p:txBody>
          <a:bodyPr/>
          <a:lstStyle/>
          <a:p>
            <a:r>
              <a:rPr lang="en-US" dirty="0"/>
              <a:t>HIPPI-2 Observations have detected the polarization from stellar photospheres predicted by Chandrasekhar.</a:t>
            </a:r>
          </a:p>
          <a:p>
            <a:r>
              <a:rPr lang="en-US" dirty="0"/>
              <a:t>The results indicate how bright stars depart from sphericity due to:</a:t>
            </a:r>
          </a:p>
          <a:p>
            <a:pPr lvl="1"/>
            <a:r>
              <a:rPr lang="en-US" dirty="0"/>
              <a:t>Rotational Distortion</a:t>
            </a:r>
          </a:p>
          <a:p>
            <a:pPr lvl="1"/>
            <a:r>
              <a:rPr lang="en-US" dirty="0"/>
              <a:t>Non-Radial Pulsations</a:t>
            </a:r>
          </a:p>
          <a:p>
            <a:pPr lvl="1"/>
            <a:r>
              <a:rPr lang="en-US" dirty="0"/>
              <a:t>Reflection and Tidal Distortion in Binary Systems.</a:t>
            </a:r>
          </a:p>
          <a:p>
            <a:r>
              <a:rPr lang="en-US" b="1" dirty="0"/>
              <a:t>Only </a:t>
            </a:r>
            <a:r>
              <a:rPr lang="en-US" dirty="0"/>
              <a:t>Polarimetry</a:t>
            </a:r>
            <a:r>
              <a:rPr lang="en-US" b="1" dirty="0"/>
              <a:t> </a:t>
            </a:r>
            <a:r>
              <a:rPr lang="en-US" dirty="0"/>
              <a:t>(and Interferometry) allow a full determination of the physical parameters of rotating stars.</a:t>
            </a:r>
          </a:p>
          <a:p>
            <a:r>
              <a:rPr lang="en-US" dirty="0"/>
              <a:t>Rapid rotation is common in hot stars — analysis methods that assume stars are spherical may give misleading results.</a:t>
            </a:r>
          </a:p>
        </p:txBody>
      </p:sp>
    </p:spTree>
    <p:extLst>
      <p:ext uri="{BB962C8B-B14F-4D97-AF65-F5344CB8AC3E}">
        <p14:creationId xmlns:p14="http://schemas.microsoft.com/office/powerpoint/2010/main" val="346044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4E8C8-3755-E9C0-7A57-DA451CD37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50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Polarimetry Science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FF9E1-78B4-B120-8B4F-18DE93D8F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15342"/>
            <a:ext cx="5181600" cy="49616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Active Galactic Nuclei</a:t>
            </a:r>
          </a:p>
          <a:p>
            <a:pPr lvl="1"/>
            <a:r>
              <a:rPr lang="en-US" dirty="0"/>
              <a:t>Tests of unified models – using polarimetry to detect hidden nuclei and broad-line regions.</a:t>
            </a:r>
          </a:p>
          <a:p>
            <a:pPr lvl="1"/>
            <a:r>
              <a:rPr lang="en-US" dirty="0" err="1"/>
              <a:t>Favourite</a:t>
            </a:r>
            <a:r>
              <a:rPr lang="en-US" dirty="0"/>
              <a:t> object NGC 1068.</a:t>
            </a:r>
          </a:p>
          <a:p>
            <a:r>
              <a:rPr lang="en-US" dirty="0"/>
              <a:t>AM Her Binaries (magnetic CVs)</a:t>
            </a:r>
          </a:p>
          <a:p>
            <a:pPr lvl="1"/>
            <a:r>
              <a:rPr lang="en-US" dirty="0"/>
              <a:t>Detecting and measuring the magnetic fields of white dwarfs using Zeeman and Cyclotron spectra. </a:t>
            </a:r>
          </a:p>
          <a:p>
            <a:r>
              <a:rPr lang="en-US" dirty="0"/>
              <a:t>Supernova 1987A</a:t>
            </a:r>
          </a:p>
          <a:p>
            <a:pPr lvl="1"/>
            <a:r>
              <a:rPr lang="en-US" dirty="0"/>
              <a:t>Observations of polarization and its variation allowed the asymmetry of the explosion to be studied (Cropper et al., 1988).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ABE47-D08D-586D-8920-CF9951243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215342"/>
            <a:ext cx="5298311" cy="527753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Crab Pulsar</a:t>
            </a:r>
          </a:p>
          <a:p>
            <a:pPr lvl="1"/>
            <a:r>
              <a:rPr lang="en-US" dirty="0"/>
              <a:t>Phase-resolved polarimetry of the optical pulses (Jones et al., 1981) showing very high polarizations.</a:t>
            </a:r>
          </a:p>
          <a:p>
            <a:r>
              <a:rPr lang="en-US" dirty="0"/>
              <a:t>Interstellar Polarization</a:t>
            </a:r>
          </a:p>
          <a:p>
            <a:pPr lvl="1"/>
            <a:r>
              <a:rPr lang="en-US" dirty="0" err="1"/>
              <a:t>Whittet</a:t>
            </a:r>
            <a:r>
              <a:rPr lang="en-US" dirty="0"/>
              <a:t> et al. (1996) studied wavelength dependence and provided a widely used list of standards.</a:t>
            </a:r>
          </a:p>
          <a:p>
            <a:r>
              <a:rPr lang="en-US" dirty="0"/>
              <a:t>Stellar Magnetic Fields</a:t>
            </a:r>
          </a:p>
          <a:p>
            <a:pPr lvl="1"/>
            <a:r>
              <a:rPr lang="en-US" dirty="0"/>
              <a:t>Development of the Zeeman Doppler Imaging technique (</a:t>
            </a:r>
            <a:r>
              <a:rPr lang="en-US" dirty="0" err="1"/>
              <a:t>Donati</a:t>
            </a:r>
            <a:r>
              <a:rPr lang="en-US" dirty="0"/>
              <a:t> et al., 1997).</a:t>
            </a:r>
          </a:p>
          <a:p>
            <a:r>
              <a:rPr lang="en-US" dirty="0"/>
              <a:t>Star Formation Regions</a:t>
            </a:r>
          </a:p>
          <a:p>
            <a:pPr lvl="1"/>
            <a:r>
              <a:rPr lang="en-US" dirty="0"/>
              <a:t>Detection of IR circular polarization and possible link to biomolecular chirality.</a:t>
            </a:r>
          </a:p>
        </p:txBody>
      </p:sp>
    </p:spTree>
    <p:extLst>
      <p:ext uri="{BB962C8B-B14F-4D97-AF65-F5344CB8AC3E}">
        <p14:creationId xmlns:p14="http://schemas.microsoft.com/office/powerpoint/2010/main" val="1646836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507C1-A68F-F31A-2612-4A68032E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011"/>
          </a:xfrm>
        </p:spPr>
        <p:txBody>
          <a:bodyPr/>
          <a:lstStyle/>
          <a:p>
            <a:pPr algn="ctr"/>
            <a:r>
              <a:rPr lang="en-US" b="1" dirty="0"/>
              <a:t>High Precision Polarimetry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8B309-71BD-EE6A-5E53-601BD9518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147" y="1138136"/>
            <a:ext cx="9595412" cy="48228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Polarization can be measured to very high precision (parts per million) from ground-based telescopes.</a:t>
            </a:r>
          </a:p>
          <a:p>
            <a:pPr lvl="1"/>
            <a:r>
              <a:rPr lang="en-US" dirty="0"/>
              <a:t>Unlike photometry where it is necessary to go into space to get ppm precision.</a:t>
            </a:r>
          </a:p>
          <a:p>
            <a:pPr lvl="1"/>
            <a:r>
              <a:rPr lang="en-US" dirty="0"/>
              <a:t>Polarization is a differential measurement – two polarization states are measured simultaneously.</a:t>
            </a:r>
          </a:p>
          <a:p>
            <a:pPr lvl="1"/>
            <a:endParaRPr lang="en-US" dirty="0"/>
          </a:p>
          <a:p>
            <a:r>
              <a:rPr lang="en-US" dirty="0"/>
              <a:t>Key to High Precision – Photon Statistics.</a:t>
            </a:r>
          </a:p>
          <a:p>
            <a:pPr lvl="1"/>
            <a:r>
              <a:rPr lang="en-US" dirty="0"/>
              <a:t>To measure to 10 ppm need at least 10</a:t>
            </a:r>
            <a:r>
              <a:rPr lang="en-US" baseline="30000" dirty="0"/>
              <a:t>10</a:t>
            </a:r>
            <a:r>
              <a:rPr lang="en-US" dirty="0"/>
              <a:t> photons.</a:t>
            </a:r>
          </a:p>
          <a:p>
            <a:pPr lvl="1"/>
            <a:r>
              <a:rPr lang="en-US" dirty="0"/>
              <a:t>To measure to 1 ppm need at least 10</a:t>
            </a:r>
            <a:r>
              <a:rPr lang="en-US" baseline="30000" dirty="0"/>
              <a:t>12</a:t>
            </a:r>
            <a:r>
              <a:rPr lang="en-US" dirty="0"/>
              <a:t> photons.</a:t>
            </a:r>
          </a:p>
          <a:p>
            <a:pPr lvl="1"/>
            <a:endParaRPr lang="en-US" dirty="0"/>
          </a:p>
          <a:p>
            <a:r>
              <a:rPr lang="en-US" dirty="0"/>
              <a:t>CCDs are not good for this – Slow readout and well-depth limitation.</a:t>
            </a:r>
          </a:p>
          <a:p>
            <a:endParaRPr lang="en-US" dirty="0"/>
          </a:p>
          <a:p>
            <a:r>
              <a:rPr lang="en-US" dirty="0"/>
              <a:t>Development driven by the possibility of detecting polarized reflected light from exoplanets.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9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64BB2-FF0C-FCCF-12D4-8E4BA052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2193"/>
          </a:xfrm>
        </p:spPr>
        <p:txBody>
          <a:bodyPr/>
          <a:lstStyle/>
          <a:p>
            <a:pPr algn="ctr"/>
            <a:r>
              <a:rPr lang="en-US" b="1" dirty="0"/>
              <a:t>HIPPI-2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DE387A-0E7B-9196-D010-9FA83C025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15180"/>
            <a:ext cx="4040140" cy="45362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79FAB-DDB2-5E9B-B48F-F7407BFA4564}"/>
              </a:ext>
            </a:extLst>
          </p:cNvPr>
          <p:cNvSpPr txBox="1"/>
          <p:nvPr/>
        </p:nvSpPr>
        <p:spPr>
          <a:xfrm>
            <a:off x="5058383" y="1284051"/>
            <a:ext cx="6173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Used on AAT since 2018. Upgraded version of the original HIPPI commissioned in 2014.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Aperture polarimeter using broad-band filters.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Precision in g’ and r’ bands of ~2 ppm.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Measured from repeat observations of bright stars (Bailey et al., 2020).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Detectors are compact metal packaged photomultiplier tube modules.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3015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0" y="655638"/>
            <a:ext cx="8229600" cy="779462"/>
          </a:xfrm>
        </p:spPr>
        <p:txBody>
          <a:bodyPr>
            <a:normAutofit fontScale="90000"/>
          </a:bodyPr>
          <a:lstStyle/>
          <a:p>
            <a:r>
              <a:rPr lang="en-US" dirty="0"/>
              <a:t>Polarization from Stellar Atmospheres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03401"/>
            <a:ext cx="8229600" cy="4322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1946 — Chandrasekhar calculates polarization due to an electron scattering atmosphere.</a:t>
            </a:r>
          </a:p>
        </p:txBody>
      </p:sp>
      <p:pic>
        <p:nvPicPr>
          <p:cNvPr id="4" name="Picture 3" descr="chandra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0" y="4725652"/>
            <a:ext cx="4864100" cy="3186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3556001"/>
            <a:ext cx="3479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“</a:t>
            </a:r>
            <a:r>
              <a:rPr lang="mr-IN" i="1" dirty="0">
                <a:latin typeface="Arial"/>
                <a:cs typeface="Arial"/>
              </a:rPr>
              <a:t>…</a:t>
            </a:r>
            <a:r>
              <a:rPr lang="en-AU" i="1" dirty="0">
                <a:latin typeface="Arial"/>
                <a:cs typeface="Arial"/>
              </a:rPr>
              <a:t> must vary from zero at the</a:t>
            </a:r>
          </a:p>
          <a:p>
            <a:r>
              <a:rPr lang="en-AU" i="1" dirty="0" err="1">
                <a:latin typeface="Arial"/>
                <a:cs typeface="Arial"/>
              </a:rPr>
              <a:t>center</a:t>
            </a:r>
            <a:r>
              <a:rPr lang="en-AU" i="1" dirty="0">
                <a:latin typeface="Arial"/>
                <a:cs typeface="Arial"/>
              </a:rPr>
              <a:t> of the disk to 11 per cent at the limb</a:t>
            </a:r>
            <a:r>
              <a:rPr lang="mr-IN" i="1" dirty="0">
                <a:latin typeface="Arial"/>
                <a:cs typeface="Arial"/>
              </a:rPr>
              <a:t>…</a:t>
            </a:r>
            <a:r>
              <a:rPr lang="en-AU" i="1" dirty="0">
                <a:latin typeface="Arial"/>
                <a:cs typeface="Arial"/>
              </a:rPr>
              <a:t>.”</a:t>
            </a:r>
          </a:p>
          <a:p>
            <a:endParaRPr lang="en-AU" i="1" dirty="0">
              <a:latin typeface="Arial"/>
              <a:cs typeface="Arial"/>
            </a:endParaRPr>
          </a:p>
          <a:p>
            <a:r>
              <a:rPr lang="en-AU" dirty="0">
                <a:latin typeface="Arial"/>
                <a:cs typeface="Arial"/>
              </a:rPr>
              <a:t>Hot stars should have lots of electrons in their atmosphere and produce polarization in this way. However, for a spherical star the polarization will average to zero.</a:t>
            </a:r>
          </a:p>
          <a:p>
            <a:endParaRPr lang="en-AU" dirty="0"/>
          </a:p>
          <a:p>
            <a:endParaRPr lang="en-AU" dirty="0"/>
          </a:p>
          <a:p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594600" y="2984500"/>
            <a:ext cx="1301750" cy="130175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959850" y="3378200"/>
            <a:ext cx="6350" cy="558800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505700" y="3371850"/>
            <a:ext cx="6350" cy="552450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988300" y="2914650"/>
            <a:ext cx="546100" cy="0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994650" y="4349750"/>
            <a:ext cx="546100" cy="0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8588376" y="2924176"/>
            <a:ext cx="384174" cy="390524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559676" y="3965576"/>
            <a:ext cx="384174" cy="390524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H="1" flipV="1">
            <a:off x="7540626" y="2911476"/>
            <a:ext cx="384174" cy="390524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 flipV="1">
            <a:off x="8569326" y="3965576"/>
            <a:ext cx="384174" cy="390524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847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0" y="655638"/>
            <a:ext cx="8229600" cy="779462"/>
          </a:xfrm>
        </p:spPr>
        <p:txBody>
          <a:bodyPr>
            <a:normAutofit fontScale="90000"/>
          </a:bodyPr>
          <a:lstStyle/>
          <a:p>
            <a:r>
              <a:rPr lang="en-US" dirty="0"/>
              <a:t>Polarization from Stellar Atmospheres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03401"/>
            <a:ext cx="8229600" cy="4322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1946 — Chandrasekhar calculates polarization due to an electron scattering atmosphere.</a:t>
            </a:r>
          </a:p>
        </p:txBody>
      </p:sp>
      <p:pic>
        <p:nvPicPr>
          <p:cNvPr id="4" name="Picture 3" descr="chandra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0" y="4725652"/>
            <a:ext cx="4864100" cy="3186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3556001"/>
            <a:ext cx="34798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“</a:t>
            </a:r>
            <a:r>
              <a:rPr lang="mr-IN" i="1" dirty="0">
                <a:latin typeface="Arial"/>
                <a:cs typeface="Arial"/>
              </a:rPr>
              <a:t>…</a:t>
            </a:r>
            <a:r>
              <a:rPr lang="en-AU" i="1" dirty="0">
                <a:latin typeface="Arial"/>
                <a:cs typeface="Arial"/>
              </a:rPr>
              <a:t> must vary from zero at the</a:t>
            </a:r>
          </a:p>
          <a:p>
            <a:r>
              <a:rPr lang="en-AU" i="1" dirty="0" err="1">
                <a:latin typeface="Arial"/>
                <a:cs typeface="Arial"/>
              </a:rPr>
              <a:t>center</a:t>
            </a:r>
            <a:r>
              <a:rPr lang="en-AU" i="1" dirty="0">
                <a:latin typeface="Arial"/>
                <a:cs typeface="Arial"/>
              </a:rPr>
              <a:t> of the disk to 11 per cent at the limb</a:t>
            </a:r>
            <a:r>
              <a:rPr lang="mr-IN" i="1" dirty="0">
                <a:latin typeface="Arial"/>
                <a:cs typeface="Arial"/>
              </a:rPr>
              <a:t>…</a:t>
            </a:r>
            <a:r>
              <a:rPr lang="en-AU" i="1" dirty="0">
                <a:latin typeface="Arial"/>
                <a:cs typeface="Arial"/>
              </a:rPr>
              <a:t>.</a:t>
            </a:r>
          </a:p>
          <a:p>
            <a:r>
              <a:rPr lang="mr-IN" i="1" dirty="0">
                <a:latin typeface="Arial"/>
                <a:cs typeface="Arial"/>
              </a:rPr>
              <a:t>…</a:t>
            </a:r>
            <a:r>
              <a:rPr lang="en-AU" i="1" dirty="0">
                <a:latin typeface="Arial"/>
                <a:cs typeface="Arial"/>
              </a:rPr>
              <a:t> most favourable conditions under which the phenomena could be observed </a:t>
            </a:r>
            <a:r>
              <a:rPr lang="mr-IN" i="1" dirty="0">
                <a:latin typeface="Arial"/>
                <a:cs typeface="Arial"/>
              </a:rPr>
              <a:t>…</a:t>
            </a:r>
            <a:r>
              <a:rPr lang="en-AU" i="1" dirty="0">
                <a:latin typeface="Arial"/>
                <a:cs typeface="Arial"/>
              </a:rPr>
              <a:t> the primary minimum in an eclipsing binary </a:t>
            </a:r>
            <a:r>
              <a:rPr lang="mr-IN" i="1" dirty="0">
                <a:latin typeface="Arial"/>
                <a:cs typeface="Arial"/>
              </a:rPr>
              <a:t>…</a:t>
            </a:r>
            <a:r>
              <a:rPr lang="en-AU" i="1" dirty="0">
                <a:latin typeface="Arial"/>
                <a:cs typeface="Arial"/>
              </a:rPr>
              <a:t>”</a:t>
            </a:r>
          </a:p>
          <a:p>
            <a:endParaRPr lang="en-AU" dirty="0"/>
          </a:p>
          <a:p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594600" y="2984500"/>
            <a:ext cx="1301750" cy="130175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959850" y="3378200"/>
            <a:ext cx="6350" cy="558800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505700" y="3371850"/>
            <a:ext cx="6350" cy="552450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988300" y="2914650"/>
            <a:ext cx="546100" cy="0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994650" y="4349750"/>
            <a:ext cx="546100" cy="0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8588376" y="2924176"/>
            <a:ext cx="384174" cy="390524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559676" y="3965576"/>
            <a:ext cx="384174" cy="390524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H="1" flipV="1">
            <a:off x="7540626" y="2911476"/>
            <a:ext cx="384174" cy="390524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 flipV="1">
            <a:off x="8569326" y="3965576"/>
            <a:ext cx="384174" cy="390524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781800" y="3048000"/>
            <a:ext cx="1409700" cy="14097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76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900" y="666106"/>
            <a:ext cx="8458200" cy="55257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Observers go looking for this effect, but instead discover the much larger effect of interstellar polarization  (</a:t>
            </a:r>
            <a:r>
              <a:rPr lang="en-US" dirty="0" err="1"/>
              <a:t>Hiltner</a:t>
            </a:r>
            <a:r>
              <a:rPr lang="en-US" dirty="0"/>
              <a:t>, 1948; Hall, 1949).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then polarization due to circumstellar material around stars (e.g. Be stars, T Tauri stars, M giants etc.)</a:t>
            </a:r>
          </a:p>
          <a:p>
            <a:r>
              <a:rPr lang="en-US" dirty="0"/>
              <a:t>Chandrasekhar’s ideas of polarization from stellar photospheres were largely forgotten.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81"/>
          <a:stretch/>
        </p:blipFill>
        <p:spPr>
          <a:xfrm>
            <a:off x="2135159" y="1608882"/>
            <a:ext cx="5052719" cy="2800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5540" y="2656068"/>
            <a:ext cx="2781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Seen in distant stars due to aligned interstellar dust grains.</a:t>
            </a:r>
          </a:p>
        </p:txBody>
      </p:sp>
    </p:spTree>
    <p:extLst>
      <p:ext uri="{BB962C8B-B14F-4D97-AF65-F5344CB8AC3E}">
        <p14:creationId xmlns:p14="http://schemas.microsoft.com/office/powerpoint/2010/main" val="3356542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15994</TotalTime>
  <Words>2596</Words>
  <Application>Microsoft Macintosh PowerPoint</Application>
  <PresentationFormat>Widescreen</PresentationFormat>
  <Paragraphs>333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Menlo</vt:lpstr>
      <vt:lpstr>Times New Roman</vt:lpstr>
      <vt:lpstr>Office Theme</vt:lpstr>
      <vt:lpstr>Polarimetry with the AAT Busting the Myth of Spherical Stars</vt:lpstr>
      <vt:lpstr>Polarimeters at the AAT</vt:lpstr>
      <vt:lpstr>Polarimeters at the AAT in 2024</vt:lpstr>
      <vt:lpstr>Polarimetry Science Highlights</vt:lpstr>
      <vt:lpstr>High Precision Polarimetry</vt:lpstr>
      <vt:lpstr>HIPPI-2</vt:lpstr>
      <vt:lpstr>Polarization from Stellar Atmospheres</vt:lpstr>
      <vt:lpstr>Polarization from Stellar Atmospheres</vt:lpstr>
      <vt:lpstr>PowerPoint Presentation</vt:lpstr>
      <vt:lpstr>Three ways stars depart from spherical symmetry</vt:lpstr>
      <vt:lpstr>Following Discussion applies to hot, massive stars</vt:lpstr>
      <vt:lpstr>PowerPoint Presentation</vt:lpstr>
      <vt:lpstr>PowerPoint Presentation</vt:lpstr>
      <vt:lpstr>Polarization of Close Binaries (g’ band)</vt:lpstr>
      <vt:lpstr>PowerPoint Presentation</vt:lpstr>
      <vt:lpstr>Pulsating Star Beta Crucis</vt:lpstr>
      <vt:lpstr>PowerPoint Presentation</vt:lpstr>
      <vt:lpstr>PowerPoint Presentation</vt:lpstr>
      <vt:lpstr>Rotating stars</vt:lpstr>
      <vt:lpstr>PowerPoint Presentation</vt:lpstr>
      <vt:lpstr>PowerPoint Presentation</vt:lpstr>
      <vt:lpstr>Rotational Polarization</vt:lpstr>
      <vt:lpstr>Epsilon Sagitarii — An extreme rapid rotator</vt:lpstr>
      <vt:lpstr>Spherical Star</vt:lpstr>
      <vt:lpstr>Rotating Star</vt:lpstr>
      <vt:lpstr>Interferometry</vt:lpstr>
      <vt:lpstr>Polarimetry</vt:lpstr>
      <vt:lpstr>How Common are Rapidly Rotating Stars?</vt:lpstr>
      <vt:lpstr>How Common are Rapidly Rotating Stars?</vt:lpstr>
      <vt:lpstr>How Common are Rapidly Rotating Stars?</vt:lpstr>
      <vt:lpstr>Very Preliminary Survey Results</vt:lpstr>
      <vt:lpstr>Important Questions</vt:lpstr>
      <vt:lpstr>Future Capabilities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Bailey</dc:creator>
  <cp:lastModifiedBy>Jeremy Bailey</cp:lastModifiedBy>
  <cp:revision>52</cp:revision>
  <dcterms:created xsi:type="dcterms:W3CDTF">2023-03-29T05:21:11Z</dcterms:created>
  <dcterms:modified xsi:type="dcterms:W3CDTF">2024-09-30T03:37:55Z</dcterms:modified>
</cp:coreProperties>
</file>