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5"/>
  </p:notesMasterIdLst>
  <p:sldIdLst>
    <p:sldId id="256" r:id="rId2"/>
    <p:sldId id="258" r:id="rId3"/>
    <p:sldId id="270" r:id="rId4"/>
    <p:sldId id="261" r:id="rId5"/>
    <p:sldId id="262" r:id="rId6"/>
    <p:sldId id="265" r:id="rId7"/>
    <p:sldId id="260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/>
    <p:restoredTop sz="94626"/>
  </p:normalViewPr>
  <p:slideViewPr>
    <p:cSldViewPr snapToGrid="0">
      <p:cViewPr varScale="1">
        <p:scale>
          <a:sx n="121" d="100"/>
          <a:sy n="121" d="100"/>
        </p:scale>
        <p:origin x="1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92583-4220-9F41-9262-9A8161A436A9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3317E-92D5-7F4B-8A8F-C7AD795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3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– aat19_10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3317E-92D5-7F4B-8A8F-C7AD79598E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0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giving his talk, Pat Wallace remarked to Graham Bothwell: “it didn’t seem to go down so well, no response at all”.   Graham replied: ”You left them dumbfounded, speechless – and they are still in a state of shock”</a:t>
            </a:r>
          </a:p>
          <a:p>
            <a:r>
              <a:rPr lang="en-US" dirty="0"/>
              <a:t>Refence “Creation of the AAO, pages 180,181.</a:t>
            </a:r>
          </a:p>
          <a:p>
            <a:r>
              <a:rPr lang="en-US" dirty="0"/>
              <a:t>Pat Wallace and John </a:t>
            </a:r>
            <a:r>
              <a:rPr lang="en-US" dirty="0" err="1"/>
              <a:t>Strade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3317E-92D5-7F4B-8A8F-C7AD79598E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8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1985.   3 exposures 15, 15 and 20 minutes.  Plus time to change the filter.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3317E-92D5-7F4B-8A8F-C7AD79598E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5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7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4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9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991" y="352425"/>
            <a:ext cx="1015487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4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6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304" y="260350"/>
            <a:ext cx="10033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1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65125"/>
            <a:ext cx="98283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0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9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294" y="439738"/>
            <a:ext cx="9091706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84867"/>
            <a:ext cx="6172200" cy="41761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8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0" y="457200"/>
            <a:ext cx="31210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0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5D2327-9571-D223-4370-C75279B553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21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71" y="379585"/>
            <a:ext cx="73180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pic>
        <p:nvPicPr>
          <p:cNvPr id="13" name="Picture 12" descr="A poster with a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E4D55CE2-1EBF-D55C-3967-492337956EC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79636" y="99219"/>
            <a:ext cx="139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1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50" r:id="rId9"/>
    <p:sldLayoutId id="2147483748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 baseline="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BF5C-0DC0-7896-A0B7-55750F342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 dirty="0"/>
              <a:t>Evolution of the AAO Instrumentation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83400-22E7-17AB-9FB9-166DB88DC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1"/>
            <a:ext cx="9781327" cy="1472376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400" dirty="0"/>
              <a:t>From the AAT and around the world.</a:t>
            </a:r>
          </a:p>
          <a:p>
            <a:r>
              <a:rPr lang="en-US" sz="2400" dirty="0"/>
              <a:t>My thoughts on how and why it happened.</a:t>
            </a:r>
          </a:p>
          <a:p>
            <a:endParaRPr lang="en-US" sz="1800" dirty="0"/>
          </a:p>
          <a:p>
            <a:r>
              <a:rPr lang="en-US" sz="1800" dirty="0"/>
              <a:t>Tony Farrell, AAO MQ.</a:t>
            </a:r>
          </a:p>
        </p:txBody>
      </p:sp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9B534BA-C1F0-9DB6-5A92-961FDDB0A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376382"/>
            <a:ext cx="2857500" cy="1117600"/>
          </a:xfrm>
          <a:prstGeom prst="rect">
            <a:avLst/>
          </a:prstGeom>
        </p:spPr>
      </p:pic>
      <p:pic>
        <p:nvPicPr>
          <p:cNvPr id="17" name="Picture 16" descr="A black and white logo with a lighthouse&#10;&#10;Description automatically generated">
            <a:extLst>
              <a:ext uri="{FF2B5EF4-FFF2-40B4-BE49-F238E27FC236}">
                <a16:creationId xmlns:a16="http://schemas.microsoft.com/office/drawing/2014/main" id="{B5F64936-00DC-7744-37B2-881BC3BF1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337" y="142408"/>
            <a:ext cx="1667048" cy="158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72DF-C1D0-33AA-6669-BFCB655A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TCS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000DF-FF49-E428-E340-4CFBCA9C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Keith Shortridge, William Lupton.  </a:t>
            </a:r>
          </a:p>
          <a:p>
            <a:pPr lvl="1"/>
            <a:r>
              <a:rPr lang="en-US" dirty="0"/>
              <a:t>And when William left, we got Jeremy.</a:t>
            </a:r>
          </a:p>
          <a:p>
            <a:r>
              <a:rPr lang="en-US" dirty="0"/>
              <a:t>Moved to working on  the instrumentation</a:t>
            </a:r>
          </a:p>
          <a:p>
            <a:r>
              <a:rPr lang="en-US" dirty="0"/>
              <a:t>AAO Morning/Afternoon tea tradition.</a:t>
            </a:r>
          </a:p>
          <a:p>
            <a:pPr lvl="1"/>
            <a:r>
              <a:rPr lang="en-US" dirty="0"/>
              <a:t>Engineering groups, Admin group, Astronomy group</a:t>
            </a:r>
          </a:p>
          <a:p>
            <a:pPr lvl="1"/>
            <a:r>
              <a:rPr lang="en-US" dirty="0"/>
              <a:t>We could ask the possibly silly question</a:t>
            </a:r>
          </a:p>
          <a:p>
            <a:pPr lvl="1"/>
            <a:r>
              <a:rPr lang="en-US" dirty="0"/>
              <a:t>Find out what is working/not working.</a:t>
            </a:r>
          </a:p>
          <a:p>
            <a:r>
              <a:rPr lang="en-US" dirty="0"/>
              <a:t>Inclusive organization.</a:t>
            </a:r>
          </a:p>
          <a:p>
            <a:pPr lvl="1"/>
            <a:r>
              <a:rPr lang="en-US" dirty="0"/>
              <a:t>S/N 1978A -&gt; All staff at </a:t>
            </a:r>
            <a:r>
              <a:rPr lang="en-US" dirty="0" err="1"/>
              <a:t>Marsfield</a:t>
            </a:r>
            <a:r>
              <a:rPr lang="en-US" dirty="0"/>
              <a:t> were briefed.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0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C967-4247-0114-9FA9-15DC2EC9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00416-9437-25C0-57B2-C640FB6C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Sent the Engineers out to talk (and listen)</a:t>
            </a:r>
          </a:p>
          <a:p>
            <a:pPr lvl="1"/>
            <a:r>
              <a:rPr lang="en-US" dirty="0"/>
              <a:t>ADAM Workshops.</a:t>
            </a:r>
          </a:p>
          <a:p>
            <a:pPr lvl="1"/>
            <a:r>
              <a:rPr lang="en-US" dirty="0"/>
              <a:t>ADASS Conferences</a:t>
            </a:r>
          </a:p>
          <a:p>
            <a:pPr lvl="1"/>
            <a:r>
              <a:rPr lang="en-US" dirty="0"/>
              <a:t>SPIE Conferences</a:t>
            </a:r>
          </a:p>
          <a:p>
            <a:pPr lvl="1"/>
            <a:r>
              <a:rPr lang="en-US" dirty="0"/>
              <a:t>DRAMA courses</a:t>
            </a:r>
          </a:p>
          <a:p>
            <a:pPr lvl="1"/>
            <a:r>
              <a:rPr lang="en-US" dirty="0"/>
              <a:t>Lew and John Barton’s round the world CCD controller study trip.</a:t>
            </a:r>
          </a:p>
          <a:p>
            <a:pPr lvl="1"/>
            <a:r>
              <a:rPr lang="en-US" dirty="0"/>
              <a:t>If you were going close to another group – then you would drop in</a:t>
            </a:r>
          </a:p>
          <a:p>
            <a:r>
              <a:rPr lang="en-US" dirty="0"/>
              <a:t>Advancing Internally.</a:t>
            </a:r>
          </a:p>
          <a:p>
            <a:pPr lvl="1"/>
            <a:r>
              <a:rPr lang="en-US" dirty="0"/>
              <a:t>Many organizations insist on people changing jobs to advance.</a:t>
            </a:r>
          </a:p>
          <a:p>
            <a:pPr lvl="1"/>
            <a:r>
              <a:rPr lang="en-US" dirty="0"/>
              <a:t>AAO allowed the employees to show what they were capable of and then advanced them internally.</a:t>
            </a:r>
          </a:p>
          <a:p>
            <a:pPr lvl="1"/>
            <a:r>
              <a:rPr lang="en-US" dirty="0"/>
              <a:t>Keeps good people around and interested.</a:t>
            </a:r>
          </a:p>
        </p:txBody>
      </p:sp>
    </p:spTree>
    <p:extLst>
      <p:ext uri="{BB962C8B-B14F-4D97-AF65-F5344CB8AC3E}">
        <p14:creationId xmlns:p14="http://schemas.microsoft.com/office/powerpoint/2010/main" val="175824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C748-E412-6C32-49D7-CC31952D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8DC6D-8486-48A2-5B8A-BC76361CD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”Get good people and point them in the right direction”</a:t>
            </a:r>
          </a:p>
          <a:p>
            <a:r>
              <a:rPr lang="en-US" dirty="0"/>
              <a:t>Give them interesting work</a:t>
            </a:r>
          </a:p>
          <a:p>
            <a:r>
              <a:rPr lang="en-US" dirty="0"/>
              <a:t>Keep them close to the people who can tell them what is really needed	</a:t>
            </a:r>
          </a:p>
          <a:p>
            <a:r>
              <a:rPr lang="en-US" dirty="0"/>
              <a:t>Send them out to tell people what they are doing</a:t>
            </a:r>
          </a:p>
          <a:p>
            <a:pPr lvl="1"/>
            <a:r>
              <a:rPr lang="en-US" dirty="0"/>
              <a:t>And find out what others are doing.</a:t>
            </a:r>
          </a:p>
          <a:p>
            <a:r>
              <a:rPr lang="en-US" dirty="0"/>
              <a:t>Allow them to advance internally.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6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EBEF-7855-3872-B4A9-68C7F85F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result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E33C9-E461-9BD7-84A5-B25023D2D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people were interested in what we were doing.</a:t>
            </a:r>
          </a:p>
          <a:p>
            <a:r>
              <a:rPr lang="en-US" dirty="0"/>
              <a:t>The were happy to work with us, use our code, take our advice.</a:t>
            </a:r>
          </a:p>
          <a:p>
            <a:pPr lvl="1"/>
            <a:r>
              <a:rPr lang="en-US" dirty="0"/>
              <a:t>And then </a:t>
            </a:r>
            <a:r>
              <a:rPr lang="en-US"/>
              <a:t>build instruments for them.</a:t>
            </a:r>
            <a:endParaRPr lang="en-US" dirty="0"/>
          </a:p>
          <a:p>
            <a:r>
              <a:rPr lang="en-US" dirty="0"/>
              <a:t>And we got a lot back.</a:t>
            </a:r>
          </a:p>
          <a:p>
            <a:pPr lvl="1"/>
            <a:r>
              <a:rPr lang="en-US" dirty="0"/>
              <a:t>We saw our ideas being used in different ways.</a:t>
            </a:r>
          </a:p>
          <a:p>
            <a:pPr lvl="2"/>
            <a:r>
              <a:rPr lang="en-US" dirty="0"/>
              <a:t>Giving us new ideas.</a:t>
            </a:r>
          </a:p>
          <a:p>
            <a:pPr lvl="1"/>
            <a:r>
              <a:rPr lang="en-US" dirty="0"/>
              <a:t>Bug fixes came back.</a:t>
            </a:r>
          </a:p>
          <a:p>
            <a:r>
              <a:rPr lang="en-US" dirty="0"/>
              <a:t>And some of our people went on to big things.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6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A443-B023-A375-78E4-17CB8640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294" y="439738"/>
            <a:ext cx="2916273" cy="1069975"/>
          </a:xfrm>
        </p:spPr>
        <p:txBody>
          <a:bodyPr/>
          <a:lstStyle/>
          <a:p>
            <a:r>
              <a:rPr lang="en-US" dirty="0"/>
              <a:t>First impact</a:t>
            </a:r>
            <a:br>
              <a:rPr lang="en-US" dirty="0"/>
            </a:br>
            <a:r>
              <a:rPr lang="en-US" dirty="0"/>
              <a:t>The ANN plate</a:t>
            </a:r>
          </a:p>
        </p:txBody>
      </p:sp>
      <p:pic>
        <p:nvPicPr>
          <p:cNvPr id="9" name="Content Placeholder 7" descr="A black and white image of circles and lines&#10;&#10;Description automatically generated">
            <a:extLst>
              <a:ext uri="{FF2B5EF4-FFF2-40B4-BE49-F238E27FC236}">
                <a16:creationId xmlns:a16="http://schemas.microsoft.com/office/drawing/2014/main" id="{0FA65CAD-0C55-D8B5-9781-E905738DC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567" y="264600"/>
            <a:ext cx="7349891" cy="587991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E41EC41-353A-31A7-0515-98AA4D9AC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55" y="1934249"/>
            <a:ext cx="4077190" cy="4051751"/>
          </a:xfrm>
        </p:spPr>
        <p:txBody>
          <a:bodyPr>
            <a:normAutofit/>
          </a:bodyPr>
          <a:lstStyle/>
          <a:p>
            <a:r>
              <a:rPr lang="en-US" sz="2200" dirty="0"/>
              <a:t>A long time ago…</a:t>
            </a:r>
          </a:p>
          <a:p>
            <a:pPr lvl="1"/>
            <a:r>
              <a:rPr lang="en-US" sz="2200" dirty="0"/>
              <a:t>In a conference at MIT (1975)</a:t>
            </a:r>
          </a:p>
          <a:p>
            <a:r>
              <a:rPr lang="en-US" sz="2200" dirty="0"/>
              <a:t>Various scan patterns </a:t>
            </a:r>
          </a:p>
          <a:p>
            <a:r>
              <a:rPr lang="en-US" sz="2200" dirty="0"/>
              <a:t>This worked so well due to the underlying tracking of the telescope being so very good</a:t>
            </a:r>
          </a:p>
          <a:p>
            <a:pPr lvl="1"/>
            <a:r>
              <a:rPr lang="en-US" sz="1800" dirty="0"/>
              <a:t>Both the hardware and the software were great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1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A bright light in the sky&#10;&#10;Description automatically generated">
            <a:extLst>
              <a:ext uri="{FF2B5EF4-FFF2-40B4-BE49-F238E27FC236}">
                <a16:creationId xmlns:a16="http://schemas.microsoft.com/office/drawing/2014/main" id="{FE8148E3-CB61-FD56-BADD-FFF59AD96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alphaModFix/>
          </a:blip>
          <a:srcRect t="26539" b="3162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1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7EF9-34BE-2044-985D-9C9C04F1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Started to spread around.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B2893-903C-F059-7305-1E29C333F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SLA (library). </a:t>
            </a:r>
          </a:p>
          <a:p>
            <a:pPr lvl="1"/>
            <a:r>
              <a:rPr lang="en-US" dirty="0"/>
              <a:t>Written for </a:t>
            </a:r>
            <a:r>
              <a:rPr lang="en-US" dirty="0" err="1"/>
              <a:t>Interdata</a:t>
            </a:r>
            <a:r>
              <a:rPr lang="en-US" dirty="0"/>
              <a:t> Model 70, Fortran IV.  </a:t>
            </a:r>
          </a:p>
          <a:p>
            <a:pPr lvl="1"/>
            <a:r>
              <a:rPr lang="en-US" dirty="0"/>
              <a:t>Later: Fortran 77, C, C++, Pascal versions</a:t>
            </a:r>
          </a:p>
          <a:p>
            <a:pPr lvl="1"/>
            <a:r>
              <a:rPr lang="en-US" dirty="0"/>
              <a:t>In many/most large telescope systems.  </a:t>
            </a:r>
          </a:p>
          <a:p>
            <a:pPr lvl="2"/>
            <a:r>
              <a:rPr lang="en-US" dirty="0"/>
              <a:t>But there is totally open source alterative now.</a:t>
            </a:r>
          </a:p>
          <a:p>
            <a:r>
              <a:rPr lang="en-US" dirty="0"/>
              <a:t>TPOINT pointing analysis software</a:t>
            </a:r>
          </a:p>
          <a:p>
            <a:pPr lvl="1"/>
            <a:r>
              <a:rPr lang="en-US" dirty="0"/>
              <a:t>The tool for pointing analysis - </a:t>
            </a:r>
            <a:r>
              <a:rPr lang="en-AU" dirty="0"/>
              <a:t>Keck, GBT, Gemini, ALMA, AAT, ARC, WIYN, WHT, UKIRT, JBO, IRTF, NSST, ESO, CTIO, SOAR, MMT, Magellan, LBT and others)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7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ED74-F21D-74BD-43B4-C2594A07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DC43C-2D39-B123-8E8E-8CFB53395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Figaro.</a:t>
            </a:r>
          </a:p>
          <a:p>
            <a:pPr lvl="1"/>
            <a:r>
              <a:rPr lang="en-US" dirty="0"/>
              <a:t>Came to AAO from Caltex with Keith Shortridge, but was supported &amp; </a:t>
            </a:r>
            <a:r>
              <a:rPr lang="en-US" dirty="0" err="1"/>
              <a:t>enchanced</a:t>
            </a:r>
            <a:r>
              <a:rPr lang="en-US" dirty="0"/>
              <a:t>  by him from  the AAO, was later merged into the </a:t>
            </a:r>
            <a:r>
              <a:rPr lang="en-US" dirty="0" err="1"/>
              <a:t>Starlink</a:t>
            </a:r>
            <a:r>
              <a:rPr lang="en-US" dirty="0"/>
              <a:t> Software Collection.</a:t>
            </a:r>
          </a:p>
          <a:p>
            <a:r>
              <a:rPr lang="en-US" dirty="0"/>
              <a:t>DRAMA</a:t>
            </a:r>
          </a:p>
          <a:p>
            <a:pPr lvl="1"/>
            <a:r>
              <a:rPr lang="en-US" dirty="0"/>
              <a:t>Has turned up in various places </a:t>
            </a:r>
          </a:p>
          <a:p>
            <a:pPr lvl="2"/>
            <a:r>
              <a:rPr lang="en-US" dirty="0"/>
              <a:t>WHT, INT, UKIRT, JCMT, </a:t>
            </a:r>
            <a:r>
              <a:rPr lang="en-US" dirty="0" err="1"/>
              <a:t>Mayall</a:t>
            </a:r>
            <a:r>
              <a:rPr lang="en-US" dirty="0"/>
              <a:t>, Blanco</a:t>
            </a:r>
          </a:p>
          <a:p>
            <a:pPr lvl="2"/>
            <a:r>
              <a:rPr lang="en-US" dirty="0"/>
              <a:t>Will soon go to India (DOT Telescope) (after a few earlier attempts) and KASI/</a:t>
            </a:r>
            <a:r>
              <a:rPr lang="en-US" dirty="0" err="1"/>
              <a:t>KMTnet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Components of DRAMA were (are) used in the Gemini DHS.</a:t>
            </a:r>
          </a:p>
          <a:p>
            <a:pPr lvl="1"/>
            <a:r>
              <a:rPr lang="en-US" dirty="0"/>
              <a:t>Components of DRAMA are used on the VLT (Flames/FP).</a:t>
            </a:r>
          </a:p>
          <a:p>
            <a:pPr lvl="1"/>
            <a:r>
              <a:rPr lang="en-US" dirty="0"/>
              <a:t>Some of these are AAO’s doing, but many are not.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6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46C0-7C20-D2E5-CB18-13DF67FC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CB716-C30F-61A4-3264-138F05912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PTCS</a:t>
            </a:r>
          </a:p>
          <a:p>
            <a:pPr lvl="1"/>
            <a:r>
              <a:rPr lang="en-US" dirty="0"/>
              <a:t>UKIRT, JCMT (both prior to the AAT).</a:t>
            </a:r>
          </a:p>
          <a:p>
            <a:pPr lvl="2"/>
            <a:r>
              <a:rPr lang="en-US" dirty="0"/>
              <a:t>UKIRT PTCS was upgraded last year to track fast moving objects of interest to the USNO.</a:t>
            </a:r>
          </a:p>
          <a:p>
            <a:r>
              <a:rPr lang="en-US" dirty="0"/>
              <a:t>AAO CANopen libraries – Gemini.</a:t>
            </a:r>
          </a:p>
          <a:p>
            <a:r>
              <a:rPr lang="en-US" dirty="0"/>
              <a:t>Various smaller things – e.g.	</a:t>
            </a:r>
          </a:p>
          <a:p>
            <a:pPr lvl="1"/>
            <a:r>
              <a:rPr lang="en-US" dirty="0" err="1"/>
              <a:t>Fibre</a:t>
            </a:r>
            <a:r>
              <a:rPr lang="en-US" dirty="0"/>
              <a:t> spectrograph focusing tool, Gemini (GHOST).</a:t>
            </a:r>
          </a:p>
          <a:p>
            <a:pPr lvl="1"/>
            <a:r>
              <a:rPr lang="en-US" dirty="0" err="1"/>
              <a:t>Fibre</a:t>
            </a:r>
            <a:r>
              <a:rPr lang="en-US" dirty="0"/>
              <a:t> Instrument Optical Modeling tool – VLT (Flames), Subaru (FMOS)</a:t>
            </a:r>
          </a:p>
        </p:txBody>
      </p:sp>
    </p:spTree>
    <p:extLst>
      <p:ext uri="{BB962C8B-B14F-4D97-AF65-F5344CB8AC3E}">
        <p14:creationId xmlns:p14="http://schemas.microsoft.com/office/powerpoint/2010/main" val="194405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C748-E412-6C32-49D7-CC31952D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8DC6D-8486-48A2-5B8A-BC76361CD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”Get good people and point them in the right direction”</a:t>
            </a:r>
          </a:p>
          <a:p>
            <a:pPr lvl="1"/>
            <a:r>
              <a:rPr lang="en-US" dirty="0"/>
              <a:t>Keith Shortridge.</a:t>
            </a:r>
          </a:p>
          <a:p>
            <a:r>
              <a:rPr lang="en-US" dirty="0"/>
              <a:t>Give them interesting work</a:t>
            </a:r>
          </a:p>
          <a:p>
            <a:r>
              <a:rPr lang="en-US" dirty="0"/>
              <a:t>Keep them close to the people who can tell them what is really needed	</a:t>
            </a:r>
          </a:p>
          <a:p>
            <a:r>
              <a:rPr lang="en-US" dirty="0"/>
              <a:t>Send them out to tell people what they are doing</a:t>
            </a:r>
          </a:p>
          <a:p>
            <a:pPr lvl="1"/>
            <a:r>
              <a:rPr lang="en-US" dirty="0"/>
              <a:t>And find out what others are doing.</a:t>
            </a:r>
          </a:p>
          <a:p>
            <a:r>
              <a:rPr lang="en-US" dirty="0"/>
              <a:t>Allow them to advance internally.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0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7B5D-C41F-6F16-C15F-B671C299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TCS and Telescope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6BBA3-7093-9FD9-CAB2-20739BE19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specification on the required performance.</a:t>
            </a:r>
          </a:p>
          <a:p>
            <a:pPr lvl="1"/>
            <a:r>
              <a:rPr lang="en-US" dirty="0"/>
              <a:t>Just the feeling that optical telescopes could be better</a:t>
            </a:r>
          </a:p>
          <a:p>
            <a:pPr lvl="1"/>
            <a:r>
              <a:rPr lang="en-US" dirty="0"/>
              <a:t>Not sure what these computer things could do – suspect they were not trusted!</a:t>
            </a:r>
          </a:p>
          <a:p>
            <a:r>
              <a:rPr lang="en-US" dirty="0"/>
              <a:t>My impressions from past conversations</a:t>
            </a:r>
          </a:p>
          <a:p>
            <a:pPr lvl="1"/>
            <a:r>
              <a:rPr lang="en-US" dirty="0"/>
              <a:t>Time with the telescope</a:t>
            </a:r>
          </a:p>
          <a:p>
            <a:pPr lvl="1"/>
            <a:r>
              <a:rPr lang="en-US" dirty="0"/>
              <a:t>A determination to perfect it</a:t>
            </a:r>
          </a:p>
          <a:p>
            <a:pPr lvl="1"/>
            <a:r>
              <a:rPr lang="en-US" dirty="0"/>
              <a:t>Wanted to understand the physical nature of the telescope</a:t>
            </a:r>
          </a:p>
          <a:p>
            <a:pPr lvl="2"/>
            <a:r>
              <a:rPr lang="en-US" dirty="0"/>
              <a:t>Pat and John were not “software only” people.</a:t>
            </a:r>
          </a:p>
          <a:p>
            <a:pPr lvl="1"/>
            <a:r>
              <a:rPr lang="en-US" dirty="0"/>
              <a:t>Working closely with people like Peter Gillingham and Graham Bothwell to understand the telescope.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0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DC66-9196-998A-7FCB-AFB29F27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from there.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15BC6-91D9-E776-BE37-821755E6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engineers were allowed to travel.</a:t>
            </a:r>
          </a:p>
          <a:p>
            <a:pPr lvl="1"/>
            <a:r>
              <a:rPr lang="en-US" dirty="0"/>
              <a:t>To MIT in 1975.  A big commitment at that time!</a:t>
            </a:r>
          </a:p>
          <a:p>
            <a:r>
              <a:rPr lang="en-US" dirty="0"/>
              <a:t>Talking to others</a:t>
            </a:r>
          </a:p>
          <a:p>
            <a:pPr lvl="1"/>
            <a:r>
              <a:rPr lang="en-US" dirty="0"/>
              <a:t>The TPOINT manual example is the UKST pointing. </a:t>
            </a:r>
          </a:p>
          <a:p>
            <a:pPr lvl="2"/>
            <a:r>
              <a:rPr lang="en-US" dirty="0"/>
              <a:t>Clearly the AAT team were talking to the UKST team</a:t>
            </a:r>
          </a:p>
          <a:p>
            <a:pPr lvl="1"/>
            <a:r>
              <a:rPr lang="en-US" dirty="0"/>
              <a:t>I suspect that working on the UKST allowed Pat to start the move to a general solution.</a:t>
            </a:r>
          </a:p>
          <a:p>
            <a:pPr lvl="2"/>
            <a:r>
              <a:rPr lang="en-US" dirty="0"/>
              <a:t>You need to test on more then one telescope.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70934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RegularSeedLeftStep">
      <a:dk1>
        <a:srgbClr val="000000"/>
      </a:dk1>
      <a:lt1>
        <a:srgbClr val="FFFFFF"/>
      </a:lt1>
      <a:dk2>
        <a:srgbClr val="311C20"/>
      </a:dk2>
      <a:lt2>
        <a:srgbClr val="F0F1F3"/>
      </a:lt2>
      <a:accent1>
        <a:srgbClr val="CF972C"/>
      </a:accent1>
      <a:accent2>
        <a:srgbClr val="CE481E"/>
      </a:accent2>
      <a:accent3>
        <a:srgbClr val="E0304F"/>
      </a:accent3>
      <a:accent4>
        <a:srgbClr val="CE1E87"/>
      </a:accent4>
      <a:accent5>
        <a:srgbClr val="DE30E0"/>
      </a:accent5>
      <a:accent6>
        <a:srgbClr val="831ECE"/>
      </a:accent6>
      <a:hlink>
        <a:srgbClr val="436EC0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</TotalTime>
  <Words>929</Words>
  <Application>Microsoft Macintosh PowerPoint</Application>
  <PresentationFormat>Widescreen</PresentationFormat>
  <Paragraphs>108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Avenir Next LT Pro</vt:lpstr>
      <vt:lpstr>AvenirNext LT Pro Medium</vt:lpstr>
      <vt:lpstr>Sabon Next LT</vt:lpstr>
      <vt:lpstr>DappledVTI</vt:lpstr>
      <vt:lpstr>Evolution of the AAO Instrumentation software</vt:lpstr>
      <vt:lpstr>First impact The ANN plate</vt:lpstr>
      <vt:lpstr>PowerPoint Presentation</vt:lpstr>
      <vt:lpstr>Started to spread around.</vt:lpstr>
      <vt:lpstr>Later</vt:lpstr>
      <vt:lpstr>PowerPoint Presentation</vt:lpstr>
      <vt:lpstr>Why</vt:lpstr>
      <vt:lpstr>TCS and Telescope</vt:lpstr>
      <vt:lpstr>And from there.</vt:lpstr>
      <vt:lpstr>Post TCS</vt:lpstr>
      <vt:lpstr>PowerPoint Presentation</vt:lpstr>
      <vt:lpstr>So yes</vt:lpstr>
      <vt:lpstr>And the result 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the AAO Instrumentation software</dc:title>
  <dc:creator>Tony Farrell</dc:creator>
  <cp:lastModifiedBy>Tony Farrell</cp:lastModifiedBy>
  <cp:revision>41</cp:revision>
  <dcterms:created xsi:type="dcterms:W3CDTF">2024-09-18T00:35:06Z</dcterms:created>
  <dcterms:modified xsi:type="dcterms:W3CDTF">2024-10-02T22:41:50Z</dcterms:modified>
</cp:coreProperties>
</file>