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403" r:id="rId3"/>
    <p:sldId id="408" r:id="rId4"/>
    <p:sldId id="407" r:id="rId5"/>
    <p:sldId id="410" r:id="rId6"/>
    <p:sldId id="411" r:id="rId7"/>
    <p:sldId id="412" r:id="rId8"/>
    <p:sldId id="413" r:id="rId9"/>
    <p:sldId id="414" r:id="rId10"/>
    <p:sldId id="415" r:id="rId11"/>
    <p:sldId id="420" r:id="rId12"/>
    <p:sldId id="416" r:id="rId13"/>
    <p:sldId id="398" r:id="rId14"/>
    <p:sldId id="399" r:id="rId15"/>
    <p:sldId id="400" r:id="rId16"/>
    <p:sldId id="260" r:id="rId17"/>
    <p:sldId id="404" r:id="rId18"/>
    <p:sldId id="365" r:id="rId19"/>
    <p:sldId id="397" r:id="rId20"/>
    <p:sldId id="366" r:id="rId21"/>
    <p:sldId id="417" r:id="rId22"/>
    <p:sldId id="418" r:id="rId23"/>
    <p:sldId id="41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00"/>
    <p:restoredTop sz="62127"/>
  </p:normalViewPr>
  <p:slideViewPr>
    <p:cSldViewPr snapToGrid="0" snapToObjects="1">
      <p:cViewPr varScale="1">
        <p:scale>
          <a:sx n="57" d="100"/>
          <a:sy n="57" d="100"/>
        </p:scale>
        <p:origin x="14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3220F-47FA-9740-90CD-7A4DD3DC7B0A}" type="datetimeFigureOut">
              <a:rPr lang="en-US" smtClean="0"/>
              <a:t>10/2/24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E3C047-A828-9C40-84CB-752AE773AB24}" type="slidenum">
              <a:rPr lang="en-US" smtClean="0"/>
              <a:t>‹#›</a:t>
            </a:fld>
            <a:endParaRPr lang="en-US"/>
          </a:p>
        </p:txBody>
      </p:sp>
    </p:spTree>
    <p:extLst>
      <p:ext uri="{BB962C8B-B14F-4D97-AF65-F5344CB8AC3E}">
        <p14:creationId xmlns:p14="http://schemas.microsoft.com/office/powerpoint/2010/main" val="1993712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Emeritus is deliberately parenthesized – I think of myself as “retired from teaching” rather than retired.</a:t>
            </a:r>
          </a:p>
          <a:p>
            <a:endParaRPr lang="en-US" dirty="0"/>
          </a:p>
          <a:p>
            <a:r>
              <a:rPr lang="en-US" dirty="0"/>
              <a:t>It turns out I joined AAO almost exactly 30 years ago in October 1994 – though my connection goes back a little further to 1985-1987, when I spent time as an undergraduate research assistant (along with a few other people in this audience) – measuring filter profiles for the AAT’s filters, testing optical </a:t>
            </a:r>
            <a:r>
              <a:rPr lang="en-US" dirty="0" err="1"/>
              <a:t>fibre</a:t>
            </a:r>
            <a:r>
              <a:rPr lang="en-US" dirty="0"/>
              <a:t> image slicers for Peter Gray, and eventually working on some actual data on eta Carinae with the late David Allen.</a:t>
            </a:r>
          </a:p>
          <a:p>
            <a:endParaRPr lang="en-US" dirty="0"/>
          </a:p>
          <a:p>
            <a:r>
              <a:rPr lang="en-US" dirty="0"/>
              <a:t>David organized my first trip to SSO in 1987, gave me a tour around the AAT, and answered ne of the most pressing questions in my mind at the time. University of Sydney’s School of Physics had both a Dept of Astronomy and a </a:t>
            </a:r>
            <a:r>
              <a:rPr lang="en-US" dirty="0" err="1"/>
              <a:t>Ddept</a:t>
            </a:r>
            <a:r>
              <a:rPr lang="en-US" dirty="0"/>
              <a:t> of Astrophysics. So I asked David what the difference was between an astronomer and an astrophysicist? To which he </a:t>
            </a:r>
            <a:r>
              <a:rPr lang="en-US" dirty="0" err="1"/>
              <a:t>answerd</a:t>
            </a:r>
            <a:r>
              <a:rPr lang="en-US" dirty="0"/>
              <a:t> “An astrophysicist is just a more </a:t>
            </a:r>
            <a:r>
              <a:rPr lang="en-US" dirty="0" err="1"/>
              <a:t>prtetentious</a:t>
            </a:r>
            <a:r>
              <a:rPr lang="en-US" dirty="0"/>
              <a:t> astronomer.” A joke/sledge I’ve been using ever since.</a:t>
            </a:r>
          </a:p>
          <a:p>
            <a:endParaRPr lang="en-US" dirty="0"/>
          </a:p>
          <a:p>
            <a:endParaRPr lang="en-US" dirty="0"/>
          </a:p>
          <a:p>
            <a:r>
              <a:rPr lang="en-US" dirty="0"/>
              <a:t>When asked to give a talk at this meeting (presumably because I’d reached the target weight and age), I wasn’t actually given any hints on what they wanted me to talk about. I’m guessing they were thinking “talk about exoplanets at the AAT. Or brown dwarfs. Or astrometry.”</a:t>
            </a:r>
          </a:p>
          <a:p>
            <a:endParaRPr lang="en-US" dirty="0"/>
          </a:p>
          <a:p>
            <a:r>
              <a:rPr lang="en-US" dirty="0"/>
              <a:t>But to be honest, I’ve reached the career stage where shameless self-promotion of my research, or the general area, is sort of losing its appeal. It’s certau8bly not going to help me into the next job!</a:t>
            </a:r>
          </a:p>
          <a:p>
            <a:endParaRPr lang="en-US" dirty="0"/>
          </a:p>
          <a:p>
            <a:r>
              <a:rPr lang="en-US" dirty="0"/>
              <a:t>So instead I wanted to try and think about what it is that’s made the AAO a successful </a:t>
            </a:r>
            <a:r>
              <a:rPr lang="en-US" dirty="0" err="1"/>
              <a:t>organisition</a:t>
            </a:r>
            <a:r>
              <a:rPr lang="en-US" dirty="0"/>
              <a:t>. That is, the sort of pontificating I have reached the right weight and age for. So …</a:t>
            </a:r>
          </a:p>
          <a:p>
            <a:endParaRPr lang="en-US" dirty="0"/>
          </a:p>
          <a:p>
            <a:endParaRPr lang="en-US" dirty="0"/>
          </a:p>
        </p:txBody>
      </p:sp>
      <p:sp>
        <p:nvSpPr>
          <p:cNvPr id="4" name="Slide Number Placeholder 3"/>
          <p:cNvSpPr>
            <a:spLocks noGrp="1"/>
          </p:cNvSpPr>
          <p:nvPr>
            <p:ph type="sldNum" sz="quarter" idx="5"/>
          </p:nvPr>
        </p:nvSpPr>
        <p:spPr/>
        <p:txBody>
          <a:bodyPr/>
          <a:lstStyle/>
          <a:p>
            <a:fld id="{C1E3C047-A828-9C40-84CB-752AE773AB24}" type="slidenum">
              <a:rPr lang="en-US" smtClean="0"/>
              <a:t>1</a:t>
            </a:fld>
            <a:endParaRPr lang="en-US"/>
          </a:p>
        </p:txBody>
      </p:sp>
    </p:spTree>
    <p:extLst>
      <p:ext uri="{BB962C8B-B14F-4D97-AF65-F5344CB8AC3E}">
        <p14:creationId xmlns:p14="http://schemas.microsoft.com/office/powerpoint/2010/main" val="3630955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some of the previous rambling might indicate … my thinking on all this is a bit inchoate. </a:t>
            </a:r>
            <a:r>
              <a:rPr lang="en-US" dirty="0" err="1"/>
              <a:t>I;m</a:t>
            </a:r>
            <a:r>
              <a:rPr lang="en-US" dirty="0"/>
              <a:t> sure there are many in the room who could put it more clearly.</a:t>
            </a:r>
          </a:p>
          <a:p>
            <a:endParaRPr lang="en-US" dirty="0"/>
          </a:p>
          <a:p>
            <a:r>
              <a:rPr lang="en-US" dirty="0"/>
              <a:t>But as part of </a:t>
            </a:r>
            <a:r>
              <a:rPr lang="en-US" dirty="0" err="1"/>
              <a:t>trygint</a:t>
            </a:r>
            <a:r>
              <a:rPr lang="en-US" dirty="0"/>
              <a:t> to distill out some meaning, there were a few </a:t>
            </a:r>
            <a:r>
              <a:rPr lang="en-US" dirty="0" err="1"/>
              <a:t>thungs</a:t>
            </a:r>
            <a:r>
              <a:rPr lang="en-US" dirty="0"/>
              <a:t> that didn’t fit any category …</a:t>
            </a:r>
          </a:p>
          <a:p>
            <a:endParaRPr lang="en-US" dirty="0"/>
          </a:p>
          <a:p>
            <a:endParaRPr lang="en-US" dirty="0"/>
          </a:p>
          <a:p>
            <a:r>
              <a:rPr lang="en-US" dirty="0"/>
              <a:t>Trees mean rain, which is bad for observing. But good for having good staff want to live nearby.</a:t>
            </a:r>
          </a:p>
          <a:p>
            <a:endParaRPr lang="en-US" dirty="0"/>
          </a:p>
          <a:p>
            <a:endParaRPr lang="en-US" dirty="0"/>
          </a:p>
        </p:txBody>
      </p:sp>
      <p:sp>
        <p:nvSpPr>
          <p:cNvPr id="4" name="Slide Number Placeholder 3"/>
          <p:cNvSpPr>
            <a:spLocks noGrp="1"/>
          </p:cNvSpPr>
          <p:nvPr>
            <p:ph type="sldNum" sz="quarter" idx="5"/>
          </p:nvPr>
        </p:nvSpPr>
        <p:spPr/>
        <p:txBody>
          <a:bodyPr/>
          <a:lstStyle/>
          <a:p>
            <a:fld id="{C1E3C047-A828-9C40-84CB-752AE773AB24}" type="slidenum">
              <a:rPr lang="en-US" smtClean="0"/>
              <a:t>10</a:t>
            </a:fld>
            <a:endParaRPr lang="en-US"/>
          </a:p>
        </p:txBody>
      </p:sp>
    </p:spTree>
    <p:extLst>
      <p:ext uri="{BB962C8B-B14F-4D97-AF65-F5344CB8AC3E}">
        <p14:creationId xmlns:p14="http://schemas.microsoft.com/office/powerpoint/2010/main" val="4063367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Recall </a:t>
            </a:r>
            <a:r>
              <a:rPr lang="en-US" dirty="0" err="1"/>
              <a:t>tayyba’s</a:t>
            </a:r>
            <a:r>
              <a:rPr lang="en-US" dirty="0"/>
              <a:t> images of the vicinity of Paranal. Or La Silla. EVERYONE commutes there.</a:t>
            </a:r>
          </a:p>
          <a:p>
            <a:endParaRPr lang="en-US" dirty="0"/>
          </a:p>
          <a:p>
            <a:endParaRPr lang="en-US" dirty="0"/>
          </a:p>
        </p:txBody>
      </p:sp>
      <p:sp>
        <p:nvSpPr>
          <p:cNvPr id="4" name="Slide Number Placeholder 3"/>
          <p:cNvSpPr>
            <a:spLocks noGrp="1"/>
          </p:cNvSpPr>
          <p:nvPr>
            <p:ph type="sldNum" sz="quarter" idx="5"/>
          </p:nvPr>
        </p:nvSpPr>
        <p:spPr/>
        <p:txBody>
          <a:bodyPr/>
          <a:lstStyle/>
          <a:p>
            <a:fld id="{C1E3C047-A828-9C40-84CB-752AE773AB24}" type="slidenum">
              <a:rPr lang="en-US" smtClean="0"/>
              <a:t>11</a:t>
            </a:fld>
            <a:endParaRPr lang="en-US"/>
          </a:p>
        </p:txBody>
      </p:sp>
    </p:spTree>
    <p:extLst>
      <p:ext uri="{BB962C8B-B14F-4D97-AF65-F5344CB8AC3E}">
        <p14:creationId xmlns:p14="http://schemas.microsoft.com/office/powerpoint/2010/main" val="2119850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 get through this too fast, then maybe I’ll slot some science in at the end.</a:t>
            </a:r>
          </a:p>
          <a:p>
            <a:endParaRPr lang="en-US" dirty="0"/>
          </a:p>
          <a:p>
            <a:endParaRPr lang="en-US" dirty="0"/>
          </a:p>
          <a:p>
            <a:r>
              <a:rPr lang="en-US" dirty="0"/>
              <a:t>In 1994, the AAT</a:t>
            </a:r>
          </a:p>
        </p:txBody>
      </p:sp>
      <p:sp>
        <p:nvSpPr>
          <p:cNvPr id="4" name="Slide Number Placeholder 3"/>
          <p:cNvSpPr>
            <a:spLocks noGrp="1"/>
          </p:cNvSpPr>
          <p:nvPr>
            <p:ph type="sldNum" sz="quarter" idx="5"/>
          </p:nvPr>
        </p:nvSpPr>
        <p:spPr/>
        <p:txBody>
          <a:bodyPr/>
          <a:lstStyle/>
          <a:p>
            <a:fld id="{C1E3C047-A828-9C40-84CB-752AE773AB24}" type="slidenum">
              <a:rPr lang="en-US" smtClean="0"/>
              <a:t>12</a:t>
            </a:fld>
            <a:endParaRPr lang="en-US"/>
          </a:p>
        </p:txBody>
      </p:sp>
    </p:spTree>
    <p:extLst>
      <p:ext uri="{BB962C8B-B14F-4D97-AF65-F5344CB8AC3E}">
        <p14:creationId xmlns:p14="http://schemas.microsoft.com/office/powerpoint/2010/main" val="1843951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a:t>
            </a:r>
            <a:r>
              <a:rPr lang="en-US" dirty="0" err="1"/>
              <a:t>th</a:t>
            </a:r>
            <a:r>
              <a:rPr lang="en-US" dirty="0"/>
              <a:t> things that always amazed me about the AAO, was that they allowed me to work there even </a:t>
            </a:r>
            <a:r>
              <a:rPr lang="en-US" dirty="0" err="1"/>
              <a:t>thiugh</a:t>
            </a:r>
            <a:r>
              <a:rPr lang="en-US" dirty="0"/>
              <a:t> I did almost none of the survey science the </a:t>
            </a:r>
            <a:r>
              <a:rPr lang="en-US" dirty="0" err="1"/>
              <a:t>telescxope</a:t>
            </a:r>
            <a:r>
              <a:rPr lang="en-US" dirty="0"/>
              <a:t> became famous for.</a:t>
            </a:r>
          </a:p>
          <a:p>
            <a:endParaRPr lang="en-US" dirty="0"/>
          </a:p>
          <a:p>
            <a:r>
              <a:rPr lang="en-US" dirty="0"/>
              <a:t>I’ve always had little interest in the science that comes from getting the same crappy redshifts for 100, or 10,000, or 500,000 galaxies.</a:t>
            </a:r>
          </a:p>
          <a:p>
            <a:endParaRPr lang="en-US" dirty="0"/>
          </a:p>
          <a:p>
            <a:r>
              <a:rPr lang="en-US" dirty="0"/>
              <a:t>My interest has always been in prevision measurements … how can we use the equipment we have. Or variations on it, to m=make measurements 10, or 100, or 1000 times better … and so open up new observational phase space.</a:t>
            </a:r>
          </a:p>
          <a:p>
            <a:endParaRPr lang="en-US" dirty="0"/>
          </a:p>
          <a:p>
            <a:r>
              <a:rPr lang="en-US" dirty="0"/>
              <a:t>What’s a precise measurement. For many </a:t>
            </a:r>
            <a:r>
              <a:rPr lang="en-US" dirty="0" err="1"/>
              <a:t>astronnomers</a:t>
            </a:r>
            <a:r>
              <a:rPr lang="en-US" dirty="0"/>
              <a:t> its ½ the smallest division - “I measured a 5-sigma blob to a position </a:t>
            </a:r>
            <a:r>
              <a:rPr lang="en-US" dirty="0" err="1"/>
              <a:t>orecision</a:t>
            </a:r>
            <a:r>
              <a:rPr lang="en-US" dirty="0"/>
              <a:t> of 0.5 pixels).</a:t>
            </a:r>
          </a:p>
          <a:p>
            <a:endParaRPr lang="en-US" dirty="0"/>
          </a:p>
          <a:p>
            <a:endParaRPr lang="en-US" dirty="0"/>
          </a:p>
          <a:p>
            <a:r>
              <a:rPr lang="en-US" dirty="0"/>
              <a:t>Or you </a:t>
            </a:r>
            <a:r>
              <a:rPr lang="en-US" dirty="0" err="1"/>
              <a:t>dould</a:t>
            </a:r>
            <a:r>
              <a:rPr lang="en-US" dirty="0"/>
              <a:t> do precise spectroscopy to 1/10</a:t>
            </a:r>
            <a:r>
              <a:rPr lang="en-US" baseline="30000" dirty="0"/>
              <a:t>th</a:t>
            </a:r>
            <a:r>
              <a:rPr lang="en-US" dirty="0"/>
              <a:t> of a pixel. Or ground-based astrometry to 1/200</a:t>
            </a:r>
            <a:r>
              <a:rPr lang="en-US" baseline="30000" dirty="0"/>
              <a:t>th</a:t>
            </a:r>
            <a:r>
              <a:rPr lang="en-US" dirty="0"/>
              <a:t> of the seeing,</a:t>
            </a:r>
          </a:p>
          <a:p>
            <a:endParaRPr lang="en-US" dirty="0"/>
          </a:p>
          <a:p>
            <a:endParaRPr lang="en-US" dirty="0"/>
          </a:p>
          <a:p>
            <a:r>
              <a:rPr lang="en-US" dirty="0"/>
              <a:t>In the exoplanet game, the stakes are much higher.</a:t>
            </a:r>
          </a:p>
        </p:txBody>
      </p:sp>
      <p:sp>
        <p:nvSpPr>
          <p:cNvPr id="4" name="Slide Number Placeholder 3"/>
          <p:cNvSpPr>
            <a:spLocks noGrp="1"/>
          </p:cNvSpPr>
          <p:nvPr>
            <p:ph type="sldNum" sz="quarter" idx="5"/>
          </p:nvPr>
        </p:nvSpPr>
        <p:spPr/>
        <p:txBody>
          <a:bodyPr/>
          <a:lstStyle/>
          <a:p>
            <a:fld id="{C1E3C047-A828-9C40-84CB-752AE773AB24}" type="slidenum">
              <a:rPr lang="en-US" smtClean="0"/>
              <a:t>14</a:t>
            </a:fld>
            <a:endParaRPr lang="en-US"/>
          </a:p>
        </p:txBody>
      </p:sp>
    </p:spTree>
    <p:extLst>
      <p:ext uri="{BB962C8B-B14F-4D97-AF65-F5344CB8AC3E}">
        <p14:creationId xmlns:p14="http://schemas.microsoft.com/office/powerpoint/2010/main" val="3038143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Sadly the exoplanet community in Australia was so small, that was never going to get funded as part of the AAO instrumentation budget, which would always be spent in the next “400-at-a-time” widget … </a:t>
            </a:r>
            <a:r>
              <a:rPr lang="en-US" dirty="0" err="1"/>
              <a:t>abd</a:t>
            </a:r>
            <a:r>
              <a:rPr lang="en-US" dirty="0"/>
              <a:t> you can’t get Australian government grant money for a new instrument while at AAO. So I left to move to UNSW, where we have tried to solve that with Veloce.</a:t>
            </a:r>
          </a:p>
        </p:txBody>
      </p:sp>
      <p:sp>
        <p:nvSpPr>
          <p:cNvPr id="4" name="Slide Number Placeholder 3"/>
          <p:cNvSpPr>
            <a:spLocks noGrp="1"/>
          </p:cNvSpPr>
          <p:nvPr>
            <p:ph type="sldNum" sz="quarter" idx="5"/>
          </p:nvPr>
        </p:nvSpPr>
        <p:spPr/>
        <p:txBody>
          <a:bodyPr/>
          <a:lstStyle/>
          <a:p>
            <a:fld id="{C1E3C047-A828-9C40-84CB-752AE773AB24}" type="slidenum">
              <a:rPr lang="en-US" smtClean="0"/>
              <a:t>16</a:t>
            </a:fld>
            <a:endParaRPr lang="en-US"/>
          </a:p>
        </p:txBody>
      </p:sp>
    </p:spTree>
    <p:extLst>
      <p:ext uri="{BB962C8B-B14F-4D97-AF65-F5344CB8AC3E}">
        <p14:creationId xmlns:p14="http://schemas.microsoft.com/office/powerpoint/2010/main" val="1035304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What does Veloce stand for? Nothing! It’s a name.</a:t>
            </a:r>
          </a:p>
          <a:p>
            <a:endParaRPr lang="en-US" dirty="0"/>
          </a:p>
          <a:p>
            <a:r>
              <a:rPr lang="en-US" dirty="0"/>
              <a:t>The retro-</a:t>
            </a:r>
            <a:r>
              <a:rPr lang="en-US" dirty="0" err="1"/>
              <a:t>fited</a:t>
            </a:r>
            <a:r>
              <a:rPr lang="en-US" dirty="0"/>
              <a:t> acronym is the lowest form of wit.</a:t>
            </a:r>
          </a:p>
        </p:txBody>
      </p:sp>
      <p:sp>
        <p:nvSpPr>
          <p:cNvPr id="4" name="Slide Number Placeholder 3"/>
          <p:cNvSpPr>
            <a:spLocks noGrp="1"/>
          </p:cNvSpPr>
          <p:nvPr>
            <p:ph type="sldNum" sz="quarter" idx="5"/>
          </p:nvPr>
        </p:nvSpPr>
        <p:spPr/>
        <p:txBody>
          <a:bodyPr/>
          <a:lstStyle/>
          <a:p>
            <a:fld id="{C1E3C047-A828-9C40-84CB-752AE773AB24}" type="slidenum">
              <a:rPr lang="en-US" smtClean="0"/>
              <a:t>17</a:t>
            </a:fld>
            <a:endParaRPr lang="en-US"/>
          </a:p>
        </p:txBody>
      </p:sp>
    </p:spTree>
    <p:extLst>
      <p:ext uri="{BB962C8B-B14F-4D97-AF65-F5344CB8AC3E}">
        <p14:creationId xmlns:p14="http://schemas.microsoft.com/office/powerpoint/2010/main" val="1726104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E3C047-A828-9C40-84CB-752AE773AB24}" type="slidenum">
              <a:rPr lang="en-US" smtClean="0"/>
              <a:t>20</a:t>
            </a:fld>
            <a:endParaRPr lang="en-US"/>
          </a:p>
        </p:txBody>
      </p:sp>
    </p:spTree>
    <p:extLst>
      <p:ext uri="{BB962C8B-B14F-4D97-AF65-F5344CB8AC3E}">
        <p14:creationId xmlns:p14="http://schemas.microsoft.com/office/powerpoint/2010/main" val="2373822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E3C047-A828-9C40-84CB-752AE773AB24}" type="slidenum">
              <a:rPr lang="en-US" smtClean="0"/>
              <a:t>21</a:t>
            </a:fld>
            <a:endParaRPr lang="en-US"/>
          </a:p>
        </p:txBody>
      </p:sp>
    </p:spTree>
    <p:extLst>
      <p:ext uri="{BB962C8B-B14F-4D97-AF65-F5344CB8AC3E}">
        <p14:creationId xmlns:p14="http://schemas.microsoft.com/office/powerpoint/2010/main" val="1814581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E3C047-A828-9C40-84CB-752AE773AB24}" type="slidenum">
              <a:rPr lang="en-US" smtClean="0"/>
              <a:t>22</a:t>
            </a:fld>
            <a:endParaRPr lang="en-US"/>
          </a:p>
        </p:txBody>
      </p:sp>
    </p:spTree>
    <p:extLst>
      <p:ext uri="{BB962C8B-B14F-4D97-AF65-F5344CB8AC3E}">
        <p14:creationId xmlns:p14="http://schemas.microsoft.com/office/powerpoint/2010/main" val="2007169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E3C047-A828-9C40-84CB-752AE773AB24}" type="slidenum">
              <a:rPr lang="en-US" smtClean="0"/>
              <a:t>23</a:t>
            </a:fld>
            <a:endParaRPr lang="en-US"/>
          </a:p>
        </p:txBody>
      </p:sp>
    </p:spTree>
    <p:extLst>
      <p:ext uri="{BB962C8B-B14F-4D97-AF65-F5344CB8AC3E}">
        <p14:creationId xmlns:p14="http://schemas.microsoft.com/office/powerpoint/2010/main" val="2684740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 get through this too fast, then maybe I’ll slot some science in at the end.</a:t>
            </a:r>
          </a:p>
          <a:p>
            <a:endParaRPr lang="en-US" dirty="0"/>
          </a:p>
          <a:p>
            <a:endParaRPr lang="en-US" dirty="0"/>
          </a:p>
          <a:p>
            <a:r>
              <a:rPr lang="en-US" dirty="0"/>
              <a:t>In 1994, the AAT</a:t>
            </a:r>
          </a:p>
        </p:txBody>
      </p:sp>
      <p:sp>
        <p:nvSpPr>
          <p:cNvPr id="4" name="Slide Number Placeholder 3"/>
          <p:cNvSpPr>
            <a:spLocks noGrp="1"/>
          </p:cNvSpPr>
          <p:nvPr>
            <p:ph type="sldNum" sz="quarter" idx="5"/>
          </p:nvPr>
        </p:nvSpPr>
        <p:spPr/>
        <p:txBody>
          <a:bodyPr/>
          <a:lstStyle/>
          <a:p>
            <a:fld id="{C1E3C047-A828-9C40-84CB-752AE773AB24}" type="slidenum">
              <a:rPr lang="en-US" smtClean="0"/>
              <a:t>2</a:t>
            </a:fld>
            <a:endParaRPr lang="en-US"/>
          </a:p>
        </p:txBody>
      </p:sp>
    </p:spTree>
    <p:extLst>
      <p:ext uri="{BB962C8B-B14F-4D97-AF65-F5344CB8AC3E}">
        <p14:creationId xmlns:p14="http://schemas.microsoft.com/office/powerpoint/2010/main" val="281027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1994, the AAT was still a front-rank telescope (just). </a:t>
            </a:r>
          </a:p>
          <a:p>
            <a:endParaRPr lang="en-US" dirty="0"/>
          </a:p>
          <a:p>
            <a:r>
              <a:rPr lang="en-US" dirty="0"/>
              <a:t>By the 00’s it was definitely in the second rank. </a:t>
            </a:r>
          </a:p>
          <a:p>
            <a:endParaRPr lang="en-US" dirty="0"/>
          </a:p>
          <a:p>
            <a:r>
              <a:rPr lang="en-US" dirty="0"/>
              <a:t>Despite which (I think, and demonstrably by the metrics Chris </a:t>
            </a:r>
            <a:r>
              <a:rPr lang="en-US" dirty="0" err="1"/>
              <a:t>Lidman</a:t>
            </a:r>
            <a:r>
              <a:rPr lang="en-US" dirty="0"/>
              <a:t> will show tomorrow for some time to come) the AAO (and indeed the AAT) remained both high profile &amp; incredibly productive.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I’ve been spending more and more time on Boards - what can we learn for future facility </a:t>
            </a:r>
            <a:r>
              <a:rPr lang="en-US" dirty="0" err="1"/>
              <a:t>organisations</a:t>
            </a:r>
            <a:r>
              <a:rPr lang="en-US" dirty="0"/>
              <a:t> that are starting from scratch?</a:t>
            </a:r>
          </a:p>
          <a:p>
            <a:r>
              <a:rPr lang="en-US" dirty="0"/>
              <a:t> </a:t>
            </a:r>
          </a:p>
        </p:txBody>
      </p:sp>
      <p:sp>
        <p:nvSpPr>
          <p:cNvPr id="4" name="Slide Number Placeholder 3"/>
          <p:cNvSpPr>
            <a:spLocks noGrp="1"/>
          </p:cNvSpPr>
          <p:nvPr>
            <p:ph type="sldNum" sz="quarter" idx="5"/>
          </p:nvPr>
        </p:nvSpPr>
        <p:spPr/>
        <p:txBody>
          <a:bodyPr/>
          <a:lstStyle/>
          <a:p>
            <a:fld id="{C1E3C047-A828-9C40-84CB-752AE773AB24}" type="slidenum">
              <a:rPr lang="en-US" smtClean="0"/>
              <a:t>3</a:t>
            </a:fld>
            <a:endParaRPr lang="en-US"/>
          </a:p>
        </p:txBody>
      </p:sp>
    </p:spTree>
    <p:extLst>
      <p:ext uri="{BB962C8B-B14F-4D97-AF65-F5344CB8AC3E}">
        <p14:creationId xmlns:p14="http://schemas.microsoft.com/office/powerpoint/2010/main" val="1901721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been on a few Boards, and the ones I feel work best are the ones that combine science/technical background, with a real understanding of the importance of governance. Boards that are all astronomers don’t work. Board for astronomy institutions that are all </a:t>
            </a:r>
            <a:r>
              <a:rPr lang="en-US" dirty="0" err="1"/>
              <a:t>bureacrats</a:t>
            </a:r>
            <a:r>
              <a:rPr lang="en-US" dirty="0"/>
              <a:t> or managers don’t </a:t>
            </a:r>
            <a:r>
              <a:rPr lang="en-US" dirty="0" err="1"/>
              <a:t>wortk</a:t>
            </a:r>
            <a:r>
              <a:rPr lang="en-US" dirty="0"/>
              <a:t>. You need a combination.</a:t>
            </a:r>
          </a:p>
          <a:p>
            <a:endParaRPr lang="en-US" dirty="0"/>
          </a:p>
          <a:p>
            <a:r>
              <a:rPr lang="en-US" dirty="0"/>
              <a:t>The Board system at AAO up to its dissolution in 2010 was a great example. I remember AAO EO Joan Wilcox explaining it to me as follows “The Board *owns* the telescope”. That ownership meant that they had to oversee the management of the telescope, and they did so in a very effective manner.</a:t>
            </a:r>
          </a:p>
          <a:p>
            <a:endParaRPr lang="en-US" dirty="0"/>
          </a:p>
          <a:p>
            <a:r>
              <a:rPr lang="en-US" dirty="0"/>
              <a:t>I can tell you that AAO staff spent a LOT of time preparing for the multiple Board meeting every year. </a:t>
            </a:r>
            <a:r>
              <a:rPr lang="en-US" dirty="0" err="1"/>
              <a:t>Edveru</a:t>
            </a:r>
            <a:r>
              <a:rPr lang="en-US" dirty="0"/>
              <a:t> paper they received had to be “just so”. The Board did *not* just do whatever AAO management suggested.</a:t>
            </a:r>
          </a:p>
          <a:p>
            <a:endParaRPr lang="en-US" dirty="0"/>
          </a:p>
          <a:p>
            <a:r>
              <a:rPr lang="en-US" dirty="0"/>
              <a:t>There is always an active and creative tension in Boards between trying to be the management themselves, letting the management decide everything, and feeling the need to act as a “parliament” or set of shareholder representatives. Good Boards achieve that balance, and it always seemed to me the AAT Board did a good job.</a:t>
            </a:r>
          </a:p>
          <a:p>
            <a:endParaRPr lang="en-US" dirty="0"/>
          </a:p>
          <a:p>
            <a:endParaRPr lang="en-US" dirty="0"/>
          </a:p>
        </p:txBody>
      </p:sp>
      <p:sp>
        <p:nvSpPr>
          <p:cNvPr id="4" name="Slide Number Placeholder 3"/>
          <p:cNvSpPr>
            <a:spLocks noGrp="1"/>
          </p:cNvSpPr>
          <p:nvPr>
            <p:ph type="sldNum" sz="quarter" idx="5"/>
          </p:nvPr>
        </p:nvSpPr>
        <p:spPr/>
        <p:txBody>
          <a:bodyPr/>
          <a:lstStyle/>
          <a:p>
            <a:fld id="{C1E3C047-A828-9C40-84CB-752AE773AB24}" type="slidenum">
              <a:rPr lang="en-US" smtClean="0"/>
              <a:t>4</a:t>
            </a:fld>
            <a:endParaRPr lang="en-US"/>
          </a:p>
        </p:txBody>
      </p:sp>
    </p:spTree>
    <p:extLst>
      <p:ext uri="{BB962C8B-B14F-4D97-AF65-F5344CB8AC3E}">
        <p14:creationId xmlns:p14="http://schemas.microsoft.com/office/powerpoint/2010/main" val="1857079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until the UK pulled out completely after joining ESO.</a:t>
            </a:r>
          </a:p>
          <a:p>
            <a:endParaRPr lang="en-US" dirty="0"/>
          </a:p>
          <a:p>
            <a:endParaRPr lang="en-US" dirty="0"/>
          </a:p>
          <a:p>
            <a:r>
              <a:rPr lang="en-US" dirty="0" err="1"/>
              <a:t>Contiually</a:t>
            </a:r>
            <a:r>
              <a:rPr lang="en-US" dirty="0"/>
              <a:t> </a:t>
            </a:r>
            <a:r>
              <a:rPr lang="en-US" dirty="0" err="1"/>
              <a:t>reinstrumenting</a:t>
            </a:r>
            <a:r>
              <a:rPr lang="en-US" dirty="0"/>
              <a:t> means continually reinventing and remaining relevant, finding new niches and exploring and adopting new technologies,</a:t>
            </a:r>
          </a:p>
        </p:txBody>
      </p:sp>
      <p:sp>
        <p:nvSpPr>
          <p:cNvPr id="4" name="Slide Number Placeholder 3"/>
          <p:cNvSpPr>
            <a:spLocks noGrp="1"/>
          </p:cNvSpPr>
          <p:nvPr>
            <p:ph type="sldNum" sz="quarter" idx="5"/>
          </p:nvPr>
        </p:nvSpPr>
        <p:spPr/>
        <p:txBody>
          <a:bodyPr/>
          <a:lstStyle/>
          <a:p>
            <a:fld id="{C1E3C047-A828-9C40-84CB-752AE773AB24}" type="slidenum">
              <a:rPr lang="en-US" smtClean="0"/>
              <a:t>5</a:t>
            </a:fld>
            <a:endParaRPr lang="en-US"/>
          </a:p>
        </p:txBody>
      </p:sp>
    </p:spTree>
    <p:extLst>
      <p:ext uri="{BB962C8B-B14F-4D97-AF65-F5344CB8AC3E}">
        <p14:creationId xmlns:p14="http://schemas.microsoft.com/office/powerpoint/2010/main" val="2317680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Can’t help wondering if budget stability, ability to plan for future instruments, and organizational independence might not have been the reason we got such great Directors.</a:t>
            </a:r>
          </a:p>
          <a:p>
            <a:endParaRPr lang="en-US" dirty="0"/>
          </a:p>
          <a:p>
            <a:r>
              <a:rPr lang="en-US" dirty="0"/>
              <a:t>At least to my mind, the role has become less attractive and desirable in the years since 2010.</a:t>
            </a:r>
          </a:p>
          <a:p>
            <a:endParaRPr lang="en-US" dirty="0"/>
          </a:p>
          <a:p>
            <a:r>
              <a:rPr lang="en-US" dirty="0"/>
              <a:t>The executive officers presided over what I often think of the the acme of management/</a:t>
            </a:r>
            <a:r>
              <a:rPr lang="en-US" dirty="0" err="1"/>
              <a:t>beuraucrcy</a:t>
            </a:r>
            <a:endParaRPr lang="en-US" dirty="0"/>
          </a:p>
        </p:txBody>
      </p:sp>
      <p:sp>
        <p:nvSpPr>
          <p:cNvPr id="4" name="Slide Number Placeholder 3"/>
          <p:cNvSpPr>
            <a:spLocks noGrp="1"/>
          </p:cNvSpPr>
          <p:nvPr>
            <p:ph type="sldNum" sz="quarter" idx="5"/>
          </p:nvPr>
        </p:nvSpPr>
        <p:spPr/>
        <p:txBody>
          <a:bodyPr/>
          <a:lstStyle/>
          <a:p>
            <a:fld id="{C1E3C047-A828-9C40-84CB-752AE773AB24}" type="slidenum">
              <a:rPr lang="en-US" smtClean="0"/>
              <a:t>6</a:t>
            </a:fld>
            <a:endParaRPr lang="en-US"/>
          </a:p>
        </p:txBody>
      </p:sp>
    </p:spTree>
    <p:extLst>
      <p:ext uri="{BB962C8B-B14F-4D97-AF65-F5344CB8AC3E}">
        <p14:creationId xmlns:p14="http://schemas.microsoft.com/office/powerpoint/2010/main" val="2528227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Can’t help wondering if budget stability, ability to plan for future instruments, and organizational independence might not have been the reason we got such great Directors.</a:t>
            </a:r>
          </a:p>
          <a:p>
            <a:endParaRPr lang="en-US" dirty="0"/>
          </a:p>
          <a:p>
            <a:r>
              <a:rPr lang="en-US" dirty="0"/>
              <a:t>At least to my mind, the role has become less attractive and desirable in the years since 2010.</a:t>
            </a:r>
          </a:p>
        </p:txBody>
      </p:sp>
      <p:sp>
        <p:nvSpPr>
          <p:cNvPr id="4" name="Slide Number Placeholder 3"/>
          <p:cNvSpPr>
            <a:spLocks noGrp="1"/>
          </p:cNvSpPr>
          <p:nvPr>
            <p:ph type="sldNum" sz="quarter" idx="5"/>
          </p:nvPr>
        </p:nvSpPr>
        <p:spPr/>
        <p:txBody>
          <a:bodyPr/>
          <a:lstStyle/>
          <a:p>
            <a:fld id="{C1E3C047-A828-9C40-84CB-752AE773AB24}" type="slidenum">
              <a:rPr lang="en-US" smtClean="0"/>
              <a:t>7</a:t>
            </a:fld>
            <a:endParaRPr lang="en-US"/>
          </a:p>
        </p:txBody>
      </p:sp>
    </p:spTree>
    <p:extLst>
      <p:ext uri="{BB962C8B-B14F-4D97-AF65-F5344CB8AC3E}">
        <p14:creationId xmlns:p14="http://schemas.microsoft.com/office/powerpoint/2010/main" val="3939692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Can’t help wondering if budget stability, ability to plan for future instruments, and organizational independence might not have been the reason we got such great Directors.</a:t>
            </a:r>
          </a:p>
          <a:p>
            <a:endParaRPr lang="en-US" dirty="0"/>
          </a:p>
          <a:p>
            <a:r>
              <a:rPr lang="en-US" dirty="0"/>
              <a:t>At least to my mind, the role has become less attractive and desirable in the years since 2010.</a:t>
            </a:r>
          </a:p>
          <a:p>
            <a:endParaRPr lang="en-US" dirty="0"/>
          </a:p>
          <a:p>
            <a:r>
              <a:rPr lang="en-US" dirty="0"/>
              <a:t>At the AAO I was never the smartest person in the room – maybe in the top 2 or 3 for practicality – but never the smartest …</a:t>
            </a:r>
          </a:p>
        </p:txBody>
      </p:sp>
      <p:sp>
        <p:nvSpPr>
          <p:cNvPr id="4" name="Slide Number Placeholder 3"/>
          <p:cNvSpPr>
            <a:spLocks noGrp="1"/>
          </p:cNvSpPr>
          <p:nvPr>
            <p:ph type="sldNum" sz="quarter" idx="5"/>
          </p:nvPr>
        </p:nvSpPr>
        <p:spPr/>
        <p:txBody>
          <a:bodyPr/>
          <a:lstStyle/>
          <a:p>
            <a:fld id="{C1E3C047-A828-9C40-84CB-752AE773AB24}" type="slidenum">
              <a:rPr lang="en-US" smtClean="0"/>
              <a:t>8</a:t>
            </a:fld>
            <a:endParaRPr lang="en-US"/>
          </a:p>
        </p:txBody>
      </p:sp>
    </p:spTree>
    <p:extLst>
      <p:ext uri="{BB962C8B-B14F-4D97-AF65-F5344CB8AC3E}">
        <p14:creationId xmlns:p14="http://schemas.microsoft.com/office/powerpoint/2010/main" val="1172068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E3C047-A828-9C40-84CB-752AE773AB24}" type="slidenum">
              <a:rPr lang="en-US" smtClean="0"/>
              <a:t>9</a:t>
            </a:fld>
            <a:endParaRPr lang="en-US"/>
          </a:p>
        </p:txBody>
      </p:sp>
    </p:spTree>
    <p:extLst>
      <p:ext uri="{BB962C8B-B14F-4D97-AF65-F5344CB8AC3E}">
        <p14:creationId xmlns:p14="http://schemas.microsoft.com/office/powerpoint/2010/main" val="3830174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F672A-482D-4A44-83A5-4841726F324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8D445EB-C0B9-EF41-9856-863DC507F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11AF2E-8C07-FF4E-ABDD-383F85DA3F6F}"/>
              </a:ext>
            </a:extLst>
          </p:cNvPr>
          <p:cNvSpPr>
            <a:spLocks noGrp="1"/>
          </p:cNvSpPr>
          <p:nvPr>
            <p:ph type="dt" sz="half" idx="10"/>
          </p:nvPr>
        </p:nvSpPr>
        <p:spPr/>
        <p:txBody>
          <a:bodyPr/>
          <a:lstStyle/>
          <a:p>
            <a:fld id="{CAA7B632-51D3-1D48-8429-0F2300BC7ED0}" type="datetimeFigureOut">
              <a:rPr lang="en-US" smtClean="0"/>
              <a:t>10/2/24</a:t>
            </a:fld>
            <a:endParaRPr lang="en-US"/>
          </a:p>
        </p:txBody>
      </p:sp>
      <p:sp>
        <p:nvSpPr>
          <p:cNvPr id="5" name="Footer Placeholder 4">
            <a:extLst>
              <a:ext uri="{FF2B5EF4-FFF2-40B4-BE49-F238E27FC236}">
                <a16:creationId xmlns:a16="http://schemas.microsoft.com/office/drawing/2014/main" id="{D28E9D68-DBBA-A14F-A01C-6E99D4A16C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8ADCE6-C1B4-C240-825D-8C4C111707D6}"/>
              </a:ext>
            </a:extLst>
          </p:cNvPr>
          <p:cNvSpPr>
            <a:spLocks noGrp="1"/>
          </p:cNvSpPr>
          <p:nvPr>
            <p:ph type="sldNum" sz="quarter" idx="12"/>
          </p:nvPr>
        </p:nvSpPr>
        <p:spPr/>
        <p:txBody>
          <a:bodyPr/>
          <a:lstStyle/>
          <a:p>
            <a:fld id="{16F19BAB-3C83-B14B-88AE-184BC968A073}" type="slidenum">
              <a:rPr lang="en-US" smtClean="0"/>
              <a:t>‹#›</a:t>
            </a:fld>
            <a:endParaRPr lang="en-US"/>
          </a:p>
        </p:txBody>
      </p:sp>
    </p:spTree>
    <p:extLst>
      <p:ext uri="{BB962C8B-B14F-4D97-AF65-F5344CB8AC3E}">
        <p14:creationId xmlns:p14="http://schemas.microsoft.com/office/powerpoint/2010/main" val="3781036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422F3-D028-2546-9EFE-48B90B81BD1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283F9D6-EF28-FE4F-BBC4-F031DFC429F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A6DB9EA-8B52-7341-879F-734FE611DAC0}"/>
              </a:ext>
            </a:extLst>
          </p:cNvPr>
          <p:cNvSpPr>
            <a:spLocks noGrp="1"/>
          </p:cNvSpPr>
          <p:nvPr>
            <p:ph type="dt" sz="half" idx="10"/>
          </p:nvPr>
        </p:nvSpPr>
        <p:spPr/>
        <p:txBody>
          <a:bodyPr/>
          <a:lstStyle/>
          <a:p>
            <a:fld id="{CAA7B632-51D3-1D48-8429-0F2300BC7ED0}" type="datetimeFigureOut">
              <a:rPr lang="en-US" smtClean="0"/>
              <a:t>10/2/24</a:t>
            </a:fld>
            <a:endParaRPr lang="en-US"/>
          </a:p>
        </p:txBody>
      </p:sp>
      <p:sp>
        <p:nvSpPr>
          <p:cNvPr id="5" name="Footer Placeholder 4">
            <a:extLst>
              <a:ext uri="{FF2B5EF4-FFF2-40B4-BE49-F238E27FC236}">
                <a16:creationId xmlns:a16="http://schemas.microsoft.com/office/drawing/2014/main" id="{FF9D2C5E-DA1C-7947-9106-DF85A88FE6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F8442B-A5A0-F445-BE15-B722F57F5E66}"/>
              </a:ext>
            </a:extLst>
          </p:cNvPr>
          <p:cNvSpPr>
            <a:spLocks noGrp="1"/>
          </p:cNvSpPr>
          <p:nvPr>
            <p:ph type="sldNum" sz="quarter" idx="12"/>
          </p:nvPr>
        </p:nvSpPr>
        <p:spPr/>
        <p:txBody>
          <a:bodyPr/>
          <a:lstStyle/>
          <a:p>
            <a:fld id="{16F19BAB-3C83-B14B-88AE-184BC968A073}" type="slidenum">
              <a:rPr lang="en-US" smtClean="0"/>
              <a:t>‹#›</a:t>
            </a:fld>
            <a:endParaRPr lang="en-US"/>
          </a:p>
        </p:txBody>
      </p:sp>
    </p:spTree>
    <p:extLst>
      <p:ext uri="{BB962C8B-B14F-4D97-AF65-F5344CB8AC3E}">
        <p14:creationId xmlns:p14="http://schemas.microsoft.com/office/powerpoint/2010/main" val="231903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3339D2-70F8-EE48-B5CD-962AA3B73EA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0C2186F-AAE1-0C4B-80DE-44C318D5702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457CEF2-5ED0-A042-BEB9-A0C5E02EC1E9}"/>
              </a:ext>
            </a:extLst>
          </p:cNvPr>
          <p:cNvSpPr>
            <a:spLocks noGrp="1"/>
          </p:cNvSpPr>
          <p:nvPr>
            <p:ph type="dt" sz="half" idx="10"/>
          </p:nvPr>
        </p:nvSpPr>
        <p:spPr/>
        <p:txBody>
          <a:bodyPr/>
          <a:lstStyle/>
          <a:p>
            <a:fld id="{CAA7B632-51D3-1D48-8429-0F2300BC7ED0}" type="datetimeFigureOut">
              <a:rPr lang="en-US" smtClean="0"/>
              <a:t>10/2/24</a:t>
            </a:fld>
            <a:endParaRPr lang="en-US"/>
          </a:p>
        </p:txBody>
      </p:sp>
      <p:sp>
        <p:nvSpPr>
          <p:cNvPr id="5" name="Footer Placeholder 4">
            <a:extLst>
              <a:ext uri="{FF2B5EF4-FFF2-40B4-BE49-F238E27FC236}">
                <a16:creationId xmlns:a16="http://schemas.microsoft.com/office/drawing/2014/main" id="{F1DB3F9F-AC5E-BC4A-B3B7-B23DBC558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52DFAC-329B-F14C-94B6-BDB4F078B852}"/>
              </a:ext>
            </a:extLst>
          </p:cNvPr>
          <p:cNvSpPr>
            <a:spLocks noGrp="1"/>
          </p:cNvSpPr>
          <p:nvPr>
            <p:ph type="sldNum" sz="quarter" idx="12"/>
          </p:nvPr>
        </p:nvSpPr>
        <p:spPr/>
        <p:txBody>
          <a:bodyPr/>
          <a:lstStyle/>
          <a:p>
            <a:fld id="{16F19BAB-3C83-B14B-88AE-184BC968A073}" type="slidenum">
              <a:rPr lang="en-US" smtClean="0"/>
              <a:t>‹#›</a:t>
            </a:fld>
            <a:endParaRPr lang="en-US"/>
          </a:p>
        </p:txBody>
      </p:sp>
    </p:spTree>
    <p:extLst>
      <p:ext uri="{BB962C8B-B14F-4D97-AF65-F5344CB8AC3E}">
        <p14:creationId xmlns:p14="http://schemas.microsoft.com/office/powerpoint/2010/main" val="388804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E4724-A687-D142-B873-9A636045D91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301C9E9-4197-FB48-8ACB-9B4D95A427B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8FFAD4-B2EB-3340-9F45-3F3D58D96396}"/>
              </a:ext>
            </a:extLst>
          </p:cNvPr>
          <p:cNvSpPr>
            <a:spLocks noGrp="1"/>
          </p:cNvSpPr>
          <p:nvPr>
            <p:ph type="dt" sz="half" idx="10"/>
          </p:nvPr>
        </p:nvSpPr>
        <p:spPr/>
        <p:txBody>
          <a:bodyPr/>
          <a:lstStyle/>
          <a:p>
            <a:fld id="{CAA7B632-51D3-1D48-8429-0F2300BC7ED0}" type="datetimeFigureOut">
              <a:rPr lang="en-US" smtClean="0"/>
              <a:t>10/2/24</a:t>
            </a:fld>
            <a:endParaRPr lang="en-US"/>
          </a:p>
        </p:txBody>
      </p:sp>
      <p:sp>
        <p:nvSpPr>
          <p:cNvPr id="5" name="Footer Placeholder 4">
            <a:extLst>
              <a:ext uri="{FF2B5EF4-FFF2-40B4-BE49-F238E27FC236}">
                <a16:creationId xmlns:a16="http://schemas.microsoft.com/office/drawing/2014/main" id="{E3BB3E04-7C83-E44E-9F30-071CA796C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2A8653-5118-4D42-AAE7-7E53A5F2D3FE}"/>
              </a:ext>
            </a:extLst>
          </p:cNvPr>
          <p:cNvSpPr>
            <a:spLocks noGrp="1"/>
          </p:cNvSpPr>
          <p:nvPr>
            <p:ph type="sldNum" sz="quarter" idx="12"/>
          </p:nvPr>
        </p:nvSpPr>
        <p:spPr/>
        <p:txBody>
          <a:bodyPr/>
          <a:lstStyle/>
          <a:p>
            <a:fld id="{16F19BAB-3C83-B14B-88AE-184BC968A073}" type="slidenum">
              <a:rPr lang="en-US" smtClean="0"/>
              <a:t>‹#›</a:t>
            </a:fld>
            <a:endParaRPr lang="en-US"/>
          </a:p>
        </p:txBody>
      </p:sp>
    </p:spTree>
    <p:extLst>
      <p:ext uri="{BB962C8B-B14F-4D97-AF65-F5344CB8AC3E}">
        <p14:creationId xmlns:p14="http://schemas.microsoft.com/office/powerpoint/2010/main" val="581439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B0FD-FEB6-A649-A2CB-2F4358C4A99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297EA20-615C-F044-BE98-E5921DA5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3E83673-2DD5-7B4B-ADC9-B6A258F5DEE3}"/>
              </a:ext>
            </a:extLst>
          </p:cNvPr>
          <p:cNvSpPr>
            <a:spLocks noGrp="1"/>
          </p:cNvSpPr>
          <p:nvPr>
            <p:ph type="dt" sz="half" idx="10"/>
          </p:nvPr>
        </p:nvSpPr>
        <p:spPr/>
        <p:txBody>
          <a:bodyPr/>
          <a:lstStyle/>
          <a:p>
            <a:fld id="{CAA7B632-51D3-1D48-8429-0F2300BC7ED0}" type="datetimeFigureOut">
              <a:rPr lang="en-US" smtClean="0"/>
              <a:t>10/2/24</a:t>
            </a:fld>
            <a:endParaRPr lang="en-US"/>
          </a:p>
        </p:txBody>
      </p:sp>
      <p:sp>
        <p:nvSpPr>
          <p:cNvPr id="5" name="Footer Placeholder 4">
            <a:extLst>
              <a:ext uri="{FF2B5EF4-FFF2-40B4-BE49-F238E27FC236}">
                <a16:creationId xmlns:a16="http://schemas.microsoft.com/office/drawing/2014/main" id="{C236DD19-0F7D-5C45-B974-89D44DD4E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2C255C-B33E-BD4B-BD4C-4D51E4584169}"/>
              </a:ext>
            </a:extLst>
          </p:cNvPr>
          <p:cNvSpPr>
            <a:spLocks noGrp="1"/>
          </p:cNvSpPr>
          <p:nvPr>
            <p:ph type="sldNum" sz="quarter" idx="12"/>
          </p:nvPr>
        </p:nvSpPr>
        <p:spPr/>
        <p:txBody>
          <a:bodyPr/>
          <a:lstStyle/>
          <a:p>
            <a:fld id="{16F19BAB-3C83-B14B-88AE-184BC968A073}" type="slidenum">
              <a:rPr lang="en-US" smtClean="0"/>
              <a:t>‹#›</a:t>
            </a:fld>
            <a:endParaRPr lang="en-US"/>
          </a:p>
        </p:txBody>
      </p:sp>
    </p:spTree>
    <p:extLst>
      <p:ext uri="{BB962C8B-B14F-4D97-AF65-F5344CB8AC3E}">
        <p14:creationId xmlns:p14="http://schemas.microsoft.com/office/powerpoint/2010/main" val="2865849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D5AEB-BB84-B441-8CFB-DA129A20C5A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979C70-D900-1741-B951-A86C8A3ECE7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BAF21D7-C25A-614F-B4DE-971AA8F79D7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857C47B-5216-384C-872E-9784399A3A4D}"/>
              </a:ext>
            </a:extLst>
          </p:cNvPr>
          <p:cNvSpPr>
            <a:spLocks noGrp="1"/>
          </p:cNvSpPr>
          <p:nvPr>
            <p:ph type="dt" sz="half" idx="10"/>
          </p:nvPr>
        </p:nvSpPr>
        <p:spPr/>
        <p:txBody>
          <a:bodyPr/>
          <a:lstStyle/>
          <a:p>
            <a:fld id="{CAA7B632-51D3-1D48-8429-0F2300BC7ED0}" type="datetimeFigureOut">
              <a:rPr lang="en-US" smtClean="0"/>
              <a:t>10/2/24</a:t>
            </a:fld>
            <a:endParaRPr lang="en-US"/>
          </a:p>
        </p:txBody>
      </p:sp>
      <p:sp>
        <p:nvSpPr>
          <p:cNvPr id="6" name="Footer Placeholder 5">
            <a:extLst>
              <a:ext uri="{FF2B5EF4-FFF2-40B4-BE49-F238E27FC236}">
                <a16:creationId xmlns:a16="http://schemas.microsoft.com/office/drawing/2014/main" id="{A82286FA-D648-0744-B685-785E801739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BAF43-4FCA-1D40-979B-01CC7F1EA394}"/>
              </a:ext>
            </a:extLst>
          </p:cNvPr>
          <p:cNvSpPr>
            <a:spLocks noGrp="1"/>
          </p:cNvSpPr>
          <p:nvPr>
            <p:ph type="sldNum" sz="quarter" idx="12"/>
          </p:nvPr>
        </p:nvSpPr>
        <p:spPr/>
        <p:txBody>
          <a:bodyPr/>
          <a:lstStyle/>
          <a:p>
            <a:fld id="{16F19BAB-3C83-B14B-88AE-184BC968A073}" type="slidenum">
              <a:rPr lang="en-US" smtClean="0"/>
              <a:t>‹#›</a:t>
            </a:fld>
            <a:endParaRPr lang="en-US"/>
          </a:p>
        </p:txBody>
      </p:sp>
    </p:spTree>
    <p:extLst>
      <p:ext uri="{BB962C8B-B14F-4D97-AF65-F5344CB8AC3E}">
        <p14:creationId xmlns:p14="http://schemas.microsoft.com/office/powerpoint/2010/main" val="1618776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27FAD-8750-A447-9FED-D22416B2FBE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A235403-D258-5746-BFC6-CFC6C21E30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EC60E46-C3FA-AC47-9E74-9F82A1DC9DC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B159DB1-AFA8-E547-9AD8-165FE72B5C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14714E1-8E4B-C449-9E53-4925D11773F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842FB0-A61F-6F4C-B538-D92C43D8600F}"/>
              </a:ext>
            </a:extLst>
          </p:cNvPr>
          <p:cNvSpPr>
            <a:spLocks noGrp="1"/>
          </p:cNvSpPr>
          <p:nvPr>
            <p:ph type="dt" sz="half" idx="10"/>
          </p:nvPr>
        </p:nvSpPr>
        <p:spPr/>
        <p:txBody>
          <a:bodyPr/>
          <a:lstStyle/>
          <a:p>
            <a:fld id="{CAA7B632-51D3-1D48-8429-0F2300BC7ED0}" type="datetimeFigureOut">
              <a:rPr lang="en-US" smtClean="0"/>
              <a:t>10/2/24</a:t>
            </a:fld>
            <a:endParaRPr lang="en-US"/>
          </a:p>
        </p:txBody>
      </p:sp>
      <p:sp>
        <p:nvSpPr>
          <p:cNvPr id="8" name="Footer Placeholder 7">
            <a:extLst>
              <a:ext uri="{FF2B5EF4-FFF2-40B4-BE49-F238E27FC236}">
                <a16:creationId xmlns:a16="http://schemas.microsoft.com/office/drawing/2014/main" id="{9DF4C17F-3397-AA46-89D1-CDDF845137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2F6376-D260-944F-8298-4A47558C596F}"/>
              </a:ext>
            </a:extLst>
          </p:cNvPr>
          <p:cNvSpPr>
            <a:spLocks noGrp="1"/>
          </p:cNvSpPr>
          <p:nvPr>
            <p:ph type="sldNum" sz="quarter" idx="12"/>
          </p:nvPr>
        </p:nvSpPr>
        <p:spPr/>
        <p:txBody>
          <a:bodyPr/>
          <a:lstStyle/>
          <a:p>
            <a:fld id="{16F19BAB-3C83-B14B-88AE-184BC968A073}" type="slidenum">
              <a:rPr lang="en-US" smtClean="0"/>
              <a:t>‹#›</a:t>
            </a:fld>
            <a:endParaRPr lang="en-US"/>
          </a:p>
        </p:txBody>
      </p:sp>
    </p:spTree>
    <p:extLst>
      <p:ext uri="{BB962C8B-B14F-4D97-AF65-F5344CB8AC3E}">
        <p14:creationId xmlns:p14="http://schemas.microsoft.com/office/powerpoint/2010/main" val="3738906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A384C-0795-5849-8985-FE5A7447F33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1C3116B-EAE0-5D42-879C-074838821DA9}"/>
              </a:ext>
            </a:extLst>
          </p:cNvPr>
          <p:cNvSpPr>
            <a:spLocks noGrp="1"/>
          </p:cNvSpPr>
          <p:nvPr>
            <p:ph type="dt" sz="half" idx="10"/>
          </p:nvPr>
        </p:nvSpPr>
        <p:spPr/>
        <p:txBody>
          <a:bodyPr/>
          <a:lstStyle/>
          <a:p>
            <a:fld id="{CAA7B632-51D3-1D48-8429-0F2300BC7ED0}" type="datetimeFigureOut">
              <a:rPr lang="en-US" smtClean="0"/>
              <a:t>10/2/24</a:t>
            </a:fld>
            <a:endParaRPr lang="en-US"/>
          </a:p>
        </p:txBody>
      </p:sp>
      <p:sp>
        <p:nvSpPr>
          <p:cNvPr id="4" name="Footer Placeholder 3">
            <a:extLst>
              <a:ext uri="{FF2B5EF4-FFF2-40B4-BE49-F238E27FC236}">
                <a16:creationId xmlns:a16="http://schemas.microsoft.com/office/drawing/2014/main" id="{77CC8E9D-5095-0A48-B625-021D569F0B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6A317C-748C-5045-AE7B-33F689C21FA2}"/>
              </a:ext>
            </a:extLst>
          </p:cNvPr>
          <p:cNvSpPr>
            <a:spLocks noGrp="1"/>
          </p:cNvSpPr>
          <p:nvPr>
            <p:ph type="sldNum" sz="quarter" idx="12"/>
          </p:nvPr>
        </p:nvSpPr>
        <p:spPr/>
        <p:txBody>
          <a:bodyPr/>
          <a:lstStyle/>
          <a:p>
            <a:fld id="{16F19BAB-3C83-B14B-88AE-184BC968A073}" type="slidenum">
              <a:rPr lang="en-US" smtClean="0"/>
              <a:t>‹#›</a:t>
            </a:fld>
            <a:endParaRPr lang="en-US"/>
          </a:p>
        </p:txBody>
      </p:sp>
    </p:spTree>
    <p:extLst>
      <p:ext uri="{BB962C8B-B14F-4D97-AF65-F5344CB8AC3E}">
        <p14:creationId xmlns:p14="http://schemas.microsoft.com/office/powerpoint/2010/main" val="3897310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D512C4-62CD-DF47-B008-B11570FA7B05}"/>
              </a:ext>
            </a:extLst>
          </p:cNvPr>
          <p:cNvSpPr>
            <a:spLocks noGrp="1"/>
          </p:cNvSpPr>
          <p:nvPr>
            <p:ph type="dt" sz="half" idx="10"/>
          </p:nvPr>
        </p:nvSpPr>
        <p:spPr/>
        <p:txBody>
          <a:bodyPr/>
          <a:lstStyle/>
          <a:p>
            <a:fld id="{CAA7B632-51D3-1D48-8429-0F2300BC7ED0}" type="datetimeFigureOut">
              <a:rPr lang="en-US" smtClean="0"/>
              <a:t>10/2/24</a:t>
            </a:fld>
            <a:endParaRPr lang="en-US"/>
          </a:p>
        </p:txBody>
      </p:sp>
      <p:sp>
        <p:nvSpPr>
          <p:cNvPr id="3" name="Footer Placeholder 2">
            <a:extLst>
              <a:ext uri="{FF2B5EF4-FFF2-40B4-BE49-F238E27FC236}">
                <a16:creationId xmlns:a16="http://schemas.microsoft.com/office/drawing/2014/main" id="{DF4057F4-4239-FA40-89AD-C7BCCCDE75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E14ADD-A05B-7F4C-B048-DE9D5DE35D92}"/>
              </a:ext>
            </a:extLst>
          </p:cNvPr>
          <p:cNvSpPr>
            <a:spLocks noGrp="1"/>
          </p:cNvSpPr>
          <p:nvPr>
            <p:ph type="sldNum" sz="quarter" idx="12"/>
          </p:nvPr>
        </p:nvSpPr>
        <p:spPr/>
        <p:txBody>
          <a:bodyPr/>
          <a:lstStyle/>
          <a:p>
            <a:fld id="{16F19BAB-3C83-B14B-88AE-184BC968A073}" type="slidenum">
              <a:rPr lang="en-US" smtClean="0"/>
              <a:t>‹#›</a:t>
            </a:fld>
            <a:endParaRPr lang="en-US"/>
          </a:p>
        </p:txBody>
      </p:sp>
    </p:spTree>
    <p:extLst>
      <p:ext uri="{BB962C8B-B14F-4D97-AF65-F5344CB8AC3E}">
        <p14:creationId xmlns:p14="http://schemas.microsoft.com/office/powerpoint/2010/main" val="1394603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E9C9C-FCF1-9A40-AE2C-9F4C3C42756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C4FDBB4-04C1-A843-AC79-F6538756A6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38898BF-90C4-844D-9B4E-AF9D6E3950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27F60DA-67BF-7347-8315-1290B1E4BE7D}"/>
              </a:ext>
            </a:extLst>
          </p:cNvPr>
          <p:cNvSpPr>
            <a:spLocks noGrp="1"/>
          </p:cNvSpPr>
          <p:nvPr>
            <p:ph type="dt" sz="half" idx="10"/>
          </p:nvPr>
        </p:nvSpPr>
        <p:spPr/>
        <p:txBody>
          <a:bodyPr/>
          <a:lstStyle/>
          <a:p>
            <a:fld id="{CAA7B632-51D3-1D48-8429-0F2300BC7ED0}" type="datetimeFigureOut">
              <a:rPr lang="en-US" smtClean="0"/>
              <a:t>10/2/24</a:t>
            </a:fld>
            <a:endParaRPr lang="en-US"/>
          </a:p>
        </p:txBody>
      </p:sp>
      <p:sp>
        <p:nvSpPr>
          <p:cNvPr id="6" name="Footer Placeholder 5">
            <a:extLst>
              <a:ext uri="{FF2B5EF4-FFF2-40B4-BE49-F238E27FC236}">
                <a16:creationId xmlns:a16="http://schemas.microsoft.com/office/drawing/2014/main" id="{D2F21DDC-EB2A-1C42-A377-2984B2695D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B42D5F-FC28-B042-B131-234C649ED295}"/>
              </a:ext>
            </a:extLst>
          </p:cNvPr>
          <p:cNvSpPr>
            <a:spLocks noGrp="1"/>
          </p:cNvSpPr>
          <p:nvPr>
            <p:ph type="sldNum" sz="quarter" idx="12"/>
          </p:nvPr>
        </p:nvSpPr>
        <p:spPr/>
        <p:txBody>
          <a:bodyPr/>
          <a:lstStyle/>
          <a:p>
            <a:fld id="{16F19BAB-3C83-B14B-88AE-184BC968A073}" type="slidenum">
              <a:rPr lang="en-US" smtClean="0"/>
              <a:t>‹#›</a:t>
            </a:fld>
            <a:endParaRPr lang="en-US"/>
          </a:p>
        </p:txBody>
      </p:sp>
    </p:spTree>
    <p:extLst>
      <p:ext uri="{BB962C8B-B14F-4D97-AF65-F5344CB8AC3E}">
        <p14:creationId xmlns:p14="http://schemas.microsoft.com/office/powerpoint/2010/main" val="153065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469B7-D77A-7E47-8418-51100899124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0A3E499-4FB6-4C42-9F94-498D13C0E9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A53DC6-6A1F-0C49-B858-41E050A147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1AA518C-AE8C-234C-B3E8-E47C2FE24542}"/>
              </a:ext>
            </a:extLst>
          </p:cNvPr>
          <p:cNvSpPr>
            <a:spLocks noGrp="1"/>
          </p:cNvSpPr>
          <p:nvPr>
            <p:ph type="dt" sz="half" idx="10"/>
          </p:nvPr>
        </p:nvSpPr>
        <p:spPr/>
        <p:txBody>
          <a:bodyPr/>
          <a:lstStyle/>
          <a:p>
            <a:fld id="{CAA7B632-51D3-1D48-8429-0F2300BC7ED0}" type="datetimeFigureOut">
              <a:rPr lang="en-US" smtClean="0"/>
              <a:t>10/2/24</a:t>
            </a:fld>
            <a:endParaRPr lang="en-US"/>
          </a:p>
        </p:txBody>
      </p:sp>
      <p:sp>
        <p:nvSpPr>
          <p:cNvPr id="6" name="Footer Placeholder 5">
            <a:extLst>
              <a:ext uri="{FF2B5EF4-FFF2-40B4-BE49-F238E27FC236}">
                <a16:creationId xmlns:a16="http://schemas.microsoft.com/office/drawing/2014/main" id="{DEB00326-8A7A-FA45-A543-BE1350FC7A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A447B2-A85D-364C-8A6C-A8FA24C95BC6}"/>
              </a:ext>
            </a:extLst>
          </p:cNvPr>
          <p:cNvSpPr>
            <a:spLocks noGrp="1"/>
          </p:cNvSpPr>
          <p:nvPr>
            <p:ph type="sldNum" sz="quarter" idx="12"/>
          </p:nvPr>
        </p:nvSpPr>
        <p:spPr/>
        <p:txBody>
          <a:bodyPr/>
          <a:lstStyle/>
          <a:p>
            <a:fld id="{16F19BAB-3C83-B14B-88AE-184BC968A073}" type="slidenum">
              <a:rPr lang="en-US" smtClean="0"/>
              <a:t>‹#›</a:t>
            </a:fld>
            <a:endParaRPr lang="en-US"/>
          </a:p>
        </p:txBody>
      </p:sp>
    </p:spTree>
    <p:extLst>
      <p:ext uri="{BB962C8B-B14F-4D97-AF65-F5344CB8AC3E}">
        <p14:creationId xmlns:p14="http://schemas.microsoft.com/office/powerpoint/2010/main" val="583915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F66432-F894-CC40-897F-0971AEAAA7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3EC5F47-B40D-6F48-8812-4F5CD74190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EBE603-1F52-4C4E-BDA8-D74C5297D6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A7B632-51D3-1D48-8429-0F2300BC7ED0}" type="datetimeFigureOut">
              <a:rPr lang="en-US" smtClean="0"/>
              <a:t>10/2/24</a:t>
            </a:fld>
            <a:endParaRPr lang="en-US"/>
          </a:p>
        </p:txBody>
      </p:sp>
      <p:sp>
        <p:nvSpPr>
          <p:cNvPr id="5" name="Footer Placeholder 4">
            <a:extLst>
              <a:ext uri="{FF2B5EF4-FFF2-40B4-BE49-F238E27FC236}">
                <a16:creationId xmlns:a16="http://schemas.microsoft.com/office/drawing/2014/main" id="{A498B22F-3956-D144-8B06-3A59E32B94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B550DF-63C6-D247-B1FE-5A9A799DA0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19BAB-3C83-B14B-88AE-184BC968A073}" type="slidenum">
              <a:rPr lang="en-US" smtClean="0"/>
              <a:t>‹#›</a:t>
            </a:fld>
            <a:endParaRPr lang="en-US"/>
          </a:p>
        </p:txBody>
      </p:sp>
    </p:spTree>
    <p:extLst>
      <p:ext uri="{BB962C8B-B14F-4D97-AF65-F5344CB8AC3E}">
        <p14:creationId xmlns:p14="http://schemas.microsoft.com/office/powerpoint/2010/main" val="4226019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EFD5E-F495-F247-9163-28714873D693}"/>
              </a:ext>
            </a:extLst>
          </p:cNvPr>
          <p:cNvSpPr>
            <a:spLocks noGrp="1"/>
          </p:cNvSpPr>
          <p:nvPr>
            <p:ph type="ctrTitle"/>
          </p:nvPr>
        </p:nvSpPr>
        <p:spPr/>
        <p:txBody>
          <a:bodyPr>
            <a:normAutofit fontScale="90000"/>
          </a:bodyPr>
          <a:lstStyle/>
          <a:p>
            <a:r>
              <a:rPr lang="en-US" dirty="0"/>
              <a:t>Some ruminations on making a Great Observatory out of a Good Telescope</a:t>
            </a:r>
          </a:p>
        </p:txBody>
      </p:sp>
      <p:sp>
        <p:nvSpPr>
          <p:cNvPr id="3" name="Subtitle 2">
            <a:extLst>
              <a:ext uri="{FF2B5EF4-FFF2-40B4-BE49-F238E27FC236}">
                <a16:creationId xmlns:a16="http://schemas.microsoft.com/office/drawing/2014/main" id="{CDCA05D8-B0D9-2544-8363-29CE4511EC5A}"/>
              </a:ext>
            </a:extLst>
          </p:cNvPr>
          <p:cNvSpPr>
            <a:spLocks noGrp="1"/>
          </p:cNvSpPr>
          <p:nvPr>
            <p:ph type="subTitle" idx="1"/>
          </p:nvPr>
        </p:nvSpPr>
        <p:spPr>
          <a:xfrm>
            <a:off x="1524000" y="5386770"/>
            <a:ext cx="9144000" cy="903861"/>
          </a:xfrm>
        </p:spPr>
        <p:txBody>
          <a:bodyPr>
            <a:normAutofit/>
          </a:bodyPr>
          <a:lstStyle/>
          <a:p>
            <a:r>
              <a:rPr lang="en-US" dirty="0"/>
              <a:t>(Emeritus) Prof. Chris </a:t>
            </a:r>
            <a:r>
              <a:rPr lang="en-US" dirty="0" err="1"/>
              <a:t>Tinney</a:t>
            </a:r>
            <a:r>
              <a:rPr lang="en-US" dirty="0"/>
              <a:t>, UNSW Sydney</a:t>
            </a:r>
          </a:p>
        </p:txBody>
      </p:sp>
    </p:spTree>
    <p:extLst>
      <p:ext uri="{BB962C8B-B14F-4D97-AF65-F5344CB8AC3E}">
        <p14:creationId xmlns:p14="http://schemas.microsoft.com/office/powerpoint/2010/main" val="162897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D70ED-E579-1246-AB2D-8C9ACB3E385B}"/>
              </a:ext>
            </a:extLst>
          </p:cNvPr>
          <p:cNvSpPr>
            <a:spLocks noGrp="1"/>
          </p:cNvSpPr>
          <p:nvPr>
            <p:ph type="title"/>
          </p:nvPr>
        </p:nvSpPr>
        <p:spPr/>
        <p:txBody>
          <a:bodyPr/>
          <a:lstStyle/>
          <a:p>
            <a:r>
              <a:rPr lang="en-US" dirty="0"/>
              <a:t>Miscellaneous Things</a:t>
            </a:r>
          </a:p>
        </p:txBody>
      </p:sp>
      <p:sp>
        <p:nvSpPr>
          <p:cNvPr id="3" name="Content Placeholder 2">
            <a:extLst>
              <a:ext uri="{FF2B5EF4-FFF2-40B4-BE49-F238E27FC236}">
                <a16:creationId xmlns:a16="http://schemas.microsoft.com/office/drawing/2014/main" id="{076945A8-75D3-FD42-B6A2-7549B904C0DD}"/>
              </a:ext>
            </a:extLst>
          </p:cNvPr>
          <p:cNvSpPr>
            <a:spLocks noGrp="1"/>
          </p:cNvSpPr>
          <p:nvPr>
            <p:ph idx="1"/>
          </p:nvPr>
        </p:nvSpPr>
        <p:spPr>
          <a:xfrm>
            <a:off x="1046921" y="1315844"/>
            <a:ext cx="10515600" cy="4861119"/>
          </a:xfrm>
        </p:spPr>
        <p:txBody>
          <a:bodyPr>
            <a:normAutofit/>
          </a:bodyPr>
          <a:lstStyle/>
          <a:p>
            <a:endParaRPr lang="en-AU" dirty="0">
              <a:effectLst/>
              <a:latin typeface="Helvetica" pitchFamily="2" charset="0"/>
            </a:endParaRPr>
          </a:p>
          <a:p>
            <a:r>
              <a:rPr lang="en-AU" dirty="0">
                <a:effectLst/>
                <a:latin typeface="Helvetica" pitchFamily="2" charset="0"/>
              </a:rPr>
              <a:t>A telescope close to somewhere people wanted to live</a:t>
            </a:r>
          </a:p>
          <a:p>
            <a:endParaRPr lang="en-AU" dirty="0">
              <a:latin typeface="Helvetica" pitchFamily="2" charset="0"/>
            </a:endParaRPr>
          </a:p>
          <a:p>
            <a:r>
              <a:rPr lang="en-AU" dirty="0">
                <a:latin typeface="Helvetica" pitchFamily="2" charset="0"/>
              </a:rPr>
              <a:t>Focus on what the telescope is good at … and do that.</a:t>
            </a:r>
          </a:p>
          <a:p>
            <a:endParaRPr lang="en-AU" dirty="0">
              <a:effectLst/>
              <a:latin typeface="Helvetica" pitchFamily="2" charset="0"/>
            </a:endParaRPr>
          </a:p>
          <a:p>
            <a:r>
              <a:rPr lang="en-AU" dirty="0">
                <a:latin typeface="Helvetica" pitchFamily="2" charset="0"/>
              </a:rPr>
              <a:t>Be in a partnership with nearly equal-level partners.</a:t>
            </a:r>
          </a:p>
          <a:p>
            <a:endParaRPr lang="en-AU" dirty="0">
              <a:effectLst/>
              <a:latin typeface="Helvetica" pitchFamily="2" charset="0"/>
            </a:endParaRPr>
          </a:p>
          <a:p>
            <a:r>
              <a:rPr lang="en-AU" dirty="0">
                <a:latin typeface="Helvetica" pitchFamily="2" charset="0"/>
              </a:rPr>
              <a:t>Attract and retain good people.</a:t>
            </a:r>
            <a:endParaRPr lang="en-AU" dirty="0">
              <a:effectLst/>
              <a:latin typeface="Helvetica" pitchFamily="2" charset="0"/>
            </a:endParaRPr>
          </a:p>
        </p:txBody>
      </p:sp>
    </p:spTree>
    <p:extLst>
      <p:ext uri="{BB962C8B-B14F-4D97-AF65-F5344CB8AC3E}">
        <p14:creationId xmlns:p14="http://schemas.microsoft.com/office/powerpoint/2010/main" val="3908709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D70ED-E579-1246-AB2D-8C9ACB3E385B}"/>
              </a:ext>
            </a:extLst>
          </p:cNvPr>
          <p:cNvSpPr>
            <a:spLocks noGrp="1"/>
          </p:cNvSpPr>
          <p:nvPr>
            <p:ph type="title"/>
          </p:nvPr>
        </p:nvSpPr>
        <p:spPr/>
        <p:txBody>
          <a:bodyPr/>
          <a:lstStyle/>
          <a:p>
            <a:r>
              <a:rPr lang="en-US" dirty="0"/>
              <a:t>Miscellaneous Challenges</a:t>
            </a:r>
          </a:p>
        </p:txBody>
      </p:sp>
      <p:sp>
        <p:nvSpPr>
          <p:cNvPr id="3" name="Content Placeholder 2">
            <a:extLst>
              <a:ext uri="{FF2B5EF4-FFF2-40B4-BE49-F238E27FC236}">
                <a16:creationId xmlns:a16="http://schemas.microsoft.com/office/drawing/2014/main" id="{076945A8-75D3-FD42-B6A2-7549B904C0DD}"/>
              </a:ext>
            </a:extLst>
          </p:cNvPr>
          <p:cNvSpPr>
            <a:spLocks noGrp="1"/>
          </p:cNvSpPr>
          <p:nvPr>
            <p:ph idx="1"/>
          </p:nvPr>
        </p:nvSpPr>
        <p:spPr>
          <a:xfrm>
            <a:off x="1046921" y="1315844"/>
            <a:ext cx="10515600" cy="4861119"/>
          </a:xfrm>
        </p:spPr>
        <p:txBody>
          <a:bodyPr>
            <a:normAutofit/>
          </a:bodyPr>
          <a:lstStyle/>
          <a:p>
            <a:endParaRPr lang="en-AU" dirty="0">
              <a:effectLst/>
              <a:latin typeface="Helvetica" pitchFamily="2" charset="0"/>
            </a:endParaRPr>
          </a:p>
          <a:p>
            <a:r>
              <a:rPr lang="en-AU" dirty="0">
                <a:effectLst/>
                <a:latin typeface="Helvetica" pitchFamily="2" charset="0"/>
              </a:rPr>
              <a:t>No astronomers go to a telescope any more. Keeping staff motivated is very hard. Training astronomers who know anything about hardware is even harder</a:t>
            </a:r>
          </a:p>
          <a:p>
            <a:endParaRPr lang="en-AU" dirty="0">
              <a:latin typeface="Helvetica" pitchFamily="2" charset="0"/>
            </a:endParaRPr>
          </a:p>
          <a:p>
            <a:r>
              <a:rPr lang="en-AU" dirty="0">
                <a:latin typeface="Helvetica" pitchFamily="2" charset="0"/>
              </a:rPr>
              <a:t>Few astronomers understand instrumentation at the “whole of Observatory” level. So who writes the instrument specs for the next generation of instruments (you can’t do this without scientists who know what’s possible)?</a:t>
            </a:r>
          </a:p>
        </p:txBody>
      </p:sp>
    </p:spTree>
    <p:extLst>
      <p:ext uri="{BB962C8B-B14F-4D97-AF65-F5344CB8AC3E}">
        <p14:creationId xmlns:p14="http://schemas.microsoft.com/office/powerpoint/2010/main" val="1458826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D70ED-E579-1246-AB2D-8C9ACB3E385B}"/>
              </a:ext>
            </a:extLst>
          </p:cNvPr>
          <p:cNvSpPr>
            <a:spLocks noGrp="1"/>
          </p:cNvSpPr>
          <p:nvPr>
            <p:ph type="title"/>
          </p:nvPr>
        </p:nvSpPr>
        <p:spPr>
          <a:xfrm>
            <a:off x="838200" y="2595369"/>
            <a:ext cx="10515600" cy="1325563"/>
          </a:xfrm>
        </p:spPr>
        <p:txBody>
          <a:bodyPr/>
          <a:lstStyle/>
          <a:p>
            <a:pPr algn="ctr"/>
            <a:r>
              <a:rPr lang="en-US" dirty="0"/>
              <a:t>Part II – Exoplanets at AAT</a:t>
            </a:r>
          </a:p>
        </p:txBody>
      </p:sp>
    </p:spTree>
    <p:extLst>
      <p:ext uri="{BB962C8B-B14F-4D97-AF65-F5344CB8AC3E}">
        <p14:creationId xmlns:p14="http://schemas.microsoft.com/office/powerpoint/2010/main" val="2621891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D70ED-E579-1246-AB2D-8C9ACB3E385B}"/>
              </a:ext>
            </a:extLst>
          </p:cNvPr>
          <p:cNvSpPr>
            <a:spLocks noGrp="1"/>
          </p:cNvSpPr>
          <p:nvPr>
            <p:ph type="title"/>
          </p:nvPr>
        </p:nvSpPr>
        <p:spPr/>
        <p:txBody>
          <a:bodyPr/>
          <a:lstStyle/>
          <a:p>
            <a:r>
              <a:rPr lang="en-US" dirty="0"/>
              <a:t>Discovery space</a:t>
            </a:r>
          </a:p>
        </p:txBody>
      </p:sp>
      <p:sp>
        <p:nvSpPr>
          <p:cNvPr id="3" name="Content Placeholder 2">
            <a:extLst>
              <a:ext uri="{FF2B5EF4-FFF2-40B4-BE49-F238E27FC236}">
                <a16:creationId xmlns:a16="http://schemas.microsoft.com/office/drawing/2014/main" id="{076945A8-75D3-FD42-B6A2-7549B904C0DD}"/>
              </a:ext>
            </a:extLst>
          </p:cNvPr>
          <p:cNvSpPr>
            <a:spLocks noGrp="1"/>
          </p:cNvSpPr>
          <p:nvPr>
            <p:ph idx="1"/>
          </p:nvPr>
        </p:nvSpPr>
        <p:spPr>
          <a:xfrm>
            <a:off x="838200" y="1418552"/>
            <a:ext cx="10515600" cy="4351338"/>
          </a:xfrm>
        </p:spPr>
        <p:txBody>
          <a:bodyPr/>
          <a:lstStyle/>
          <a:p>
            <a:r>
              <a:rPr lang="en-US" dirty="0"/>
              <a:t>Big results usually come from big surveys, new techniques, or old techniques at extraordinary new precision.</a:t>
            </a:r>
          </a:p>
        </p:txBody>
      </p:sp>
      <p:pic>
        <p:nvPicPr>
          <p:cNvPr id="2050" name="Picture 2" descr="Dr. Adam Riess - Dark Energy">
            <a:extLst>
              <a:ext uri="{FF2B5EF4-FFF2-40B4-BE49-F238E27FC236}">
                <a16:creationId xmlns:a16="http://schemas.microsoft.com/office/drawing/2014/main" id="{70B16112-868D-BE49-A9FB-E2B314134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63" y="2369568"/>
            <a:ext cx="4268375" cy="30579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rtwork depicting the planet 51 Pegasi B &amp; its sun">
            <a:extLst>
              <a:ext uri="{FF2B5EF4-FFF2-40B4-BE49-F238E27FC236}">
                <a16:creationId xmlns:a16="http://schemas.microsoft.com/office/drawing/2014/main" id="{A8827EFD-B9B1-5D43-90F3-4957DF6BE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717" y="4005470"/>
            <a:ext cx="2065621" cy="260235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48AE463F-CEA0-934F-B6DE-9277C8B8322D}"/>
              </a:ext>
            </a:extLst>
          </p:cNvPr>
          <p:cNvGrpSpPr/>
          <p:nvPr/>
        </p:nvGrpSpPr>
        <p:grpSpPr>
          <a:xfrm>
            <a:off x="4350338" y="2369568"/>
            <a:ext cx="5315708" cy="4222476"/>
            <a:chOff x="5883965" y="2209799"/>
            <a:chExt cx="5315708" cy="4222476"/>
          </a:xfrm>
        </p:grpSpPr>
        <p:pic>
          <p:nvPicPr>
            <p:cNvPr id="2054" name="Picture 6" descr="Gravitational Waves Discovered from Colliding Black Holes - Scientific  American">
              <a:extLst>
                <a:ext uri="{FF2B5EF4-FFF2-40B4-BE49-F238E27FC236}">
                  <a16:creationId xmlns:a16="http://schemas.microsoft.com/office/drawing/2014/main" id="{D610173A-24C6-D94B-8647-0813DE324F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3965" y="2209799"/>
              <a:ext cx="3675269" cy="206733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T'S OFFICIAL: Gravitational Waves Have Been Detected, Einstein Was Right">
              <a:extLst>
                <a:ext uri="{FF2B5EF4-FFF2-40B4-BE49-F238E27FC236}">
                  <a16:creationId xmlns:a16="http://schemas.microsoft.com/office/drawing/2014/main" id="{B78A0FB7-9897-F644-AC87-DD0CF5627A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919" r="46217" b="16955"/>
            <a:stretch/>
          </p:blipFill>
          <p:spPr bwMode="auto">
            <a:xfrm>
              <a:off x="6859035" y="3447978"/>
              <a:ext cx="3214754" cy="1931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T'S OFFICIAL: Gravitational Waves Have Been Detected, Einstein Was Right">
              <a:extLst>
                <a:ext uri="{FF2B5EF4-FFF2-40B4-BE49-F238E27FC236}">
                  <a16:creationId xmlns:a16="http://schemas.microsoft.com/office/drawing/2014/main" id="{698DF1B1-CDFB-0241-998B-4DB4442028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380" t="21919" r="1892" b="15936"/>
            <a:stretch/>
          </p:blipFill>
          <p:spPr bwMode="auto">
            <a:xfrm>
              <a:off x="8466412" y="4468603"/>
              <a:ext cx="2733261" cy="1963672"/>
            </a:xfrm>
            <a:prstGeom prst="rect">
              <a:avLst/>
            </a:prstGeom>
            <a:noFill/>
            <a:extLst>
              <a:ext uri="{909E8E84-426E-40DD-AFC4-6F175D3DCCD1}">
                <a14:hiddenFill xmlns:a14="http://schemas.microsoft.com/office/drawing/2010/main">
                  <a:solidFill>
                    <a:srgbClr val="FFFFFF"/>
                  </a:solidFill>
                </a14:hiddenFill>
              </a:ext>
            </a:extLst>
          </p:spPr>
        </p:pic>
      </p:grpSp>
      <p:pic>
        <p:nvPicPr>
          <p:cNvPr id="2058" name="Picture 10" descr="UCLA Galactic Center Group">
            <a:extLst>
              <a:ext uri="{FF2B5EF4-FFF2-40B4-BE49-F238E27FC236}">
                <a16:creationId xmlns:a16="http://schemas.microsoft.com/office/drawing/2014/main" id="{3EBB63B3-6EC4-2A48-B2C4-B98628E05C9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857" r="15033"/>
          <a:stretch/>
        </p:blipFill>
        <p:spPr bwMode="auto">
          <a:xfrm>
            <a:off x="8722968" y="2560069"/>
            <a:ext cx="3193774" cy="2676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598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D70ED-E579-1246-AB2D-8C9ACB3E385B}"/>
              </a:ext>
            </a:extLst>
          </p:cNvPr>
          <p:cNvSpPr>
            <a:spLocks noGrp="1"/>
          </p:cNvSpPr>
          <p:nvPr>
            <p:ph type="title"/>
          </p:nvPr>
        </p:nvSpPr>
        <p:spPr>
          <a:xfrm>
            <a:off x="838200" y="149088"/>
            <a:ext cx="10515600" cy="1325563"/>
          </a:xfrm>
        </p:spPr>
        <p:txBody>
          <a:bodyPr/>
          <a:lstStyle/>
          <a:p>
            <a:r>
              <a:rPr lang="en-US" dirty="0"/>
              <a:t>Exoplanet Science = Precision Science</a:t>
            </a:r>
          </a:p>
        </p:txBody>
      </p:sp>
      <p:pic>
        <p:nvPicPr>
          <p:cNvPr id="3074" name="Picture 2" descr="Extrasolar Planets">
            <a:extLst>
              <a:ext uri="{FF2B5EF4-FFF2-40B4-BE49-F238E27FC236}">
                <a16:creationId xmlns:a16="http://schemas.microsoft.com/office/drawing/2014/main" id="{7593FDD8-9A25-E74A-ACF1-06B4FE0E37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6301"/>
          <a:stretch/>
        </p:blipFill>
        <p:spPr bwMode="auto">
          <a:xfrm>
            <a:off x="1226931" y="1383471"/>
            <a:ext cx="2841486" cy="30607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epler Orbits Kepler Orbits">
            <a:extLst>
              <a:ext uri="{FF2B5EF4-FFF2-40B4-BE49-F238E27FC236}">
                <a16:creationId xmlns:a16="http://schemas.microsoft.com/office/drawing/2014/main" id="{DE0AC0BB-D9C4-6240-AF27-BA5D7BC038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910" y="1179580"/>
            <a:ext cx="3234847" cy="5529332"/>
          </a:xfrm>
          <a:prstGeom prst="rect">
            <a:avLst/>
          </a:prstGeom>
          <a:noFill/>
          <a:extLst>
            <a:ext uri="{909E8E84-426E-40DD-AFC4-6F175D3DCCD1}">
              <a14:hiddenFill xmlns:a14="http://schemas.microsoft.com/office/drawing/2010/main">
                <a:solidFill>
                  <a:srgbClr val="FFFFFF"/>
                </a:solidFill>
              </a14:hiddenFill>
            </a:ext>
          </a:extLst>
        </p:spPr>
      </p:pic>
      <p:sp>
        <p:nvSpPr>
          <p:cNvPr id="4" name="Up-down Arrow 3">
            <a:extLst>
              <a:ext uri="{FF2B5EF4-FFF2-40B4-BE49-F238E27FC236}">
                <a16:creationId xmlns:a16="http://schemas.microsoft.com/office/drawing/2014/main" id="{6BD67374-4657-FD44-9567-412B8508E556}"/>
              </a:ext>
            </a:extLst>
          </p:cNvPr>
          <p:cNvSpPr/>
          <p:nvPr/>
        </p:nvSpPr>
        <p:spPr>
          <a:xfrm>
            <a:off x="6772518" y="2913821"/>
            <a:ext cx="640519" cy="137781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Few m/s</a:t>
            </a:r>
          </a:p>
        </p:txBody>
      </p:sp>
      <p:grpSp>
        <p:nvGrpSpPr>
          <p:cNvPr id="26" name="Group 25">
            <a:extLst>
              <a:ext uri="{FF2B5EF4-FFF2-40B4-BE49-F238E27FC236}">
                <a16:creationId xmlns:a16="http://schemas.microsoft.com/office/drawing/2014/main" id="{5698A4CA-A380-CC4F-BB7F-6CC4E3512440}"/>
              </a:ext>
            </a:extLst>
          </p:cNvPr>
          <p:cNvGrpSpPr/>
          <p:nvPr/>
        </p:nvGrpSpPr>
        <p:grpSpPr>
          <a:xfrm>
            <a:off x="7946437" y="1516795"/>
            <a:ext cx="4079910" cy="1766358"/>
            <a:chOff x="7946437" y="1516795"/>
            <a:chExt cx="4079910" cy="1766358"/>
          </a:xfrm>
        </p:grpSpPr>
        <p:pic>
          <p:nvPicPr>
            <p:cNvPr id="3078" name="Picture 6" descr="Actual Size Online Ruler (mm,cm,inches) - Screen Measurements">
              <a:extLst>
                <a:ext uri="{FF2B5EF4-FFF2-40B4-BE49-F238E27FC236}">
                  <a16:creationId xmlns:a16="http://schemas.microsoft.com/office/drawing/2014/main" id="{8FF46C89-08BA-0145-B4C4-4592513905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7182" b="46038"/>
            <a:stretch/>
          </p:blipFill>
          <p:spPr bwMode="auto">
            <a:xfrm rot="5400000">
              <a:off x="7723613" y="1792536"/>
              <a:ext cx="1713441" cy="12677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4EC6633-29DE-4742-94E0-8D60FA9657BE}"/>
                </a:ext>
              </a:extLst>
            </p:cNvPr>
            <p:cNvSpPr txBox="1"/>
            <p:nvPr/>
          </p:nvSpPr>
          <p:spPr>
            <a:xfrm>
              <a:off x="9978886" y="1516795"/>
              <a:ext cx="2047461" cy="369332"/>
            </a:xfrm>
            <a:prstGeom prst="rect">
              <a:avLst/>
            </a:prstGeom>
            <a:noFill/>
          </p:spPr>
          <p:txBody>
            <a:bodyPr wrap="square" rtlCol="0">
              <a:spAutoFit/>
            </a:bodyPr>
            <a:lstStyle/>
            <a:p>
              <a:r>
                <a:rPr lang="en-US" dirty="0"/>
                <a:t>½ smallest division?</a:t>
              </a:r>
            </a:p>
          </p:txBody>
        </p:sp>
        <p:cxnSp>
          <p:nvCxnSpPr>
            <p:cNvPr id="7" name="Straight Arrow Connector 6">
              <a:extLst>
                <a:ext uri="{FF2B5EF4-FFF2-40B4-BE49-F238E27FC236}">
                  <a16:creationId xmlns:a16="http://schemas.microsoft.com/office/drawing/2014/main" id="{4B163484-C317-0341-8D23-5C7268C02140}"/>
                </a:ext>
              </a:extLst>
            </p:cNvPr>
            <p:cNvCxnSpPr>
              <a:cxnSpLocks/>
              <a:stCxn id="5" idx="1"/>
            </p:cNvCxnSpPr>
            <p:nvPr/>
          </p:nvCxnSpPr>
          <p:spPr>
            <a:xfrm flipH="1">
              <a:off x="9034672" y="1701461"/>
              <a:ext cx="944214" cy="461665"/>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153F9B0B-4486-0F44-B992-132C66766C6E}"/>
              </a:ext>
            </a:extLst>
          </p:cNvPr>
          <p:cNvGrpSpPr/>
          <p:nvPr/>
        </p:nvGrpSpPr>
        <p:grpSpPr>
          <a:xfrm>
            <a:off x="7645398" y="2793793"/>
            <a:ext cx="4231863" cy="2931997"/>
            <a:chOff x="7645398" y="2793793"/>
            <a:chExt cx="4231863" cy="2931997"/>
          </a:xfrm>
        </p:grpSpPr>
        <p:pic>
          <p:nvPicPr>
            <p:cNvPr id="3080" name="Picture 8" descr="Using spectra to derive motions">
              <a:extLst>
                <a:ext uri="{FF2B5EF4-FFF2-40B4-BE49-F238E27FC236}">
                  <a16:creationId xmlns:a16="http://schemas.microsoft.com/office/drawing/2014/main" id="{B4434B8C-D3A3-A44D-972C-F93B17337C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3665"/>
            <a:stretch/>
          </p:blipFill>
          <p:spPr bwMode="auto">
            <a:xfrm>
              <a:off x="7645398" y="2793793"/>
              <a:ext cx="1532180" cy="293199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9705077-3F4B-6347-B9AE-59916CD9CB7D}"/>
                </a:ext>
              </a:extLst>
            </p:cNvPr>
            <p:cNvSpPr txBox="1"/>
            <p:nvPr/>
          </p:nvSpPr>
          <p:spPr>
            <a:xfrm>
              <a:off x="9395791" y="2913821"/>
              <a:ext cx="2481470" cy="369332"/>
            </a:xfrm>
            <a:prstGeom prst="rect">
              <a:avLst/>
            </a:prstGeom>
            <a:noFill/>
          </p:spPr>
          <p:txBody>
            <a:bodyPr wrap="square" rtlCol="0">
              <a:spAutoFit/>
            </a:bodyPr>
            <a:lstStyle/>
            <a:p>
              <a:r>
                <a:rPr lang="en-US" dirty="0"/>
                <a:t>1/10th line width?</a:t>
              </a:r>
            </a:p>
          </p:txBody>
        </p:sp>
        <p:cxnSp>
          <p:nvCxnSpPr>
            <p:cNvPr id="16" name="Straight Arrow Connector 15">
              <a:extLst>
                <a:ext uri="{FF2B5EF4-FFF2-40B4-BE49-F238E27FC236}">
                  <a16:creationId xmlns:a16="http://schemas.microsoft.com/office/drawing/2014/main" id="{1EA676C0-616C-DB47-BE18-C6D8BDC266A2}"/>
                </a:ext>
              </a:extLst>
            </p:cNvPr>
            <p:cNvCxnSpPr>
              <a:cxnSpLocks/>
            </p:cNvCxnSpPr>
            <p:nvPr/>
          </p:nvCxnSpPr>
          <p:spPr>
            <a:xfrm flipH="1">
              <a:off x="8986855" y="3266231"/>
              <a:ext cx="440960" cy="647589"/>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3EA1A44C-1380-614A-BF7F-D7750D9D1B79}"/>
              </a:ext>
            </a:extLst>
          </p:cNvPr>
          <p:cNvGrpSpPr/>
          <p:nvPr/>
        </p:nvGrpSpPr>
        <p:grpSpPr>
          <a:xfrm>
            <a:off x="9475129" y="3689005"/>
            <a:ext cx="2716871" cy="3066426"/>
            <a:chOff x="9475129" y="3689005"/>
            <a:chExt cx="2716871" cy="3066426"/>
          </a:xfrm>
        </p:grpSpPr>
        <p:pic>
          <p:nvPicPr>
            <p:cNvPr id="19" name="Picture 18">
              <a:extLst>
                <a:ext uri="{FF2B5EF4-FFF2-40B4-BE49-F238E27FC236}">
                  <a16:creationId xmlns:a16="http://schemas.microsoft.com/office/drawing/2014/main" id="{21B1E4DC-A7DC-E54F-9248-8541A9ADD630}"/>
                </a:ext>
              </a:extLst>
            </p:cNvPr>
            <p:cNvPicPr>
              <a:picLocks noChangeAspect="1"/>
            </p:cNvPicPr>
            <p:nvPr/>
          </p:nvPicPr>
          <p:blipFill>
            <a:blip r:embed="rId7"/>
            <a:stretch>
              <a:fillRect/>
            </a:stretch>
          </p:blipFill>
          <p:spPr>
            <a:xfrm>
              <a:off x="9475129" y="4459491"/>
              <a:ext cx="2402132" cy="2295940"/>
            </a:xfrm>
            <a:prstGeom prst="rect">
              <a:avLst/>
            </a:prstGeom>
          </p:spPr>
        </p:pic>
        <p:sp>
          <p:nvSpPr>
            <p:cNvPr id="24" name="TextBox 23">
              <a:extLst>
                <a:ext uri="{FF2B5EF4-FFF2-40B4-BE49-F238E27FC236}">
                  <a16:creationId xmlns:a16="http://schemas.microsoft.com/office/drawing/2014/main" id="{B3F12F45-F724-1044-A5B3-7DBD1BD5FF0C}"/>
                </a:ext>
              </a:extLst>
            </p:cNvPr>
            <p:cNvSpPr txBox="1"/>
            <p:nvPr/>
          </p:nvSpPr>
          <p:spPr>
            <a:xfrm>
              <a:off x="9710530" y="3689005"/>
              <a:ext cx="2481470" cy="369332"/>
            </a:xfrm>
            <a:prstGeom prst="rect">
              <a:avLst/>
            </a:prstGeom>
            <a:noFill/>
          </p:spPr>
          <p:txBody>
            <a:bodyPr wrap="square" rtlCol="0">
              <a:spAutoFit/>
            </a:bodyPr>
            <a:lstStyle/>
            <a:p>
              <a:r>
                <a:rPr lang="en-US" dirty="0"/>
                <a:t>1/200th seeing?</a:t>
              </a:r>
            </a:p>
          </p:txBody>
        </p:sp>
        <p:cxnSp>
          <p:nvCxnSpPr>
            <p:cNvPr id="25" name="Straight Arrow Connector 24">
              <a:extLst>
                <a:ext uri="{FF2B5EF4-FFF2-40B4-BE49-F238E27FC236}">
                  <a16:creationId xmlns:a16="http://schemas.microsoft.com/office/drawing/2014/main" id="{BA0C600F-750C-1546-A23B-9AFD39C35C8F}"/>
                </a:ext>
              </a:extLst>
            </p:cNvPr>
            <p:cNvCxnSpPr>
              <a:cxnSpLocks/>
            </p:cNvCxnSpPr>
            <p:nvPr/>
          </p:nvCxnSpPr>
          <p:spPr>
            <a:xfrm>
              <a:off x="10730214" y="4035587"/>
              <a:ext cx="83560" cy="1690203"/>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grpSp>
      <p:sp>
        <p:nvSpPr>
          <p:cNvPr id="33" name="Content Placeholder 2">
            <a:extLst>
              <a:ext uri="{FF2B5EF4-FFF2-40B4-BE49-F238E27FC236}">
                <a16:creationId xmlns:a16="http://schemas.microsoft.com/office/drawing/2014/main" id="{BF7BEBEF-CF3D-4945-B9E3-2616433AFB32}"/>
              </a:ext>
            </a:extLst>
          </p:cNvPr>
          <p:cNvSpPr>
            <a:spLocks noGrp="1"/>
          </p:cNvSpPr>
          <p:nvPr>
            <p:ph idx="1"/>
          </p:nvPr>
        </p:nvSpPr>
        <p:spPr>
          <a:xfrm>
            <a:off x="398891" y="4880688"/>
            <a:ext cx="4209328" cy="2088195"/>
          </a:xfrm>
        </p:spPr>
        <p:txBody>
          <a:bodyPr>
            <a:normAutofit/>
          </a:bodyPr>
          <a:lstStyle/>
          <a:p>
            <a:pPr marL="0" indent="0">
              <a:buNone/>
            </a:pPr>
            <a:endParaRPr lang="en-US" dirty="0"/>
          </a:p>
          <a:p>
            <a:pPr marL="0" indent="0">
              <a:buNone/>
            </a:pPr>
            <a:r>
              <a:rPr lang="en-US" dirty="0" err="1">
                <a:solidFill>
                  <a:srgbClr val="FF0000"/>
                </a:solidFill>
              </a:rPr>
              <a:t>λ</a:t>
            </a:r>
            <a:r>
              <a:rPr lang="en-US" dirty="0">
                <a:solidFill>
                  <a:srgbClr val="FF0000"/>
                </a:solidFill>
              </a:rPr>
              <a:t>/</a:t>
            </a:r>
            <a:r>
              <a:rPr lang="en-US" dirty="0" err="1">
                <a:solidFill>
                  <a:srgbClr val="FF0000"/>
                </a:solidFill>
              </a:rPr>
              <a:t>Δλ</a:t>
            </a:r>
            <a:r>
              <a:rPr lang="en-US" dirty="0">
                <a:solidFill>
                  <a:srgbClr val="FF0000"/>
                </a:solidFill>
              </a:rPr>
              <a:t>=80,000</a:t>
            </a:r>
            <a:br>
              <a:rPr lang="en-US" dirty="0">
                <a:solidFill>
                  <a:srgbClr val="FF0000"/>
                </a:solidFill>
              </a:rPr>
            </a:br>
            <a:r>
              <a:rPr lang="en-US" dirty="0">
                <a:solidFill>
                  <a:srgbClr val="FF0000"/>
                </a:solidFill>
              </a:rPr>
              <a:t>    =&gt; 4000m/s resolution</a:t>
            </a:r>
          </a:p>
        </p:txBody>
      </p:sp>
    </p:spTree>
    <p:extLst>
      <p:ext uri="{BB962C8B-B14F-4D97-AF65-F5344CB8AC3E}">
        <p14:creationId xmlns:p14="http://schemas.microsoft.com/office/powerpoint/2010/main" val="408095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18B2417-AC46-6240-B914-4229C35972D5}"/>
              </a:ext>
            </a:extLst>
          </p:cNvPr>
          <p:cNvGrpSpPr/>
          <p:nvPr/>
        </p:nvGrpSpPr>
        <p:grpSpPr>
          <a:xfrm>
            <a:off x="7156173" y="3697356"/>
            <a:ext cx="4385374" cy="2833860"/>
            <a:chOff x="7156173" y="3697356"/>
            <a:chExt cx="4385374" cy="2833860"/>
          </a:xfrm>
        </p:grpSpPr>
        <p:pic>
          <p:nvPicPr>
            <p:cNvPr id="5128" name="Picture 8" descr="ESO 3.6 m Telescope - Wikipedia">
              <a:extLst>
                <a:ext uri="{FF2B5EF4-FFF2-40B4-BE49-F238E27FC236}">
                  <a16:creationId xmlns:a16="http://schemas.microsoft.com/office/drawing/2014/main" id="{FDA0F46D-644A-0B45-96BF-8AC6AC9866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666" r="33821" b="26087"/>
            <a:stretch/>
          </p:blipFill>
          <p:spPr bwMode="auto">
            <a:xfrm>
              <a:off x="7156173" y="3697356"/>
              <a:ext cx="1994493" cy="283386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he HARPS spectrograph installed on the ESO 3.6m-telescope at La... |  Download Scientific Diagram">
              <a:extLst>
                <a:ext uri="{FF2B5EF4-FFF2-40B4-BE49-F238E27FC236}">
                  <a16:creationId xmlns:a16="http://schemas.microsoft.com/office/drawing/2014/main" id="{B7837582-36A3-4F4A-B62A-3E2AE358E8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8181" y="4469848"/>
              <a:ext cx="2583366" cy="184205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21BD413B-B05C-D94C-8E37-E64F89E6C096}"/>
              </a:ext>
            </a:extLst>
          </p:cNvPr>
          <p:cNvSpPr>
            <a:spLocks noGrp="1"/>
          </p:cNvSpPr>
          <p:nvPr>
            <p:ph type="title"/>
          </p:nvPr>
        </p:nvSpPr>
        <p:spPr/>
        <p:txBody>
          <a:bodyPr/>
          <a:lstStyle/>
          <a:p>
            <a:r>
              <a:rPr lang="en-US" dirty="0"/>
              <a:t>Successful approaches so far</a:t>
            </a:r>
          </a:p>
        </p:txBody>
      </p:sp>
      <p:sp>
        <p:nvSpPr>
          <p:cNvPr id="3" name="Content Placeholder 2">
            <a:extLst>
              <a:ext uri="{FF2B5EF4-FFF2-40B4-BE49-F238E27FC236}">
                <a16:creationId xmlns:a16="http://schemas.microsoft.com/office/drawing/2014/main" id="{25227865-8C76-B843-82A9-5485967425E4}"/>
              </a:ext>
            </a:extLst>
          </p:cNvPr>
          <p:cNvSpPr>
            <a:spLocks noGrp="1"/>
          </p:cNvSpPr>
          <p:nvPr>
            <p:ph idx="1"/>
          </p:nvPr>
        </p:nvSpPr>
        <p:spPr/>
        <p:txBody>
          <a:bodyPr>
            <a:normAutofit lnSpcReduction="10000"/>
          </a:bodyPr>
          <a:lstStyle/>
          <a:p>
            <a:r>
              <a:rPr lang="en-US" dirty="0"/>
              <a:t>Fundamental tool is the </a:t>
            </a:r>
            <a:br>
              <a:rPr lang="en-US" dirty="0"/>
            </a:br>
            <a:r>
              <a:rPr lang="en-US" dirty="0"/>
              <a:t>R~80,000-120,000 echelle </a:t>
            </a:r>
            <a:br>
              <a:rPr lang="en-US" dirty="0"/>
            </a:br>
            <a:r>
              <a:rPr lang="en-US" dirty="0"/>
              <a:t>spectrograph</a:t>
            </a:r>
          </a:p>
          <a:p>
            <a:endParaRPr lang="en-US" dirty="0"/>
          </a:p>
          <a:p>
            <a:r>
              <a:rPr lang="en-US" dirty="0"/>
              <a:t>Hyper-calibration (e.g. I2 cell) </a:t>
            </a:r>
          </a:p>
          <a:p>
            <a:pPr lvl="1"/>
            <a:r>
              <a:rPr lang="en-US" dirty="0"/>
              <a:t>This costs </a:t>
            </a:r>
            <a:r>
              <a:rPr lang="en-US" b="1" dirty="0"/>
              <a:t>lots</a:t>
            </a:r>
            <a:r>
              <a:rPr lang="en-US" dirty="0"/>
              <a:t> of photons</a:t>
            </a:r>
          </a:p>
          <a:p>
            <a:pPr marL="0" indent="0">
              <a:buNone/>
            </a:pPr>
            <a:endParaRPr lang="en-US" dirty="0"/>
          </a:p>
          <a:p>
            <a:r>
              <a:rPr lang="en-US" dirty="0"/>
              <a:t>Hyper-</a:t>
            </a:r>
            <a:r>
              <a:rPr lang="en-US" dirty="0" err="1"/>
              <a:t>stabilisation</a:t>
            </a:r>
            <a:r>
              <a:rPr lang="en-US" dirty="0"/>
              <a:t> (nothing changes </a:t>
            </a:r>
            <a:br>
              <a:rPr lang="en-US" dirty="0"/>
            </a:br>
            <a:r>
              <a:rPr lang="en-US" dirty="0"/>
              <a:t>with time, systematics cancel) </a:t>
            </a:r>
          </a:p>
          <a:p>
            <a:pPr lvl="1"/>
            <a:r>
              <a:rPr lang="en-US" dirty="0"/>
              <a:t>This costs </a:t>
            </a:r>
            <a:r>
              <a:rPr lang="en-US" b="1" dirty="0"/>
              <a:t>lots</a:t>
            </a:r>
            <a:r>
              <a:rPr lang="en-US" dirty="0"/>
              <a:t> of $$</a:t>
            </a:r>
          </a:p>
          <a:p>
            <a:pPr lvl="1"/>
            <a:endParaRPr lang="en-US" dirty="0"/>
          </a:p>
        </p:txBody>
      </p:sp>
      <p:grpSp>
        <p:nvGrpSpPr>
          <p:cNvPr id="5" name="Group 4">
            <a:extLst>
              <a:ext uri="{FF2B5EF4-FFF2-40B4-BE49-F238E27FC236}">
                <a16:creationId xmlns:a16="http://schemas.microsoft.com/office/drawing/2014/main" id="{2C561A62-BEFF-7348-86F3-091E0CA5A7E7}"/>
              </a:ext>
            </a:extLst>
          </p:cNvPr>
          <p:cNvGrpSpPr/>
          <p:nvPr/>
        </p:nvGrpSpPr>
        <p:grpSpPr>
          <a:xfrm>
            <a:off x="7156173" y="1168815"/>
            <a:ext cx="4377733" cy="2961585"/>
            <a:chOff x="6900405" y="943631"/>
            <a:chExt cx="4377733" cy="2961585"/>
          </a:xfrm>
        </p:grpSpPr>
        <p:pic>
          <p:nvPicPr>
            <p:cNvPr id="5122" name="Picture 2" descr="Keck Observatory: The Most Scientifically Productive Telescopes">
              <a:extLst>
                <a:ext uri="{FF2B5EF4-FFF2-40B4-BE49-F238E27FC236}">
                  <a16:creationId xmlns:a16="http://schemas.microsoft.com/office/drawing/2014/main" id="{7806BE5C-467F-2D42-957F-1F1E2FCB1E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0405" y="1191280"/>
              <a:ext cx="2920818" cy="16425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28B41C94-5CBA-4D4C-A800-E0D15147E4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8181" y="1537080"/>
              <a:ext cx="1906020" cy="236813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nglo-Australian Telescope | ANU Research School of Astronomy &amp; Astrophysics">
              <a:extLst>
                <a:ext uri="{FF2B5EF4-FFF2-40B4-BE49-F238E27FC236}">
                  <a16:creationId xmlns:a16="http://schemas.microsoft.com/office/drawing/2014/main" id="{1997C021-94C3-FD46-8D4A-359B71EC99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0814" y="943631"/>
              <a:ext cx="2917324" cy="16425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2039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179A-0E70-A049-8896-CBD860967DA1}"/>
              </a:ext>
            </a:extLst>
          </p:cNvPr>
          <p:cNvSpPr>
            <a:spLocks noGrp="1"/>
          </p:cNvSpPr>
          <p:nvPr>
            <p:ph type="title"/>
          </p:nvPr>
        </p:nvSpPr>
        <p:spPr/>
        <p:txBody>
          <a:bodyPr/>
          <a:lstStyle/>
          <a:p>
            <a:r>
              <a:rPr lang="en-US" dirty="0"/>
              <a:t>Echelle Spectrographs</a:t>
            </a:r>
          </a:p>
        </p:txBody>
      </p:sp>
      <p:sp>
        <p:nvSpPr>
          <p:cNvPr id="3" name="Content Placeholder 2">
            <a:extLst>
              <a:ext uri="{FF2B5EF4-FFF2-40B4-BE49-F238E27FC236}">
                <a16:creationId xmlns:a16="http://schemas.microsoft.com/office/drawing/2014/main" id="{1D1B4937-45C9-C540-9BF5-1A54278CC568}"/>
              </a:ext>
            </a:extLst>
          </p:cNvPr>
          <p:cNvSpPr>
            <a:spLocks noGrp="1"/>
          </p:cNvSpPr>
          <p:nvPr>
            <p:ph idx="1"/>
          </p:nvPr>
        </p:nvSpPr>
        <p:spPr>
          <a:xfrm>
            <a:off x="838200" y="1597024"/>
            <a:ext cx="10515600" cy="4727575"/>
          </a:xfrm>
        </p:spPr>
        <p:txBody>
          <a:bodyPr>
            <a:normAutofit fontScale="92500" lnSpcReduction="20000"/>
          </a:bodyPr>
          <a:lstStyle/>
          <a:p>
            <a:pPr>
              <a:lnSpc>
                <a:spcPct val="120000"/>
              </a:lnSpc>
              <a:spcBef>
                <a:spcPts val="0"/>
              </a:spcBef>
              <a:spcAft>
                <a:spcPts val="1200"/>
              </a:spcAft>
            </a:pPr>
            <a:r>
              <a:rPr lang="en-US" dirty="0"/>
              <a:t>A coarse diffraction grating (36l/mm) blazed at a large angle (76∘) and operated at high order (m=65-104) to deliver high-dispersion spectra in many short wavelength “chunks” in each order</a:t>
            </a:r>
          </a:p>
          <a:p>
            <a:pPr marL="0" indent="0">
              <a:lnSpc>
                <a:spcPct val="120000"/>
              </a:lnSpc>
              <a:spcBef>
                <a:spcPts val="0"/>
              </a:spcBef>
              <a:spcAft>
                <a:spcPts val="1200"/>
              </a:spcAft>
              <a:buNone/>
            </a:pPr>
            <a:r>
              <a:rPr lang="en-US" i="1" dirty="0">
                <a:solidFill>
                  <a:srgbClr val="FF0000"/>
                </a:solidFill>
              </a:rPr>
              <a:t>	plus</a:t>
            </a:r>
          </a:p>
          <a:p>
            <a:pPr>
              <a:lnSpc>
                <a:spcPct val="120000"/>
              </a:lnSpc>
              <a:spcBef>
                <a:spcPts val="0"/>
              </a:spcBef>
              <a:spcAft>
                <a:spcPts val="1200"/>
              </a:spcAft>
            </a:pPr>
            <a:r>
              <a:rPr lang="en-US" dirty="0"/>
              <a:t>A low dispersion grating operating orthogonally to the echelle to “cross-disperse” the echelle output and deliver separated orders</a:t>
            </a:r>
          </a:p>
          <a:p>
            <a:pPr>
              <a:lnSpc>
                <a:spcPct val="120000"/>
              </a:lnSpc>
              <a:spcBef>
                <a:spcPts val="0"/>
              </a:spcBef>
              <a:spcAft>
                <a:spcPts val="1200"/>
              </a:spcAft>
            </a:pPr>
            <a:endParaRPr lang="en-US" dirty="0"/>
          </a:p>
          <a:p>
            <a:pPr>
              <a:lnSpc>
                <a:spcPct val="120000"/>
              </a:lnSpc>
              <a:spcBef>
                <a:spcPts val="0"/>
              </a:spcBef>
              <a:spcAft>
                <a:spcPts val="1200"/>
              </a:spcAft>
            </a:pPr>
            <a:r>
              <a:rPr lang="en-US" dirty="0"/>
              <a:t>We had one of those at the AAT (UCLES) and it did I2 cell absorption work from 1998-2015. It became obvious to me in ~2005 that the only way we’d do better was with a new facility</a:t>
            </a:r>
          </a:p>
        </p:txBody>
      </p:sp>
    </p:spTree>
    <p:extLst>
      <p:ext uri="{BB962C8B-B14F-4D97-AF65-F5344CB8AC3E}">
        <p14:creationId xmlns:p14="http://schemas.microsoft.com/office/powerpoint/2010/main" val="2660465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179A-0E70-A049-8896-CBD860967DA1}"/>
              </a:ext>
            </a:extLst>
          </p:cNvPr>
          <p:cNvSpPr>
            <a:spLocks noGrp="1"/>
          </p:cNvSpPr>
          <p:nvPr>
            <p:ph type="title"/>
          </p:nvPr>
        </p:nvSpPr>
        <p:spPr/>
        <p:txBody>
          <a:bodyPr/>
          <a:lstStyle/>
          <a:p>
            <a:r>
              <a:rPr lang="en-US" dirty="0"/>
              <a:t>Veloce</a:t>
            </a:r>
          </a:p>
        </p:txBody>
      </p:sp>
      <p:sp>
        <p:nvSpPr>
          <p:cNvPr id="3" name="Content Placeholder 2">
            <a:extLst>
              <a:ext uri="{FF2B5EF4-FFF2-40B4-BE49-F238E27FC236}">
                <a16:creationId xmlns:a16="http://schemas.microsoft.com/office/drawing/2014/main" id="{1D1B4937-45C9-C540-9BF5-1A54278CC568}"/>
              </a:ext>
            </a:extLst>
          </p:cNvPr>
          <p:cNvSpPr>
            <a:spLocks noGrp="1"/>
          </p:cNvSpPr>
          <p:nvPr>
            <p:ph idx="1"/>
          </p:nvPr>
        </p:nvSpPr>
        <p:spPr>
          <a:xfrm>
            <a:off x="794835" y="1800225"/>
            <a:ext cx="5094249" cy="4727575"/>
          </a:xfrm>
        </p:spPr>
        <p:txBody>
          <a:bodyPr>
            <a:normAutofit fontScale="85000" lnSpcReduction="10000"/>
          </a:bodyPr>
          <a:lstStyle/>
          <a:p>
            <a:pPr>
              <a:lnSpc>
                <a:spcPct val="120000"/>
              </a:lnSpc>
              <a:spcBef>
                <a:spcPts val="0"/>
              </a:spcBef>
              <a:spcAft>
                <a:spcPts val="1200"/>
              </a:spcAft>
            </a:pPr>
            <a:r>
              <a:rPr lang="en-US" dirty="0"/>
              <a:t>Veloce project aims to give Australia capabilities for m/s Doppler science</a:t>
            </a:r>
          </a:p>
          <a:p>
            <a:pPr>
              <a:lnSpc>
                <a:spcPct val="120000"/>
              </a:lnSpc>
              <a:spcBef>
                <a:spcPts val="0"/>
              </a:spcBef>
              <a:spcAft>
                <a:spcPts val="1200"/>
              </a:spcAft>
            </a:pPr>
            <a:r>
              <a:rPr lang="en-US" dirty="0"/>
              <a:t>But at a cost of ~$6m instead of &gt;$20m.</a:t>
            </a:r>
          </a:p>
          <a:p>
            <a:pPr>
              <a:lnSpc>
                <a:spcPct val="120000"/>
              </a:lnSpc>
              <a:spcBef>
                <a:spcPts val="0"/>
              </a:spcBef>
              <a:spcAft>
                <a:spcPts val="1200"/>
              </a:spcAft>
            </a:pPr>
            <a:r>
              <a:rPr lang="en-US" dirty="0"/>
              <a:t>This requires some compromises, some selected investment, and some application of intelligence (rather than brute force) to solve problems …</a:t>
            </a:r>
          </a:p>
          <a:p>
            <a:pPr>
              <a:lnSpc>
                <a:spcPct val="120000"/>
              </a:lnSpc>
              <a:spcBef>
                <a:spcPts val="0"/>
              </a:spcBef>
              <a:spcAft>
                <a:spcPts val="1200"/>
              </a:spcAft>
            </a:pPr>
            <a:r>
              <a:rPr lang="en-US" dirty="0"/>
              <a:t>IFU. Laser comb. “Just-enough-stabilization”. 3 arms.</a:t>
            </a:r>
          </a:p>
        </p:txBody>
      </p:sp>
      <p:pic>
        <p:nvPicPr>
          <p:cNvPr id="4" name="Picture 3">
            <a:extLst>
              <a:ext uri="{FF2B5EF4-FFF2-40B4-BE49-F238E27FC236}">
                <a16:creationId xmlns:a16="http://schemas.microsoft.com/office/drawing/2014/main" id="{D046AACF-9773-68C1-79B6-5C263518A864}"/>
              </a:ext>
            </a:extLst>
          </p:cNvPr>
          <p:cNvPicPr>
            <a:picLocks noChangeAspect="1"/>
          </p:cNvPicPr>
          <p:nvPr/>
        </p:nvPicPr>
        <p:blipFill>
          <a:blip r:embed="rId3"/>
          <a:stretch>
            <a:fillRect/>
          </a:stretch>
        </p:blipFill>
        <p:spPr>
          <a:xfrm>
            <a:off x="6545427" y="193765"/>
            <a:ext cx="5222206" cy="6664235"/>
          </a:xfrm>
          <a:prstGeom prst="rect">
            <a:avLst/>
          </a:prstGeom>
        </p:spPr>
      </p:pic>
      <p:pic>
        <p:nvPicPr>
          <p:cNvPr id="5" name="Picture 8">
            <a:extLst>
              <a:ext uri="{FF2B5EF4-FFF2-40B4-BE49-F238E27FC236}">
                <a16:creationId xmlns:a16="http://schemas.microsoft.com/office/drawing/2014/main" id="{93EB1070-45CB-D012-D442-C025E239AA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174" r="9519"/>
          <a:stretch/>
        </p:blipFill>
        <p:spPr bwMode="auto">
          <a:xfrm>
            <a:off x="424367" y="193765"/>
            <a:ext cx="5835186" cy="143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521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649" y="171449"/>
            <a:ext cx="10515600" cy="1325563"/>
          </a:xfrm>
        </p:spPr>
        <p:txBody>
          <a:bodyPr/>
          <a:lstStyle/>
          <a:p>
            <a:pPr algn="ctr"/>
            <a:r>
              <a:rPr lang="en-US" i="1" dirty="0" err="1"/>
              <a:t>Veloce</a:t>
            </a:r>
            <a:r>
              <a:rPr lang="en-US" dirty="0" err="1"/>
              <a:t>’s</a:t>
            </a:r>
            <a:r>
              <a:rPr lang="en-US" dirty="0"/>
              <a:t> Reddest Channel Echellogram Layout</a:t>
            </a:r>
          </a:p>
        </p:txBody>
      </p:sp>
      <p:grpSp>
        <p:nvGrpSpPr>
          <p:cNvPr id="5" name="Group 4">
            <a:extLst>
              <a:ext uri="{FF2B5EF4-FFF2-40B4-BE49-F238E27FC236}">
                <a16:creationId xmlns:a16="http://schemas.microsoft.com/office/drawing/2014/main" id="{E4737FA4-B061-F2E7-CA25-286AF775F3F6}"/>
              </a:ext>
            </a:extLst>
          </p:cNvPr>
          <p:cNvGrpSpPr/>
          <p:nvPr/>
        </p:nvGrpSpPr>
        <p:grpSpPr>
          <a:xfrm>
            <a:off x="2976982" y="1357588"/>
            <a:ext cx="7225428" cy="5918046"/>
            <a:chOff x="2237534" y="7288734"/>
            <a:chExt cx="3337343" cy="3201996"/>
          </a:xfrm>
        </p:grpSpPr>
        <p:pic>
          <p:nvPicPr>
            <p:cNvPr id="7" name="Picture 4">
              <a:extLst>
                <a:ext uri="{FF2B5EF4-FFF2-40B4-BE49-F238E27FC236}">
                  <a16:creationId xmlns:a16="http://schemas.microsoft.com/office/drawing/2014/main" id="{F7CE0928-7400-06AB-EED8-3DA049A7B6BD}"/>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53419" r="-1184"/>
            <a:stretch/>
          </p:blipFill>
          <p:spPr bwMode="auto">
            <a:xfrm>
              <a:off x="2323730" y="7288734"/>
              <a:ext cx="2880320" cy="29760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9D656C6-FB42-65CE-8682-FFB1BFAAFBF3}"/>
                </a:ext>
              </a:extLst>
            </p:cNvPr>
            <p:cNvSpPr txBox="1"/>
            <p:nvPr/>
          </p:nvSpPr>
          <p:spPr>
            <a:xfrm>
              <a:off x="4511875" y="8042458"/>
              <a:ext cx="492443" cy="2448272"/>
            </a:xfrm>
            <a:prstGeom prst="rect">
              <a:avLst/>
            </a:prstGeom>
            <a:noFill/>
          </p:spPr>
          <p:txBody>
            <a:bodyPr vert="vert" wrap="square" rtlCol="0">
              <a:spAutoFit/>
            </a:bodyPr>
            <a:lstStyle/>
            <a:p>
              <a:r>
                <a:rPr lang="en-US" sz="2000" dirty="0">
                  <a:solidFill>
                    <a:srgbClr val="0070C0"/>
                  </a:solidFill>
                </a:rPr>
                <a:t>High Dispersion</a:t>
              </a:r>
            </a:p>
          </p:txBody>
        </p:sp>
        <p:sp>
          <p:nvSpPr>
            <p:cNvPr id="9" name="TextBox 8">
              <a:extLst>
                <a:ext uri="{FF2B5EF4-FFF2-40B4-BE49-F238E27FC236}">
                  <a16:creationId xmlns:a16="http://schemas.microsoft.com/office/drawing/2014/main" id="{A41B7E06-579F-15FD-1A34-37AB65284947}"/>
                </a:ext>
              </a:extLst>
            </p:cNvPr>
            <p:cNvSpPr txBox="1"/>
            <p:nvPr/>
          </p:nvSpPr>
          <p:spPr>
            <a:xfrm rot="16200000">
              <a:off x="4104519" y="8947866"/>
              <a:ext cx="492443" cy="2448272"/>
            </a:xfrm>
            <a:prstGeom prst="rect">
              <a:avLst/>
            </a:prstGeom>
            <a:noFill/>
          </p:spPr>
          <p:txBody>
            <a:bodyPr vert="vert" wrap="square" rtlCol="0">
              <a:spAutoFit/>
            </a:bodyPr>
            <a:lstStyle/>
            <a:p>
              <a:r>
                <a:rPr lang="en-US" sz="2000" dirty="0">
                  <a:solidFill>
                    <a:srgbClr val="0070C0"/>
                  </a:solidFill>
                </a:rPr>
                <a:t>Orders</a:t>
              </a:r>
            </a:p>
          </p:txBody>
        </p:sp>
        <p:sp>
          <p:nvSpPr>
            <p:cNvPr id="10" name="TextBox 9">
              <a:extLst>
                <a:ext uri="{FF2B5EF4-FFF2-40B4-BE49-F238E27FC236}">
                  <a16:creationId xmlns:a16="http://schemas.microsoft.com/office/drawing/2014/main" id="{0FBCEDAB-962E-D2D0-06AB-1DF2C33445DE}"/>
                </a:ext>
              </a:extLst>
            </p:cNvPr>
            <p:cNvSpPr txBox="1"/>
            <p:nvPr/>
          </p:nvSpPr>
          <p:spPr>
            <a:xfrm rot="16200000">
              <a:off x="3328450" y="6203767"/>
              <a:ext cx="266439" cy="2448272"/>
            </a:xfrm>
            <a:prstGeom prst="rect">
              <a:avLst/>
            </a:prstGeom>
            <a:noFill/>
          </p:spPr>
          <p:txBody>
            <a:bodyPr vert="vert" wrap="square" rtlCol="0">
              <a:spAutoFit/>
            </a:bodyPr>
            <a:lstStyle/>
            <a:p>
              <a:r>
                <a:rPr lang="en-US" sz="2000" dirty="0">
                  <a:solidFill>
                    <a:srgbClr val="0070C0"/>
                  </a:solidFill>
                </a:rPr>
                <a:t>m=65                                                               m=104</a:t>
              </a:r>
            </a:p>
          </p:txBody>
        </p:sp>
      </p:grpSp>
    </p:spTree>
    <p:extLst>
      <p:ext uri="{BB962C8B-B14F-4D97-AF65-F5344CB8AC3E}">
        <p14:creationId xmlns:p14="http://schemas.microsoft.com/office/powerpoint/2010/main" val="1648234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70A7B-3AC9-4C42-8856-0053E3784E2D}"/>
              </a:ext>
            </a:extLst>
          </p:cNvPr>
          <p:cNvSpPr>
            <a:spLocks noGrp="1"/>
          </p:cNvSpPr>
          <p:nvPr>
            <p:ph type="title"/>
          </p:nvPr>
        </p:nvSpPr>
        <p:spPr/>
        <p:txBody>
          <a:bodyPr/>
          <a:lstStyle/>
          <a:p>
            <a:r>
              <a:rPr lang="en-US" dirty="0"/>
              <a:t>The </a:t>
            </a:r>
            <a:r>
              <a:rPr lang="en-US" i="1" dirty="0"/>
              <a:t>Veloce</a:t>
            </a:r>
            <a:r>
              <a:rPr lang="en-US" dirty="0"/>
              <a:t> feed</a:t>
            </a:r>
          </a:p>
        </p:txBody>
      </p:sp>
      <p:sp>
        <p:nvSpPr>
          <p:cNvPr id="3" name="Content Placeholder 2">
            <a:extLst>
              <a:ext uri="{FF2B5EF4-FFF2-40B4-BE49-F238E27FC236}">
                <a16:creationId xmlns:a16="http://schemas.microsoft.com/office/drawing/2014/main" id="{D1087BFD-D741-E74A-B959-57C63F6589B5}"/>
              </a:ext>
            </a:extLst>
          </p:cNvPr>
          <p:cNvSpPr>
            <a:spLocks noGrp="1"/>
          </p:cNvSpPr>
          <p:nvPr>
            <p:ph idx="1"/>
          </p:nvPr>
        </p:nvSpPr>
        <p:spPr>
          <a:xfrm>
            <a:off x="838200" y="1445798"/>
            <a:ext cx="11026698" cy="2175669"/>
          </a:xfrm>
        </p:spPr>
        <p:txBody>
          <a:bodyPr/>
          <a:lstStyle/>
          <a:p>
            <a:r>
              <a:rPr lang="en-US" dirty="0"/>
              <a:t>To save money on the spectrograph, we use optics </a:t>
            </a:r>
            <a:r>
              <a:rPr lang="en-US" dirty="0" err="1"/>
              <a:t>fibres</a:t>
            </a:r>
            <a:r>
              <a:rPr lang="en-US" dirty="0"/>
              <a:t> and a small IFU to “slice” the telescope focal plane into 19x0.5” smaller apertures, which are re-arranged into a pseudo-slit at the spectrograph entrance</a:t>
            </a:r>
          </a:p>
        </p:txBody>
      </p:sp>
      <p:pic>
        <p:nvPicPr>
          <p:cNvPr id="1026" name="Picture 2">
            <a:extLst>
              <a:ext uri="{FF2B5EF4-FFF2-40B4-BE49-F238E27FC236}">
                <a16:creationId xmlns:a16="http://schemas.microsoft.com/office/drawing/2014/main" id="{BBE36EA7-871E-6748-A322-35CF566F1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543" y="3198397"/>
            <a:ext cx="3367182" cy="31869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771E439-A41B-DB49-849E-6241514328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5107" y="3861388"/>
            <a:ext cx="5359791" cy="1681503"/>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a:extLst>
              <a:ext uri="{FF2B5EF4-FFF2-40B4-BE49-F238E27FC236}">
                <a16:creationId xmlns:a16="http://schemas.microsoft.com/office/drawing/2014/main" id="{D9FC264B-713C-FB47-95E8-B008FE611B34}"/>
              </a:ext>
            </a:extLst>
          </p:cNvPr>
          <p:cNvSpPr/>
          <p:nvPr/>
        </p:nvSpPr>
        <p:spPr>
          <a:xfrm>
            <a:off x="4166618" y="3861388"/>
            <a:ext cx="2152596" cy="13645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283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D70ED-E579-1246-AB2D-8C9ACB3E385B}"/>
              </a:ext>
            </a:extLst>
          </p:cNvPr>
          <p:cNvSpPr>
            <a:spLocks noGrp="1"/>
          </p:cNvSpPr>
          <p:nvPr>
            <p:ph type="title"/>
          </p:nvPr>
        </p:nvSpPr>
        <p:spPr>
          <a:xfrm>
            <a:off x="838200" y="2595369"/>
            <a:ext cx="10515600" cy="1325563"/>
          </a:xfrm>
        </p:spPr>
        <p:txBody>
          <a:bodyPr/>
          <a:lstStyle/>
          <a:p>
            <a:pPr algn="ctr"/>
            <a:r>
              <a:rPr lang="en-US" dirty="0"/>
              <a:t>Part I – Bloviating</a:t>
            </a:r>
          </a:p>
        </p:txBody>
      </p:sp>
    </p:spTree>
    <p:extLst>
      <p:ext uri="{BB962C8B-B14F-4D97-AF65-F5344CB8AC3E}">
        <p14:creationId xmlns:p14="http://schemas.microsoft.com/office/powerpoint/2010/main" val="3271681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80333"/>
            <a:ext cx="10515600" cy="1325563"/>
          </a:xfrm>
        </p:spPr>
        <p:txBody>
          <a:bodyPr/>
          <a:lstStyle/>
          <a:p>
            <a:r>
              <a:rPr lang="en-US" dirty="0"/>
              <a:t>Echellogram compression</a:t>
            </a:r>
          </a:p>
        </p:txBody>
      </p:sp>
      <p:sp>
        <p:nvSpPr>
          <p:cNvPr id="3" name="Content Placeholder 2"/>
          <p:cNvSpPr>
            <a:spLocks noGrp="1"/>
          </p:cNvSpPr>
          <p:nvPr>
            <p:ph idx="1"/>
          </p:nvPr>
        </p:nvSpPr>
        <p:spPr>
          <a:xfrm>
            <a:off x="409070" y="986486"/>
            <a:ext cx="11503529" cy="5378356"/>
          </a:xfrm>
        </p:spPr>
        <p:txBody>
          <a:bodyPr>
            <a:normAutofit/>
          </a:bodyPr>
          <a:lstStyle/>
          <a:p>
            <a:r>
              <a:rPr lang="en-US" dirty="0"/>
              <a:t>The Veloce echellogram is compressed and under-sampled in X direction, so it fits. And in Y direction for the laser-comb source. But …</a:t>
            </a:r>
          </a:p>
          <a:p>
            <a:r>
              <a:rPr lang="en-US" dirty="0"/>
              <a:t>This leads to pixel-phase errors when we try to measure X,Y positions for the ‘lines’ of our </a:t>
            </a:r>
            <a:r>
              <a:rPr lang="en-US" dirty="0" err="1"/>
              <a:t>LaserComb</a:t>
            </a:r>
            <a:r>
              <a:rPr lang="en-US" dirty="0"/>
              <a:t> calibration source.</a:t>
            </a:r>
          </a:p>
          <a:p>
            <a:pPr marL="0" indent="0">
              <a:buNone/>
            </a:pPr>
            <a:br>
              <a:rPr lang="en-US" dirty="0"/>
            </a:br>
            <a:r>
              <a:rPr lang="en-US" dirty="0"/>
              <a:t> </a:t>
            </a:r>
            <a:br>
              <a:rPr lang="en-US" dirty="0"/>
            </a:br>
            <a:endParaRPr lang="en-US" dirty="0"/>
          </a:p>
        </p:txBody>
      </p:sp>
      <p:pic>
        <p:nvPicPr>
          <p:cNvPr id="4" name="Picture 3"/>
          <p:cNvPicPr>
            <a:picLocks noChangeAspect="1"/>
          </p:cNvPicPr>
          <p:nvPr/>
        </p:nvPicPr>
        <p:blipFill>
          <a:blip r:embed="rId3"/>
          <a:srcRect t="29027" b="11390"/>
          <a:stretch/>
        </p:blipFill>
        <p:spPr>
          <a:xfrm>
            <a:off x="409070" y="3106373"/>
            <a:ext cx="5905500" cy="3200891"/>
          </a:xfrm>
          <a:prstGeom prst="rect">
            <a:avLst/>
          </a:prstGeom>
        </p:spPr>
      </p:pic>
      <p:pic>
        <p:nvPicPr>
          <p:cNvPr id="6" name="Picture 5">
            <a:extLst>
              <a:ext uri="{FF2B5EF4-FFF2-40B4-BE49-F238E27FC236}">
                <a16:creationId xmlns:a16="http://schemas.microsoft.com/office/drawing/2014/main" id="{4BB95953-0C29-DAA1-6158-56FC5980F94F}"/>
              </a:ext>
            </a:extLst>
          </p:cNvPr>
          <p:cNvPicPr>
            <a:picLocks noChangeAspect="1"/>
          </p:cNvPicPr>
          <p:nvPr/>
        </p:nvPicPr>
        <p:blipFill rotWithShape="1">
          <a:blip r:embed="rId4"/>
          <a:srcRect t="10169" r="52238"/>
          <a:stretch/>
        </p:blipFill>
        <p:spPr>
          <a:xfrm>
            <a:off x="7030266" y="3135162"/>
            <a:ext cx="4395086" cy="3229680"/>
          </a:xfrm>
          <a:prstGeom prst="rect">
            <a:avLst/>
          </a:prstGeom>
        </p:spPr>
      </p:pic>
      <p:sp>
        <p:nvSpPr>
          <p:cNvPr id="12" name="TextBox 11">
            <a:extLst>
              <a:ext uri="{FF2B5EF4-FFF2-40B4-BE49-F238E27FC236}">
                <a16:creationId xmlns:a16="http://schemas.microsoft.com/office/drawing/2014/main" id="{65F30071-475D-42BC-CAB3-14C3742EEA21}"/>
              </a:ext>
            </a:extLst>
          </p:cNvPr>
          <p:cNvSpPr txBox="1"/>
          <p:nvPr/>
        </p:nvSpPr>
        <p:spPr>
          <a:xfrm>
            <a:off x="7394509" y="3135162"/>
            <a:ext cx="1837065" cy="349052"/>
          </a:xfrm>
          <a:prstGeom prst="rect">
            <a:avLst/>
          </a:prstGeom>
          <a:noFill/>
        </p:spPr>
        <p:txBody>
          <a:bodyPr wrap="square" rtlCol="0">
            <a:spAutoFit/>
          </a:bodyPr>
          <a:lstStyle/>
          <a:p>
            <a:r>
              <a:rPr lang="en-US" sz="1600" dirty="0">
                <a:solidFill>
                  <a:schemeClr val="bg1"/>
                </a:solidFill>
              </a:rPr>
              <a:t>m=71, 0</a:t>
            </a:r>
            <a:r>
              <a:rPr lang="en-US" sz="1600" baseline="30000" dirty="0">
                <a:solidFill>
                  <a:schemeClr val="bg1"/>
                </a:solidFill>
              </a:rPr>
              <a:t>th</a:t>
            </a:r>
            <a:r>
              <a:rPr lang="en-US" sz="1600" dirty="0">
                <a:solidFill>
                  <a:schemeClr val="bg1"/>
                </a:solidFill>
              </a:rPr>
              <a:t> </a:t>
            </a:r>
            <a:r>
              <a:rPr lang="en-US" sz="1600" dirty="0" err="1">
                <a:solidFill>
                  <a:schemeClr val="bg1"/>
                </a:solidFill>
              </a:rPr>
              <a:t>iter</a:t>
            </a:r>
            <a:endParaRPr lang="en-US" sz="1600" dirty="0">
              <a:solidFill>
                <a:schemeClr val="bg1"/>
              </a:solidFill>
            </a:endParaRPr>
          </a:p>
        </p:txBody>
      </p:sp>
    </p:spTree>
    <p:extLst>
      <p:ext uri="{BB962C8B-B14F-4D97-AF65-F5344CB8AC3E}">
        <p14:creationId xmlns:p14="http://schemas.microsoft.com/office/powerpoint/2010/main" val="2115508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A8D22-A2EA-B211-5CC3-6C6FAE4B9FBE}"/>
              </a:ext>
            </a:extLst>
          </p:cNvPr>
          <p:cNvSpPr>
            <a:spLocks noGrp="1"/>
          </p:cNvSpPr>
          <p:nvPr>
            <p:ph type="title"/>
          </p:nvPr>
        </p:nvSpPr>
        <p:spPr/>
        <p:txBody>
          <a:bodyPr/>
          <a:lstStyle/>
          <a:p>
            <a:r>
              <a:rPr lang="en-US" dirty="0"/>
              <a:t>Fortunately that’s a Solved Problem</a:t>
            </a:r>
          </a:p>
        </p:txBody>
      </p:sp>
      <p:sp>
        <p:nvSpPr>
          <p:cNvPr id="3" name="Content Placeholder 2">
            <a:extLst>
              <a:ext uri="{FF2B5EF4-FFF2-40B4-BE49-F238E27FC236}">
                <a16:creationId xmlns:a16="http://schemas.microsoft.com/office/drawing/2014/main" id="{EAC86874-4757-4C28-CEBB-6999E1D36570}"/>
              </a:ext>
            </a:extLst>
          </p:cNvPr>
          <p:cNvSpPr>
            <a:spLocks noGrp="1"/>
          </p:cNvSpPr>
          <p:nvPr>
            <p:ph idx="1"/>
          </p:nvPr>
        </p:nvSpPr>
        <p:spPr/>
        <p:txBody>
          <a:bodyPr/>
          <a:lstStyle/>
          <a:p>
            <a:r>
              <a:rPr lang="en-US" dirty="0"/>
              <a:t>“Effective PSF”  (</a:t>
            </a:r>
            <a:r>
              <a:rPr lang="en-US" dirty="0" err="1"/>
              <a:t>ePSF</a:t>
            </a:r>
            <a:r>
              <a:rPr lang="en-US" dirty="0"/>
              <a:t>) techniques developed for HST by Jay Anderson, work a treat …</a:t>
            </a:r>
          </a:p>
          <a:p>
            <a:endParaRPr lang="en-US" dirty="0"/>
          </a:p>
          <a:p>
            <a:endParaRPr lang="en-US" dirty="0"/>
          </a:p>
        </p:txBody>
      </p:sp>
      <p:pic>
        <p:nvPicPr>
          <p:cNvPr id="8" name="Picture 7" descr="A screenshot of a computer screen&#10;&#10;Description automatically generated">
            <a:extLst>
              <a:ext uri="{FF2B5EF4-FFF2-40B4-BE49-F238E27FC236}">
                <a16:creationId xmlns:a16="http://schemas.microsoft.com/office/drawing/2014/main" id="{639617C2-3C0F-26DF-7A4B-BBA8D221E029}"/>
              </a:ext>
            </a:extLst>
          </p:cNvPr>
          <p:cNvPicPr>
            <a:picLocks noChangeAspect="1"/>
          </p:cNvPicPr>
          <p:nvPr/>
        </p:nvPicPr>
        <p:blipFill rotWithShape="1">
          <a:blip r:embed="rId3"/>
          <a:srcRect t="6417"/>
          <a:stretch/>
        </p:blipFill>
        <p:spPr>
          <a:xfrm>
            <a:off x="395271" y="2983110"/>
            <a:ext cx="6563089" cy="3328790"/>
          </a:xfrm>
          <a:prstGeom prst="rect">
            <a:avLst/>
          </a:prstGeom>
        </p:spPr>
      </p:pic>
      <p:pic>
        <p:nvPicPr>
          <p:cNvPr id="9" name="Picture 8" descr="A screen shot of a computer screen&#10;&#10;Description automatically generated">
            <a:extLst>
              <a:ext uri="{FF2B5EF4-FFF2-40B4-BE49-F238E27FC236}">
                <a16:creationId xmlns:a16="http://schemas.microsoft.com/office/drawing/2014/main" id="{26AB2702-43C5-D4EE-CCCB-413EF48E57CD}"/>
              </a:ext>
            </a:extLst>
          </p:cNvPr>
          <p:cNvPicPr>
            <a:picLocks noChangeAspect="1"/>
          </p:cNvPicPr>
          <p:nvPr/>
        </p:nvPicPr>
        <p:blipFill rotWithShape="1">
          <a:blip r:embed="rId4"/>
          <a:srcRect t="7454" r="51222" b="1296"/>
          <a:stretch/>
        </p:blipFill>
        <p:spPr>
          <a:xfrm>
            <a:off x="7391746" y="2983111"/>
            <a:ext cx="4449587" cy="3328789"/>
          </a:xfrm>
          <a:prstGeom prst="rect">
            <a:avLst/>
          </a:prstGeom>
        </p:spPr>
      </p:pic>
      <p:sp>
        <p:nvSpPr>
          <p:cNvPr id="10" name="TextBox 9">
            <a:extLst>
              <a:ext uri="{FF2B5EF4-FFF2-40B4-BE49-F238E27FC236}">
                <a16:creationId xmlns:a16="http://schemas.microsoft.com/office/drawing/2014/main" id="{B05174A4-05BA-C685-1865-466B55239F9F}"/>
              </a:ext>
            </a:extLst>
          </p:cNvPr>
          <p:cNvSpPr txBox="1"/>
          <p:nvPr/>
        </p:nvSpPr>
        <p:spPr>
          <a:xfrm>
            <a:off x="8163805" y="3327484"/>
            <a:ext cx="3212297" cy="338554"/>
          </a:xfrm>
          <a:prstGeom prst="rect">
            <a:avLst/>
          </a:prstGeom>
          <a:noFill/>
        </p:spPr>
        <p:txBody>
          <a:bodyPr wrap="square" rtlCol="0">
            <a:spAutoFit/>
          </a:bodyPr>
          <a:lstStyle/>
          <a:p>
            <a:r>
              <a:rPr lang="en-US" sz="1600" dirty="0">
                <a:solidFill>
                  <a:schemeClr val="bg1"/>
                </a:solidFill>
              </a:rPr>
              <a:t>m=71, 3</a:t>
            </a:r>
            <a:r>
              <a:rPr lang="en-US" sz="1600" baseline="30000" dirty="0">
                <a:solidFill>
                  <a:schemeClr val="bg1"/>
                </a:solidFill>
              </a:rPr>
              <a:t>rd</a:t>
            </a:r>
            <a:r>
              <a:rPr lang="en-US" sz="1600" dirty="0">
                <a:solidFill>
                  <a:schemeClr val="bg1"/>
                </a:solidFill>
              </a:rPr>
              <a:t> </a:t>
            </a:r>
            <a:r>
              <a:rPr lang="en-US" sz="1600" dirty="0" err="1">
                <a:solidFill>
                  <a:schemeClr val="bg1"/>
                </a:solidFill>
              </a:rPr>
              <a:t>iter</a:t>
            </a:r>
            <a:r>
              <a:rPr lang="en-US" sz="1600" dirty="0">
                <a:solidFill>
                  <a:schemeClr val="bg1"/>
                </a:solidFill>
              </a:rPr>
              <a:t>, x12 sampling</a:t>
            </a:r>
          </a:p>
        </p:txBody>
      </p:sp>
    </p:spTree>
    <p:extLst>
      <p:ext uri="{BB962C8B-B14F-4D97-AF65-F5344CB8AC3E}">
        <p14:creationId xmlns:p14="http://schemas.microsoft.com/office/powerpoint/2010/main" val="4247328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A8D22-A2EA-B211-5CC3-6C6FAE4B9FBE}"/>
              </a:ext>
            </a:extLst>
          </p:cNvPr>
          <p:cNvSpPr>
            <a:spLocks noGrp="1"/>
          </p:cNvSpPr>
          <p:nvPr>
            <p:ph type="title"/>
          </p:nvPr>
        </p:nvSpPr>
        <p:spPr/>
        <p:txBody>
          <a:bodyPr/>
          <a:lstStyle/>
          <a:p>
            <a:r>
              <a:rPr lang="en-US" dirty="0"/>
              <a:t>Still to come</a:t>
            </a:r>
          </a:p>
        </p:txBody>
      </p:sp>
      <p:sp>
        <p:nvSpPr>
          <p:cNvPr id="3" name="Content Placeholder 2">
            <a:extLst>
              <a:ext uri="{FF2B5EF4-FFF2-40B4-BE49-F238E27FC236}">
                <a16:creationId xmlns:a16="http://schemas.microsoft.com/office/drawing/2014/main" id="{EAC86874-4757-4C28-CEBB-6999E1D36570}"/>
              </a:ext>
            </a:extLst>
          </p:cNvPr>
          <p:cNvSpPr>
            <a:spLocks noGrp="1"/>
          </p:cNvSpPr>
          <p:nvPr>
            <p:ph idx="1"/>
          </p:nvPr>
        </p:nvSpPr>
        <p:spPr/>
        <p:txBody>
          <a:bodyPr/>
          <a:lstStyle/>
          <a:p>
            <a:r>
              <a:rPr lang="en-US" dirty="0"/>
              <a:t>Replicate in the other 2 channels.</a:t>
            </a:r>
          </a:p>
          <a:p>
            <a:r>
              <a:rPr lang="en-US" dirty="0"/>
              <a:t>Then extend </a:t>
            </a:r>
            <a:r>
              <a:rPr lang="en-US" dirty="0" err="1"/>
              <a:t>ePSF</a:t>
            </a:r>
            <a:r>
              <a:rPr lang="en-US" dirty="0"/>
              <a:t> concept to the optimal extraction stage. Under-sampling means traditional extraction leaves few percent residuals when extracting the science </a:t>
            </a:r>
            <a:r>
              <a:rPr lang="en-US" dirty="0" err="1"/>
              <a:t>fibres</a:t>
            </a:r>
            <a:r>
              <a:rPr lang="en-US" dirty="0"/>
              <a:t>.</a:t>
            </a:r>
          </a:p>
          <a:p>
            <a:endParaRPr lang="en-US" dirty="0"/>
          </a:p>
          <a:p>
            <a:r>
              <a:rPr lang="en-US" dirty="0"/>
              <a:t>This is not a problem for 5-sigma lines at 0.5pix precision. But it kills precision Doppler work.</a:t>
            </a:r>
          </a:p>
          <a:p>
            <a:r>
              <a:rPr lang="en-US" dirty="0"/>
              <a:t>But the way ahead is clear. And now I’m “retired from teaching” its all I am working on …</a:t>
            </a:r>
          </a:p>
          <a:p>
            <a:endParaRPr lang="en-US" dirty="0"/>
          </a:p>
          <a:p>
            <a:endParaRPr lang="en-US" dirty="0"/>
          </a:p>
        </p:txBody>
      </p:sp>
    </p:spTree>
    <p:extLst>
      <p:ext uri="{BB962C8B-B14F-4D97-AF65-F5344CB8AC3E}">
        <p14:creationId xmlns:p14="http://schemas.microsoft.com/office/powerpoint/2010/main" val="2615045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75ABD-7AC3-D1BB-BC56-DF50FF561979}"/>
              </a:ext>
            </a:extLst>
          </p:cNvPr>
          <p:cNvSpPr>
            <a:spLocks noGrp="1"/>
          </p:cNvSpPr>
          <p:nvPr>
            <p:ph type="title"/>
          </p:nvPr>
        </p:nvSpPr>
        <p:spPr>
          <a:xfrm>
            <a:off x="1042640" y="153989"/>
            <a:ext cx="10063975" cy="1287075"/>
          </a:xfrm>
        </p:spPr>
        <p:txBody>
          <a:bodyPr/>
          <a:lstStyle/>
          <a:p>
            <a:r>
              <a:rPr lang="en-US" dirty="0">
                <a:solidFill>
                  <a:schemeClr val="bg1"/>
                </a:solidFill>
              </a:rPr>
              <a:t>Obligatory pretty picture last slide.</a:t>
            </a:r>
          </a:p>
        </p:txBody>
      </p:sp>
      <p:sp>
        <p:nvSpPr>
          <p:cNvPr id="3" name="Content Placeholder 2">
            <a:extLst>
              <a:ext uri="{FF2B5EF4-FFF2-40B4-BE49-F238E27FC236}">
                <a16:creationId xmlns:a16="http://schemas.microsoft.com/office/drawing/2014/main" id="{D05D190B-F604-C542-3B77-F6E07D4CC3F8}"/>
              </a:ext>
            </a:extLst>
          </p:cNvPr>
          <p:cNvSpPr>
            <a:spLocks noGrp="1"/>
          </p:cNvSpPr>
          <p:nvPr>
            <p:ph idx="1"/>
          </p:nvPr>
        </p:nvSpPr>
        <p:spPr>
          <a:xfrm>
            <a:off x="408878" y="1253331"/>
            <a:ext cx="11374244" cy="4351338"/>
          </a:xfrm>
        </p:spPr>
        <p:txBody>
          <a:bodyPr/>
          <a:lstStyle/>
          <a:p>
            <a:pPr marL="0" indent="0">
              <a:buNone/>
            </a:pPr>
            <a:r>
              <a:rPr lang="en-US" dirty="0">
                <a:solidFill>
                  <a:schemeClr val="bg1"/>
                </a:solidFill>
              </a:rPr>
              <a:t>I wish telescopes could last forever. Sadly AAO in its prime form cannot. But I do think its worth thinking about what made it work, and how we can factor that into brand new </a:t>
            </a:r>
            <a:r>
              <a:rPr lang="en-US" dirty="0" err="1">
                <a:solidFill>
                  <a:schemeClr val="bg1"/>
                </a:solidFill>
              </a:rPr>
              <a:t>organsitions</a:t>
            </a:r>
            <a:r>
              <a:rPr lang="en-US" dirty="0">
                <a:solidFill>
                  <a:schemeClr val="bg1"/>
                </a:solidFill>
              </a:rPr>
              <a:t>. Or even influencing existing ones.</a:t>
            </a:r>
          </a:p>
        </p:txBody>
      </p:sp>
      <p:pic>
        <p:nvPicPr>
          <p:cNvPr id="4" name="Picture 3">
            <a:extLst>
              <a:ext uri="{FF2B5EF4-FFF2-40B4-BE49-F238E27FC236}">
                <a16:creationId xmlns:a16="http://schemas.microsoft.com/office/drawing/2014/main" id="{0DAA95D6-E4A2-7C3D-5D79-C122A043EB58}"/>
              </a:ext>
            </a:extLst>
          </p:cNvPr>
          <p:cNvPicPr>
            <a:picLocks noChangeAspect="1"/>
          </p:cNvPicPr>
          <p:nvPr/>
        </p:nvPicPr>
        <p:blipFill rotWithShape="1">
          <a:blip r:embed="rId3">
            <a:alphaModFix/>
          </a:blip>
          <a:srcRect l="48529" t="12542" r="6649" b="9074"/>
          <a:stretch/>
        </p:blipFill>
        <p:spPr>
          <a:xfrm>
            <a:off x="3973920" y="2865904"/>
            <a:ext cx="3565040" cy="3774462"/>
          </a:xfrm>
          <a:prstGeom prst="rect">
            <a:avLst/>
          </a:prstGeom>
        </p:spPr>
      </p:pic>
      <p:pic>
        <p:nvPicPr>
          <p:cNvPr id="5" name="Picture 4">
            <a:extLst>
              <a:ext uri="{FF2B5EF4-FFF2-40B4-BE49-F238E27FC236}">
                <a16:creationId xmlns:a16="http://schemas.microsoft.com/office/drawing/2014/main" id="{A706E824-5350-5054-AD29-A60C5F6A9DBA}"/>
              </a:ext>
            </a:extLst>
          </p:cNvPr>
          <p:cNvPicPr>
            <a:picLocks noChangeAspect="1"/>
          </p:cNvPicPr>
          <p:nvPr/>
        </p:nvPicPr>
        <p:blipFill>
          <a:blip r:embed="rId4">
            <a:alphaModFix/>
            <a:extLst>
              <a:ext uri="{28A0092B-C50C-407E-A947-70E740481C1C}">
                <a14:useLocalDpi xmlns:a14="http://schemas.microsoft.com/office/drawing/2010/main" val="0"/>
              </a:ext>
            </a:extLst>
          </a:blip>
          <a:srcRect r="28546"/>
          <a:stretch/>
        </p:blipFill>
        <p:spPr bwMode="auto">
          <a:xfrm>
            <a:off x="7516659" y="2888206"/>
            <a:ext cx="4675342" cy="3733922"/>
          </a:xfrm>
          <a:prstGeom prst="rect">
            <a:avLst/>
          </a:prstGeom>
          <a:noFill/>
          <a:ln>
            <a:noFill/>
          </a:ln>
        </p:spPr>
      </p:pic>
      <p:pic>
        <p:nvPicPr>
          <p:cNvPr id="7" name="Picture 6">
            <a:extLst>
              <a:ext uri="{FF2B5EF4-FFF2-40B4-BE49-F238E27FC236}">
                <a16:creationId xmlns:a16="http://schemas.microsoft.com/office/drawing/2014/main" id="{D4A5B277-3C7B-D5E1-A3C6-FB4BB0912F17}"/>
              </a:ext>
            </a:extLst>
          </p:cNvPr>
          <p:cNvPicPr>
            <a:picLocks noChangeAspect="1"/>
          </p:cNvPicPr>
          <p:nvPr/>
        </p:nvPicPr>
        <p:blipFill>
          <a:blip r:embed="rId5"/>
          <a:srcRect l="11042" r="12286"/>
          <a:stretch/>
        </p:blipFill>
        <p:spPr>
          <a:xfrm>
            <a:off x="-2" y="2886174"/>
            <a:ext cx="3973921" cy="3741957"/>
          </a:xfrm>
          <a:prstGeom prst="rect">
            <a:avLst/>
          </a:prstGeom>
          <a:effectLst>
            <a:outerShdw dist="50800" dir="5400000" algn="ctr" rotWithShape="0">
              <a:srgbClr val="000000"/>
            </a:outerShdw>
          </a:effectLst>
        </p:spPr>
      </p:pic>
      <p:sp>
        <p:nvSpPr>
          <p:cNvPr id="8" name="Title 1">
            <a:extLst>
              <a:ext uri="{FF2B5EF4-FFF2-40B4-BE49-F238E27FC236}">
                <a16:creationId xmlns:a16="http://schemas.microsoft.com/office/drawing/2014/main" id="{56939891-864A-645A-C125-1ABE66CF6DD8}"/>
              </a:ext>
            </a:extLst>
          </p:cNvPr>
          <p:cNvSpPr txBox="1">
            <a:spLocks/>
          </p:cNvSpPr>
          <p:nvPr/>
        </p:nvSpPr>
        <p:spPr>
          <a:xfrm>
            <a:off x="838200" y="7782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1383721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6945A8-75D3-FD42-B6A2-7549B904C0DD}"/>
              </a:ext>
            </a:extLst>
          </p:cNvPr>
          <p:cNvSpPr>
            <a:spLocks noGrp="1"/>
          </p:cNvSpPr>
          <p:nvPr>
            <p:ph idx="1"/>
          </p:nvPr>
        </p:nvSpPr>
        <p:spPr>
          <a:xfrm>
            <a:off x="1069224" y="1672683"/>
            <a:ext cx="10515600" cy="3836020"/>
          </a:xfrm>
        </p:spPr>
        <p:txBody>
          <a:bodyPr>
            <a:normAutofit fontScale="92500" lnSpcReduction="20000"/>
          </a:bodyPr>
          <a:lstStyle/>
          <a:p>
            <a:pPr>
              <a:lnSpc>
                <a:spcPct val="150000"/>
              </a:lnSpc>
            </a:pPr>
            <a:r>
              <a:rPr lang="en-US" sz="3600" dirty="0"/>
              <a:t>In 1994, the AAT was still a front-rank telescope (just). </a:t>
            </a:r>
          </a:p>
          <a:p>
            <a:pPr>
              <a:lnSpc>
                <a:spcPct val="150000"/>
              </a:lnSpc>
            </a:pPr>
            <a:r>
              <a:rPr lang="en-US" sz="3600" dirty="0"/>
              <a:t>By the 00’s it was definitely in the second rank. </a:t>
            </a:r>
          </a:p>
          <a:p>
            <a:pPr>
              <a:lnSpc>
                <a:spcPct val="150000"/>
              </a:lnSpc>
            </a:pPr>
            <a:r>
              <a:rPr lang="en-US" sz="3600" dirty="0"/>
              <a:t>Despite which the AAO (and indeed the AAT) remained both high-profile &amp; incredibly productive.</a:t>
            </a:r>
          </a:p>
          <a:p>
            <a:pPr>
              <a:lnSpc>
                <a:spcPct val="150000"/>
              </a:lnSpc>
            </a:pPr>
            <a:r>
              <a:rPr lang="en-US" sz="3600" dirty="0"/>
              <a:t>What’s can we learn from its success? </a:t>
            </a:r>
          </a:p>
        </p:txBody>
      </p:sp>
    </p:spTree>
    <p:extLst>
      <p:ext uri="{BB962C8B-B14F-4D97-AF65-F5344CB8AC3E}">
        <p14:creationId xmlns:p14="http://schemas.microsoft.com/office/powerpoint/2010/main" val="2723877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D70ED-E579-1246-AB2D-8C9ACB3E385B}"/>
              </a:ext>
            </a:extLst>
          </p:cNvPr>
          <p:cNvSpPr>
            <a:spLocks noGrp="1"/>
          </p:cNvSpPr>
          <p:nvPr>
            <p:ph type="title"/>
          </p:nvPr>
        </p:nvSpPr>
        <p:spPr/>
        <p:txBody>
          <a:bodyPr/>
          <a:lstStyle/>
          <a:p>
            <a:r>
              <a:rPr lang="en-US" dirty="0"/>
              <a:t>Good Governance</a:t>
            </a:r>
          </a:p>
        </p:txBody>
      </p:sp>
      <p:sp>
        <p:nvSpPr>
          <p:cNvPr id="3" name="Content Placeholder 2">
            <a:extLst>
              <a:ext uri="{FF2B5EF4-FFF2-40B4-BE49-F238E27FC236}">
                <a16:creationId xmlns:a16="http://schemas.microsoft.com/office/drawing/2014/main" id="{076945A8-75D3-FD42-B6A2-7549B904C0DD}"/>
              </a:ext>
            </a:extLst>
          </p:cNvPr>
          <p:cNvSpPr>
            <a:spLocks noGrp="1"/>
          </p:cNvSpPr>
          <p:nvPr>
            <p:ph idx="1"/>
          </p:nvPr>
        </p:nvSpPr>
        <p:spPr>
          <a:xfrm>
            <a:off x="1046921" y="1315844"/>
            <a:ext cx="10515600" cy="4861119"/>
          </a:xfrm>
        </p:spPr>
        <p:txBody>
          <a:bodyPr>
            <a:normAutofit/>
          </a:bodyPr>
          <a:lstStyle/>
          <a:p>
            <a:endParaRPr lang="en-AU" dirty="0">
              <a:effectLst/>
              <a:latin typeface="Helvetica" pitchFamily="2" charset="0"/>
            </a:endParaRPr>
          </a:p>
          <a:p>
            <a:r>
              <a:rPr lang="en-AU" dirty="0">
                <a:effectLst/>
                <a:latin typeface="Helvetica" pitchFamily="2" charset="0"/>
              </a:rPr>
              <a:t>AAT Board was an effective mix of senior astronomers </a:t>
            </a:r>
            <a:r>
              <a:rPr lang="en-AU" u="sng" dirty="0">
                <a:effectLst/>
                <a:latin typeface="Helvetica" pitchFamily="2" charset="0"/>
              </a:rPr>
              <a:t>and</a:t>
            </a:r>
            <a:r>
              <a:rPr lang="en-AU" dirty="0">
                <a:effectLst/>
                <a:latin typeface="Helvetica" pitchFamily="2" charset="0"/>
              </a:rPr>
              <a:t> senior bureaucrats, who functioned as a meaningful governance body,</a:t>
            </a:r>
          </a:p>
          <a:p>
            <a:endParaRPr lang="en-AU" dirty="0">
              <a:effectLst/>
              <a:latin typeface="Helvetica" pitchFamily="2" charset="0"/>
            </a:endParaRPr>
          </a:p>
          <a:p>
            <a:r>
              <a:rPr lang="en-AU" dirty="0">
                <a:effectLst/>
                <a:latin typeface="Helvetica" pitchFamily="2" charset="0"/>
              </a:rPr>
              <a:t>A truly functional Board acts in the best interests of “shareholders/stakeholders”, by acting in the best interests of the organisation. It is not a stakeholder representative body.</a:t>
            </a:r>
          </a:p>
        </p:txBody>
      </p:sp>
    </p:spTree>
    <p:extLst>
      <p:ext uri="{BB962C8B-B14F-4D97-AF65-F5344CB8AC3E}">
        <p14:creationId xmlns:p14="http://schemas.microsoft.com/office/powerpoint/2010/main" val="1159415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D70ED-E579-1246-AB2D-8C9ACB3E385B}"/>
              </a:ext>
            </a:extLst>
          </p:cNvPr>
          <p:cNvSpPr>
            <a:spLocks noGrp="1"/>
          </p:cNvSpPr>
          <p:nvPr>
            <p:ph type="title"/>
          </p:nvPr>
        </p:nvSpPr>
        <p:spPr/>
        <p:txBody>
          <a:bodyPr/>
          <a:lstStyle/>
          <a:p>
            <a:r>
              <a:rPr lang="en-US" dirty="0"/>
              <a:t>Budget &amp; Budget Stability</a:t>
            </a:r>
          </a:p>
        </p:txBody>
      </p:sp>
      <p:sp>
        <p:nvSpPr>
          <p:cNvPr id="3" name="Content Placeholder 2">
            <a:extLst>
              <a:ext uri="{FF2B5EF4-FFF2-40B4-BE49-F238E27FC236}">
                <a16:creationId xmlns:a16="http://schemas.microsoft.com/office/drawing/2014/main" id="{076945A8-75D3-FD42-B6A2-7549B904C0DD}"/>
              </a:ext>
            </a:extLst>
          </p:cNvPr>
          <p:cNvSpPr>
            <a:spLocks noGrp="1"/>
          </p:cNvSpPr>
          <p:nvPr>
            <p:ph idx="1"/>
          </p:nvPr>
        </p:nvSpPr>
        <p:spPr>
          <a:xfrm>
            <a:off x="1046921" y="1315844"/>
            <a:ext cx="10515600" cy="4861119"/>
          </a:xfrm>
        </p:spPr>
        <p:txBody>
          <a:bodyPr>
            <a:normAutofit lnSpcReduction="10000"/>
          </a:bodyPr>
          <a:lstStyle/>
          <a:p>
            <a:endParaRPr lang="en-AU" dirty="0">
              <a:effectLst/>
              <a:latin typeface="Helvetica" pitchFamily="2" charset="0"/>
            </a:endParaRPr>
          </a:p>
          <a:p>
            <a:r>
              <a:rPr lang="en-AU" dirty="0">
                <a:effectLst/>
                <a:latin typeface="Helvetica" pitchFamily="2" charset="0"/>
              </a:rPr>
              <a:t>AAO was founded as “quango” - equally funded by Australia and the UK under a treaty-like agreement</a:t>
            </a:r>
          </a:p>
          <a:p>
            <a:endParaRPr lang="en-AU" dirty="0">
              <a:effectLst/>
              <a:latin typeface="Helvetica" pitchFamily="2" charset="0"/>
            </a:endParaRPr>
          </a:p>
          <a:p>
            <a:r>
              <a:rPr lang="en-AU" dirty="0">
                <a:effectLst/>
                <a:latin typeface="Helvetica" pitchFamily="2" charset="0"/>
              </a:rPr>
              <a:t>They each put in half the money and got half the time. It was rare that </a:t>
            </a:r>
            <a:r>
              <a:rPr lang="en-AU" u="sng" dirty="0">
                <a:effectLst/>
                <a:latin typeface="Helvetica" pitchFamily="2" charset="0"/>
              </a:rPr>
              <a:t>both</a:t>
            </a:r>
            <a:r>
              <a:rPr lang="en-AU" dirty="0">
                <a:effectLst/>
                <a:latin typeface="Helvetica" pitchFamily="2" charset="0"/>
              </a:rPr>
              <a:t> countries wanted to cut their funding </a:t>
            </a:r>
            <a:r>
              <a:rPr lang="en-AU" u="sng" dirty="0">
                <a:effectLst/>
                <a:latin typeface="Helvetica" pitchFamily="2" charset="0"/>
              </a:rPr>
              <a:t>at the same time</a:t>
            </a:r>
            <a:r>
              <a:rPr lang="en-AU" dirty="0">
                <a:effectLst/>
                <a:latin typeface="Helvetica" pitchFamily="2" charset="0"/>
              </a:rPr>
              <a:t>. Which meant that neither country was really able to cut funding.</a:t>
            </a:r>
          </a:p>
          <a:p>
            <a:endParaRPr lang="en-AU" dirty="0">
              <a:latin typeface="Helvetica" pitchFamily="2" charset="0"/>
            </a:endParaRPr>
          </a:p>
          <a:p>
            <a:r>
              <a:rPr lang="en-AU" dirty="0">
                <a:effectLst/>
                <a:latin typeface="Helvetica" pitchFamily="2" charset="0"/>
              </a:rPr>
              <a:t>The stable budget included both operations costs for the telescope and Observatory, and a budget stream to re-instrument … this was incredibly important!</a:t>
            </a:r>
          </a:p>
          <a:p>
            <a:endParaRPr lang="en-AU" dirty="0">
              <a:effectLst/>
              <a:latin typeface="Helvetica" pitchFamily="2" charset="0"/>
            </a:endParaRPr>
          </a:p>
          <a:p>
            <a:endParaRPr lang="en-AU" dirty="0">
              <a:effectLst/>
              <a:latin typeface="Helvetica" pitchFamily="2" charset="0"/>
            </a:endParaRPr>
          </a:p>
        </p:txBody>
      </p:sp>
    </p:spTree>
    <p:extLst>
      <p:ext uri="{BB962C8B-B14F-4D97-AF65-F5344CB8AC3E}">
        <p14:creationId xmlns:p14="http://schemas.microsoft.com/office/powerpoint/2010/main" val="2831046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D70ED-E579-1246-AB2D-8C9ACB3E385B}"/>
              </a:ext>
            </a:extLst>
          </p:cNvPr>
          <p:cNvSpPr>
            <a:spLocks noGrp="1"/>
          </p:cNvSpPr>
          <p:nvPr>
            <p:ph type="title"/>
          </p:nvPr>
        </p:nvSpPr>
        <p:spPr/>
        <p:txBody>
          <a:bodyPr/>
          <a:lstStyle/>
          <a:p>
            <a:r>
              <a:rPr lang="en-US" dirty="0"/>
              <a:t>An Effective Executive</a:t>
            </a:r>
          </a:p>
        </p:txBody>
      </p:sp>
      <p:sp>
        <p:nvSpPr>
          <p:cNvPr id="3" name="Content Placeholder 2">
            <a:extLst>
              <a:ext uri="{FF2B5EF4-FFF2-40B4-BE49-F238E27FC236}">
                <a16:creationId xmlns:a16="http://schemas.microsoft.com/office/drawing/2014/main" id="{076945A8-75D3-FD42-B6A2-7549B904C0DD}"/>
              </a:ext>
            </a:extLst>
          </p:cNvPr>
          <p:cNvSpPr>
            <a:spLocks noGrp="1"/>
          </p:cNvSpPr>
          <p:nvPr>
            <p:ph idx="1"/>
          </p:nvPr>
        </p:nvSpPr>
        <p:spPr>
          <a:xfrm>
            <a:off x="1046921" y="1315844"/>
            <a:ext cx="10515600" cy="4861119"/>
          </a:xfrm>
        </p:spPr>
        <p:txBody>
          <a:bodyPr>
            <a:normAutofit/>
          </a:bodyPr>
          <a:lstStyle/>
          <a:p>
            <a:endParaRPr lang="en-AU" dirty="0">
              <a:effectLst/>
              <a:latin typeface="Helvetica" pitchFamily="2" charset="0"/>
            </a:endParaRPr>
          </a:p>
          <a:p>
            <a:r>
              <a:rPr lang="en-AU" dirty="0">
                <a:effectLst/>
                <a:latin typeface="Helvetica" pitchFamily="2" charset="0"/>
              </a:rPr>
              <a:t>The Observatory was fortunate in the series of excellent Directors it attracted.</a:t>
            </a:r>
          </a:p>
          <a:p>
            <a:endParaRPr lang="en-AU" dirty="0">
              <a:latin typeface="Helvetica" pitchFamily="2" charset="0"/>
            </a:endParaRPr>
          </a:p>
          <a:p>
            <a:r>
              <a:rPr lang="en-AU" dirty="0">
                <a:effectLst/>
                <a:latin typeface="Helvetica" pitchFamily="2" charset="0"/>
              </a:rPr>
              <a:t>It was also fortunate in the great series of </a:t>
            </a:r>
            <a:r>
              <a:rPr lang="en-AU" dirty="0">
                <a:latin typeface="Helvetica" pitchFamily="2" charset="0"/>
              </a:rPr>
              <a:t>E</a:t>
            </a:r>
            <a:r>
              <a:rPr lang="en-AU" dirty="0">
                <a:effectLst/>
                <a:latin typeface="Helvetica" pitchFamily="2" charset="0"/>
              </a:rPr>
              <a:t>xecutive Officers it was able to recruit (Doug Cunliffe, Joan Wilcox, Neville </a:t>
            </a:r>
            <a:r>
              <a:rPr lang="en-AU" dirty="0" err="1">
                <a:effectLst/>
                <a:latin typeface="Helvetica" pitchFamily="2" charset="0"/>
              </a:rPr>
              <a:t>Legge</a:t>
            </a:r>
            <a:r>
              <a:rPr lang="en-AU" dirty="0">
                <a:effectLst/>
                <a:latin typeface="Helvetica" pitchFamily="2" charset="0"/>
              </a:rPr>
              <a:t> to name just the ones I worked under).</a:t>
            </a:r>
          </a:p>
          <a:p>
            <a:endParaRPr lang="en-AU" dirty="0">
              <a:effectLst/>
              <a:latin typeface="Helvetica" pitchFamily="2" charset="0"/>
            </a:endParaRPr>
          </a:p>
        </p:txBody>
      </p:sp>
    </p:spTree>
    <p:extLst>
      <p:ext uri="{BB962C8B-B14F-4D97-AF65-F5344CB8AC3E}">
        <p14:creationId xmlns:p14="http://schemas.microsoft.com/office/powerpoint/2010/main" val="1532591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D70ED-E579-1246-AB2D-8C9ACB3E385B}"/>
              </a:ext>
            </a:extLst>
          </p:cNvPr>
          <p:cNvSpPr>
            <a:spLocks noGrp="1"/>
          </p:cNvSpPr>
          <p:nvPr>
            <p:ph type="title"/>
          </p:nvPr>
        </p:nvSpPr>
        <p:spPr/>
        <p:txBody>
          <a:bodyPr/>
          <a:lstStyle/>
          <a:p>
            <a:r>
              <a:rPr lang="en-US" dirty="0"/>
              <a:t>Lean Management</a:t>
            </a:r>
          </a:p>
        </p:txBody>
      </p:sp>
      <p:sp>
        <p:nvSpPr>
          <p:cNvPr id="3" name="Content Placeholder 2">
            <a:extLst>
              <a:ext uri="{FF2B5EF4-FFF2-40B4-BE49-F238E27FC236}">
                <a16:creationId xmlns:a16="http://schemas.microsoft.com/office/drawing/2014/main" id="{076945A8-75D3-FD42-B6A2-7549B904C0DD}"/>
              </a:ext>
            </a:extLst>
          </p:cNvPr>
          <p:cNvSpPr>
            <a:spLocks noGrp="1"/>
          </p:cNvSpPr>
          <p:nvPr>
            <p:ph idx="1"/>
          </p:nvPr>
        </p:nvSpPr>
        <p:spPr>
          <a:xfrm>
            <a:off x="1046921" y="1315844"/>
            <a:ext cx="10515600" cy="4861119"/>
          </a:xfrm>
        </p:spPr>
        <p:txBody>
          <a:bodyPr>
            <a:normAutofit/>
          </a:bodyPr>
          <a:lstStyle/>
          <a:p>
            <a:endParaRPr lang="en-AU" dirty="0">
              <a:effectLst/>
              <a:latin typeface="Helvetica" pitchFamily="2" charset="0"/>
            </a:endParaRPr>
          </a:p>
          <a:p>
            <a:r>
              <a:rPr lang="en-AU" dirty="0">
                <a:effectLst/>
                <a:latin typeface="Helvetica" pitchFamily="2" charset="0"/>
              </a:rPr>
              <a:t>Being a quango, rather than part of a government department (in either nation!), or </a:t>
            </a:r>
            <a:r>
              <a:rPr lang="en-AU" dirty="0">
                <a:latin typeface="Helvetica" pitchFamily="2" charset="0"/>
              </a:rPr>
              <a:t>p</a:t>
            </a:r>
            <a:r>
              <a:rPr lang="en-AU" dirty="0">
                <a:effectLst/>
                <a:latin typeface="Helvetica" pitchFamily="2" charset="0"/>
              </a:rPr>
              <a:t>art of a University, gave the AAO an unprecedented flexibility in its management.</a:t>
            </a:r>
          </a:p>
          <a:p>
            <a:endParaRPr lang="en-AU" dirty="0">
              <a:latin typeface="Helvetica" pitchFamily="2" charset="0"/>
            </a:endParaRPr>
          </a:p>
          <a:p>
            <a:r>
              <a:rPr lang="en-AU" dirty="0">
                <a:effectLst/>
                <a:latin typeface="Helvetica" pitchFamily="2" charset="0"/>
              </a:rPr>
              <a:t>Joan Wilcox always liked to say “we will never ask you to fill in a form unless the information in it is </a:t>
            </a:r>
            <a:r>
              <a:rPr lang="en-AU" u="sng" dirty="0">
                <a:effectLst/>
                <a:latin typeface="Helvetica" pitchFamily="2" charset="0"/>
              </a:rPr>
              <a:t>absolutely critical</a:t>
            </a:r>
            <a:r>
              <a:rPr lang="en-AU" dirty="0">
                <a:effectLst/>
                <a:latin typeface="Helvetica" pitchFamily="2" charset="0"/>
              </a:rPr>
              <a:t>.” As anyone who left the AAO for employment elsewhere after 2010 can attest … it was a lean organisation to work for.</a:t>
            </a:r>
          </a:p>
          <a:p>
            <a:endParaRPr lang="en-AU" dirty="0">
              <a:effectLst/>
              <a:latin typeface="Helvetica" pitchFamily="2" charset="0"/>
            </a:endParaRPr>
          </a:p>
        </p:txBody>
      </p:sp>
    </p:spTree>
    <p:extLst>
      <p:ext uri="{BB962C8B-B14F-4D97-AF65-F5344CB8AC3E}">
        <p14:creationId xmlns:p14="http://schemas.microsoft.com/office/powerpoint/2010/main" val="1978447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D70ED-E579-1246-AB2D-8C9ACB3E385B}"/>
              </a:ext>
            </a:extLst>
          </p:cNvPr>
          <p:cNvSpPr>
            <a:spLocks noGrp="1"/>
          </p:cNvSpPr>
          <p:nvPr>
            <p:ph type="title"/>
          </p:nvPr>
        </p:nvSpPr>
        <p:spPr/>
        <p:txBody>
          <a:bodyPr/>
          <a:lstStyle/>
          <a:p>
            <a:r>
              <a:rPr lang="en-US" dirty="0"/>
              <a:t>A Scientific Lure</a:t>
            </a:r>
          </a:p>
        </p:txBody>
      </p:sp>
      <p:sp>
        <p:nvSpPr>
          <p:cNvPr id="3" name="Content Placeholder 2">
            <a:extLst>
              <a:ext uri="{FF2B5EF4-FFF2-40B4-BE49-F238E27FC236}">
                <a16:creationId xmlns:a16="http://schemas.microsoft.com/office/drawing/2014/main" id="{076945A8-75D3-FD42-B6A2-7549B904C0DD}"/>
              </a:ext>
            </a:extLst>
          </p:cNvPr>
          <p:cNvSpPr>
            <a:spLocks noGrp="1"/>
          </p:cNvSpPr>
          <p:nvPr>
            <p:ph idx="1"/>
          </p:nvPr>
        </p:nvSpPr>
        <p:spPr>
          <a:xfrm>
            <a:off x="1046921" y="1315844"/>
            <a:ext cx="10515600" cy="5177031"/>
          </a:xfrm>
        </p:spPr>
        <p:txBody>
          <a:bodyPr>
            <a:normAutofit lnSpcReduction="10000"/>
          </a:bodyPr>
          <a:lstStyle/>
          <a:p>
            <a:endParaRPr lang="en-AU" dirty="0">
              <a:effectLst/>
              <a:latin typeface="Helvetica" pitchFamily="2" charset="0"/>
            </a:endParaRPr>
          </a:p>
          <a:p>
            <a:r>
              <a:rPr lang="en-AU" dirty="0">
                <a:effectLst/>
                <a:latin typeface="Helvetica" pitchFamily="2" charset="0"/>
              </a:rPr>
              <a:t>I have always been astounded by the calibre of the scientists I worked with at the AAO. For a 4m-class telescope at what’s probably the world’s worst Site, it sure had a great science team.</a:t>
            </a:r>
          </a:p>
          <a:p>
            <a:r>
              <a:rPr lang="en-AU" dirty="0">
                <a:latin typeface="Helvetica" pitchFamily="2" charset="0"/>
              </a:rPr>
              <a:t>After my time at Caltech, and then ESO, (places for which the phrase “not invented here” might have indeed been invented), I </a:t>
            </a:r>
            <a:r>
              <a:rPr lang="en-AU" i="1" u="sng" dirty="0">
                <a:latin typeface="Helvetica" pitchFamily="2" charset="0"/>
              </a:rPr>
              <a:t>never</a:t>
            </a:r>
            <a:r>
              <a:rPr lang="en-AU" dirty="0">
                <a:latin typeface="Helvetica" pitchFamily="2" charset="0"/>
              </a:rPr>
              <a:t> felt that working at the AAO was a compromise. AAO was a lure</a:t>
            </a:r>
          </a:p>
          <a:p>
            <a:r>
              <a:rPr lang="en-AU" dirty="0">
                <a:effectLst/>
                <a:latin typeface="Helvetica" pitchFamily="2" charset="0"/>
              </a:rPr>
              <a:t>I won’t try to name names (because I’ll screw up and miss someone!), you can look around this room right now and see that there are real world leaders in their fields here, who worked for some substantial period of their time at AAO.</a:t>
            </a:r>
          </a:p>
        </p:txBody>
      </p:sp>
    </p:spTree>
    <p:extLst>
      <p:ext uri="{BB962C8B-B14F-4D97-AF65-F5344CB8AC3E}">
        <p14:creationId xmlns:p14="http://schemas.microsoft.com/office/powerpoint/2010/main" val="2453389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D70ED-E579-1246-AB2D-8C9ACB3E385B}"/>
              </a:ext>
            </a:extLst>
          </p:cNvPr>
          <p:cNvSpPr>
            <a:spLocks noGrp="1"/>
          </p:cNvSpPr>
          <p:nvPr>
            <p:ph type="title"/>
          </p:nvPr>
        </p:nvSpPr>
        <p:spPr/>
        <p:txBody>
          <a:bodyPr/>
          <a:lstStyle/>
          <a:p>
            <a:r>
              <a:rPr lang="en-US" dirty="0"/>
              <a:t>Culture of Service</a:t>
            </a:r>
          </a:p>
        </p:txBody>
      </p:sp>
      <p:sp>
        <p:nvSpPr>
          <p:cNvPr id="3" name="Content Placeholder 2">
            <a:extLst>
              <a:ext uri="{FF2B5EF4-FFF2-40B4-BE49-F238E27FC236}">
                <a16:creationId xmlns:a16="http://schemas.microsoft.com/office/drawing/2014/main" id="{076945A8-75D3-FD42-B6A2-7549B904C0DD}"/>
              </a:ext>
            </a:extLst>
          </p:cNvPr>
          <p:cNvSpPr>
            <a:spLocks noGrp="1"/>
          </p:cNvSpPr>
          <p:nvPr>
            <p:ph idx="1"/>
          </p:nvPr>
        </p:nvSpPr>
        <p:spPr>
          <a:xfrm>
            <a:off x="1046921" y="1315844"/>
            <a:ext cx="10515600" cy="4861119"/>
          </a:xfrm>
        </p:spPr>
        <p:txBody>
          <a:bodyPr>
            <a:normAutofit lnSpcReduction="10000"/>
          </a:bodyPr>
          <a:lstStyle/>
          <a:p>
            <a:endParaRPr lang="en-AU" dirty="0">
              <a:effectLst/>
              <a:latin typeface="Helvetica" pitchFamily="2" charset="0"/>
            </a:endParaRPr>
          </a:p>
          <a:p>
            <a:r>
              <a:rPr lang="en-AU" dirty="0">
                <a:effectLst/>
                <a:latin typeface="Helvetica" pitchFamily="2" charset="0"/>
              </a:rPr>
              <a:t>But despite all these people who were all the smartest people in every room they were in, there was a culture of AAO people working together to deliver the best quality telescope functionality, and the highest quality scientific data … a real culture of working together to deliver for our Australian and UK astronomical communities.</a:t>
            </a:r>
          </a:p>
          <a:p>
            <a:endParaRPr lang="en-AU" dirty="0">
              <a:latin typeface="Helvetica" pitchFamily="2" charset="0"/>
            </a:endParaRPr>
          </a:p>
          <a:p>
            <a:r>
              <a:rPr lang="en-AU" dirty="0">
                <a:effectLst/>
                <a:latin typeface="Helvetica" pitchFamily="2" charset="0"/>
              </a:rPr>
              <a:t>This in turn (plus leadership from Executive and Management telling us we had to) meant there was a real culture of reaching out to our astronomical communities, to find out what they wanted, and then try to give it to them.</a:t>
            </a:r>
          </a:p>
        </p:txBody>
      </p:sp>
    </p:spTree>
    <p:extLst>
      <p:ext uri="{BB962C8B-B14F-4D97-AF65-F5344CB8AC3E}">
        <p14:creationId xmlns:p14="http://schemas.microsoft.com/office/powerpoint/2010/main" val="859759215"/>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TotalTime>
  <Words>2532</Words>
  <Application>Microsoft Macintosh PowerPoint</Application>
  <PresentationFormat>Widescreen</PresentationFormat>
  <Paragraphs>201</Paragraphs>
  <Slides>23</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Helvetica</vt:lpstr>
      <vt:lpstr>Office Theme</vt:lpstr>
      <vt:lpstr>Some ruminations on making a Great Observatory out of a Good Telescope</vt:lpstr>
      <vt:lpstr>Part I – Bloviating</vt:lpstr>
      <vt:lpstr>PowerPoint Presentation</vt:lpstr>
      <vt:lpstr>Good Governance</vt:lpstr>
      <vt:lpstr>Budget &amp; Budget Stability</vt:lpstr>
      <vt:lpstr>An Effective Executive</vt:lpstr>
      <vt:lpstr>Lean Management</vt:lpstr>
      <vt:lpstr>A Scientific Lure</vt:lpstr>
      <vt:lpstr>Culture of Service</vt:lpstr>
      <vt:lpstr>Miscellaneous Things</vt:lpstr>
      <vt:lpstr>Miscellaneous Challenges</vt:lpstr>
      <vt:lpstr>Part II – Exoplanets at AAT</vt:lpstr>
      <vt:lpstr>Discovery space</vt:lpstr>
      <vt:lpstr>Exoplanet Science = Precision Science</vt:lpstr>
      <vt:lpstr>Successful approaches so far</vt:lpstr>
      <vt:lpstr>Echelle Spectrographs</vt:lpstr>
      <vt:lpstr>Veloce</vt:lpstr>
      <vt:lpstr>Veloce’s Reddest Channel Echellogram Layout</vt:lpstr>
      <vt:lpstr>The Veloce feed</vt:lpstr>
      <vt:lpstr>Echellogram compression</vt:lpstr>
      <vt:lpstr>Fortunately that’s a Solved Problem</vt:lpstr>
      <vt:lpstr>Still to come</vt:lpstr>
      <vt:lpstr>Obligatory pretty picture last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Veloce – or how I learned to open up new discovery phase  space without spending a bomb.</dc:title>
  <dc:creator>Chris Tinney</dc:creator>
  <cp:lastModifiedBy>Chris Tinney</cp:lastModifiedBy>
  <cp:revision>21</cp:revision>
  <dcterms:created xsi:type="dcterms:W3CDTF">2020-11-17T23:35:39Z</dcterms:created>
  <dcterms:modified xsi:type="dcterms:W3CDTF">2024-10-02T12:37:56Z</dcterms:modified>
</cp:coreProperties>
</file>