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619" r:id="rId6"/>
    <p:sldId id="624" r:id="rId7"/>
    <p:sldId id="314" r:id="rId8"/>
    <p:sldId id="660" r:id="rId9"/>
    <p:sldId id="623" r:id="rId10"/>
    <p:sldId id="621" r:id="rId11"/>
    <p:sldId id="622" r:id="rId12"/>
    <p:sldId id="273" r:id="rId13"/>
    <p:sldId id="298" r:id="rId14"/>
    <p:sldId id="617" r:id="rId15"/>
    <p:sldId id="661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67A8"/>
    <a:srgbClr val="F5F6D4"/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61"/>
    <p:restoredTop sz="86407"/>
  </p:normalViewPr>
  <p:slideViewPr>
    <p:cSldViewPr>
      <p:cViewPr varScale="1">
        <p:scale>
          <a:sx n="105" d="100"/>
          <a:sy n="105" d="100"/>
        </p:scale>
        <p:origin x="156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2B5B2F-03F9-724E-B798-CFF5CCE84D03}" type="datetime1">
              <a:rPr lang="en-US" altLang="en-US"/>
              <a:pPr/>
              <a:t>10/3/24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1033444-1731-E843-8BF6-09FF96577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0704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5B23B26-4293-5446-92C4-FBA6152EFAB2}" type="datetime1">
              <a:rPr lang="en-US" altLang="en-US"/>
              <a:pPr/>
              <a:t>10/3/24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821E9A2-B3A0-A346-B2EE-FDFF26B32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582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dirty="0"/>
              <a:t>We’ve heard a lot about spectroscopic observations of galaxies … but I’d argue that each of those galaxies were originally selected from imaging surveys. 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Until recently In the southern hemisphere we’ve often relied on limited imaging from the SDSS to undertake all of the amazing surveys you’ve seen to date.  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LSST offers the opportunity for transformative change in the range of galaxies we can select as well as providing infinitely more information about each of those galaxies.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1E9A2-B3A0-A346-B2EE-FDFF26B32B26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336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50262-3DD6-FDB5-96D3-06ADFCCC8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6DF34-8E3C-7D8D-50A1-14AC62560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934159-C657-058F-5334-D157F3ECB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In the townhall at the AAO… someone mentioned the Vera C. Rubin Observatory’s Legacy Survey of Space and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630D0-07C4-D276-FE76-92DBFDB10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1E9A2-B3A0-A346-B2EE-FDFF26B32B2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35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AU" sz="1200" dirty="0"/>
              <a:t>JWST 9arcmin2, factor 13M less.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When I first heard about this facility during process for last Au decadal super excited at prospect but we weren’t members.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I have led engagement over many years with community, Rubin, </a:t>
            </a:r>
            <a:r>
              <a:rPr lang="en-US" dirty="0" err="1"/>
              <a:t>CoE</a:t>
            </a:r>
            <a:r>
              <a:rPr lang="en-US" dirty="0"/>
              <a:t>, then AAL, to finally have membership. Funded by LIEF I led for next 3 years.</a:t>
            </a:r>
          </a:p>
          <a:p>
            <a:pPr>
              <a:buFont typeface="Arial"/>
              <a:buChar char="•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1E9A2-B3A0-A346-B2EE-FDFF26B32B26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630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i="0" dirty="0">
                <a:effectLst/>
                <a:latin typeface="Helvetica" pitchFamily="2" charset="0"/>
              </a:rPr>
              <a:t>is an increase of 100 times more galaxies, stars and solar system objects than any other survey.</a:t>
            </a:r>
          </a:p>
          <a:p>
            <a:r>
              <a:rPr lang="en-AU" i="0" dirty="0">
                <a:effectLst/>
                <a:latin typeface="Helvetica" pitchFamily="2" charset="0"/>
              </a:rPr>
              <a:t>The survey will have a transformative impact over nearly every area of astrophysics over the next 10 years. And 47PIs+JAs across Australia now have access to that.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1E9A2-B3A0-A346-B2EE-FDFF26B32B2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54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Items in red are LIEF funded. 14 institutions. 1 person per institution.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1E9A2-B3A0-A346-B2EE-FDFF26B32B2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669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CFHT 4deg^2 best we had before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1E9A2-B3A0-A346-B2EE-FDFF26B32B2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779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can answer this by: </a:t>
            </a:r>
          </a:p>
          <a:p>
            <a:pPr lvl="1"/>
            <a:r>
              <a:rPr lang="en-US" sz="2000" dirty="0"/>
              <a:t>establishing the relationships that ICL holds with cluster mass (WHERE) and redshift (WHEN) and its </a:t>
            </a:r>
            <a:r>
              <a:rPr lang="en-US" sz="2000" dirty="0" err="1"/>
              <a:t>colour</a:t>
            </a:r>
            <a:r>
              <a:rPr lang="en-US" sz="2000" dirty="0"/>
              <a:t> (WHICH galaxies)</a:t>
            </a:r>
          </a:p>
          <a:p>
            <a:pPr lvl="1"/>
            <a:r>
              <a:rPr lang="en-US" sz="2000" dirty="0"/>
              <a:t>Determine whether consistent with simulations.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Why not answered yet? Very faint. Limited survey data – and observational hurdles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1E9A2-B3A0-A346-B2EE-FDFF26B32B2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80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78C59-F941-945A-C6FF-DAD80B242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5A5C3-3036-3A04-E653-1F0E0C33E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713182-38D7-0206-7656-7B9A9527A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I want LSST?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2C05F-8042-EE84-10DB-78B2F6F54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1E9A2-B3A0-A346-B2EE-FDFF26B32B2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57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978347" y="980728"/>
            <a:ext cx="6842125" cy="719138"/>
          </a:xfrm>
        </p:spPr>
        <p:txBody>
          <a:bodyPr anchor="ctr"/>
          <a:lstStyle>
            <a:lvl1pPr>
              <a:spcBef>
                <a:spcPts val="600"/>
              </a:spcBef>
              <a:defRPr sz="1800" b="1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8629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8313" y="433388"/>
            <a:ext cx="8208962" cy="461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0"/>
          </p:nvPr>
        </p:nvSpPr>
        <p:spPr>
          <a:xfrm>
            <a:off x="468313" y="1227137"/>
            <a:ext cx="8208962" cy="460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2E2958-7868-0E41-AD15-D2502A37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Brough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95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le and Content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65972" y="1227138"/>
            <a:ext cx="39600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4717275" y="1227137"/>
            <a:ext cx="3960000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9920F-480D-3B42-A10A-E1B1451CC7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Sarah Brough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76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75200"/>
            <a:ext cx="8229600" cy="793560"/>
          </a:xfrm>
          <a:prstGeom prst="rect">
            <a:avLst/>
          </a:prstGeom>
        </p:spPr>
        <p:txBody>
          <a:bodyPr/>
          <a:lstStyle>
            <a:lvl1pPr algn="l">
              <a:defRPr sz="3000">
                <a:latin typeface="+mj-lt"/>
                <a:cs typeface="Microsoft Sans Serif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75C16-1CC7-F049-87E8-C9C199095A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Sarah Brough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2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80BC79-6978-5641-98C6-D0D873AF1E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Sarah Brough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34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Placeholder 2"/>
          <p:cNvSpPr>
            <a:spLocks noGrp="1"/>
          </p:cNvSpPr>
          <p:nvPr>
            <p:ph type="title"/>
          </p:nvPr>
        </p:nvSpPr>
        <p:spPr bwMode="auto">
          <a:xfrm>
            <a:off x="468313" y="433388"/>
            <a:ext cx="8208962" cy="4619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1030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468313" y="1225550"/>
            <a:ext cx="8229600" cy="46085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 </a:t>
            </a:r>
          </a:p>
          <a:p>
            <a:pPr lvl="4"/>
            <a:r>
              <a:rPr lang="en-US" altLang="en-US"/>
              <a:t>Fifth level</a:t>
            </a:r>
          </a:p>
          <a:p>
            <a:pPr lvl="3"/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FEF3A8-D741-6C43-AFCE-2899A68CC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Sarah Brough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0" r:id="rId2"/>
    <p:sldLayoutId id="2147484091" r:id="rId3"/>
    <p:sldLayoutId id="2147484092" r:id="rId4"/>
    <p:sldLayoutId id="2147484093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mmet" pitchFamily="50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Font typeface="Arial" charset="0"/>
        <a:defRPr sz="16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269875" indent="-269875" algn="l" rtl="0" eaLnBrk="1" fontAlgn="base" hangingPunct="1">
        <a:spcBef>
          <a:spcPts val="9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539750" indent="-269875" algn="l" rtl="0" eaLnBrk="1" fontAlgn="base" hangingPunct="1">
        <a:spcBef>
          <a:spcPts val="600"/>
        </a:spcBef>
        <a:spcAft>
          <a:spcPct val="0"/>
        </a:spcAft>
        <a:buFont typeface="Lucida Grande" charset="0"/>
        <a:buChar char="–"/>
        <a:defRPr sz="1600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3pPr>
      <a:lvl4pPr marL="809625" indent="-269875" algn="l" rtl="0" eaLnBrk="1" fontAlgn="base" hangingPunct="1">
        <a:spcBef>
          <a:spcPts val="600"/>
        </a:spcBef>
        <a:spcAft>
          <a:spcPct val="0"/>
        </a:spcAft>
        <a:buFont typeface="Lucida Grande" charset="0"/>
        <a:buChar char="»"/>
        <a:defRPr sz="1600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4pPr>
      <a:lvl5pPr marL="1095375" indent="-285750" algn="l" rtl="0" eaLnBrk="1" fontAlgn="base" hangingPunct="1">
        <a:spcBef>
          <a:spcPts val="600"/>
        </a:spcBef>
        <a:spcAft>
          <a:spcPct val="0"/>
        </a:spcAft>
        <a:buFont typeface="Wingdings" charset="2"/>
        <a:buChar char="§"/>
        <a:defRPr sz="1600" kern="1200">
          <a:solidFill>
            <a:schemeClr val="tx1"/>
          </a:solidFill>
          <a:latin typeface="+mn-lt"/>
          <a:ea typeface="ヒラギノ角ゴ Pro W3" pitchFamily="-60" charset="-128"/>
          <a:cs typeface="ヒラギノ角ゴ Pro W3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35696" y="332656"/>
            <a:ext cx="7308304" cy="1953344"/>
          </a:xfrm>
        </p:spPr>
        <p:txBody>
          <a:bodyPr anchor="ctr"/>
          <a:lstStyle/>
          <a:p>
            <a:pPr marL="0" indent="0">
              <a:lnSpc>
                <a:spcPct val="150000"/>
              </a:lnSpc>
              <a:spcBef>
                <a:spcPct val="0"/>
              </a:spcBef>
            </a:pPr>
            <a:r>
              <a:rPr lang="en-AU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the AAT led to Australia’s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</a:pPr>
            <a:r>
              <a:rPr lang="en-AU" sz="2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membership of the Rubin Observatory’s LSST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</a:pPr>
            <a:r>
              <a:rPr lang="en-AU" altLang="en-US" sz="2400" b="0" dirty="0">
                <a:latin typeface="Arial" charset="0"/>
                <a:ea typeface="Microsoft Sans Serif" charset="0"/>
                <a:cs typeface="Arial" charset="0"/>
              </a:rPr>
              <a:t>Sarah Brough</a:t>
            </a:r>
            <a:endParaRPr lang="en-AU" altLang="en-US" sz="2400" dirty="0">
              <a:latin typeface="Arial" charset="0"/>
              <a:ea typeface="Microsoft Sans Serif" charset="0"/>
              <a:cs typeface="Arial" charset="0"/>
            </a:endParaRPr>
          </a:p>
        </p:txBody>
      </p:sp>
      <p:pic>
        <p:nvPicPr>
          <p:cNvPr id="6" name="Picture 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4FEA94E7-42A2-C14A-B4DF-DAC17A6A5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32"/>
          <a:stretch/>
        </p:blipFill>
        <p:spPr>
          <a:xfrm>
            <a:off x="7740352" y="-13676"/>
            <a:ext cx="1403648" cy="1066412"/>
          </a:xfrm>
          <a:prstGeom prst="rect">
            <a:avLst/>
          </a:prstGeom>
        </p:spPr>
      </p:pic>
      <p:pic>
        <p:nvPicPr>
          <p:cNvPr id="5" name="Picture 4" descr="A picture containing ride&#10;&#10;Description automatically generated">
            <a:extLst>
              <a:ext uri="{FF2B5EF4-FFF2-40B4-BE49-F238E27FC236}">
                <a16:creationId xmlns:a16="http://schemas.microsoft.com/office/drawing/2014/main" id="{11F22B26-3D85-844A-A026-DD156325D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4061256"/>
            <a:ext cx="5593487" cy="2796744"/>
          </a:xfrm>
          <a:prstGeom prst="rect">
            <a:avLst/>
          </a:prstGeom>
        </p:spPr>
      </p:pic>
      <p:pic>
        <p:nvPicPr>
          <p:cNvPr id="3" name="Picture 2" descr="A person in a white helmet working on a telescope&#10;&#10;Description automatically generated">
            <a:extLst>
              <a:ext uri="{FF2B5EF4-FFF2-40B4-BE49-F238E27FC236}">
                <a16:creationId xmlns:a16="http://schemas.microsoft.com/office/drawing/2014/main" id="{6B36810B-C099-8BB5-CF57-E00B58D5E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4215"/>
            <a:ext cx="5148064" cy="34170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3292C-829D-FF4C-95DA-46D1EAB7B31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5495" y="980728"/>
            <a:ext cx="3433445" cy="5256584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LSST’s sensitivity opens up a whole new parameter space in the Universe!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Surface brightness is the luminosity per </a:t>
            </a:r>
            <a:r>
              <a:rPr lang="en-US" sz="2400" b="1" i="1" dirty="0"/>
              <a:t>unit area.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LSST will be even more sensitive than HSC.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It will find many more of the </a:t>
            </a:r>
            <a:r>
              <a:rPr lang="en-US" sz="2400" b="1" dirty="0"/>
              <a:t>shell</a:t>
            </a:r>
            <a:r>
              <a:rPr lang="en-US" sz="2400" dirty="0"/>
              <a:t> </a:t>
            </a:r>
            <a:r>
              <a:rPr lang="en-US" sz="2400" b="1" dirty="0"/>
              <a:t>galaxies</a:t>
            </a:r>
            <a:r>
              <a:rPr lang="en-US" sz="2400" dirty="0"/>
              <a:t> David Malin found with the AAT in the 80s.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3C182A-1D4A-5742-A29A-8F3E8E6CE5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3"/>
          <a:stretch/>
        </p:blipFill>
        <p:spPr>
          <a:xfrm>
            <a:off x="3514819" y="836712"/>
            <a:ext cx="5585673" cy="3415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02A571-8BEC-7D89-68F5-E9718C74419A}"/>
              </a:ext>
            </a:extLst>
          </p:cNvPr>
          <p:cNvSpPr txBox="1"/>
          <p:nvPr/>
        </p:nvSpPr>
        <p:spPr>
          <a:xfrm>
            <a:off x="3491880" y="4165917"/>
            <a:ext cx="2736304" cy="243143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Sloan Digital Sky Survey</a:t>
            </a:r>
          </a:p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2000" b="1" dirty="0">
                <a:latin typeface="+mn-lt"/>
              </a:rPr>
              <a:t>2.5m Telescope, </a:t>
            </a:r>
            <a:br>
              <a:rPr lang="en-US" sz="2000" b="1" dirty="0">
                <a:latin typeface="+mn-lt"/>
              </a:rPr>
            </a:br>
            <a:r>
              <a:rPr lang="en-US" sz="2000" b="1" dirty="0">
                <a:latin typeface="+mn-lt"/>
              </a:rPr>
              <a:t>New Mexico</a:t>
            </a:r>
          </a:p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2000" b="1" i="1" dirty="0">
                <a:solidFill>
                  <a:srgbClr val="FF0000"/>
                </a:solidFill>
                <a:latin typeface="+mn-lt"/>
              </a:rPr>
              <a:t>r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~22.5 mag/arcsec</a:t>
            </a:r>
            <a:r>
              <a:rPr lang="en-US" sz="2000" b="1" dirty="0">
                <a:latin typeface="+mn-lt"/>
              </a:rPr>
              <a:t> Area~</a:t>
            </a:r>
            <a:r>
              <a:rPr lang="en-US" sz="2000" b="1" dirty="0">
                <a:solidFill>
                  <a:srgbClr val="00B050"/>
                </a:solidFill>
                <a:latin typeface="+mn-lt"/>
              </a:rPr>
              <a:t>&gt;10000deg</a:t>
            </a:r>
            <a:r>
              <a:rPr lang="en-US" sz="2000" b="1" baseline="30000" dirty="0">
                <a:solidFill>
                  <a:srgbClr val="00B050"/>
                </a:solidFill>
                <a:latin typeface="+mn-lt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9C9FC-F8F7-6B3C-D622-D02E07889504}"/>
              </a:ext>
            </a:extLst>
          </p:cNvPr>
          <p:cNvSpPr txBox="1"/>
          <p:nvPr/>
        </p:nvSpPr>
        <p:spPr>
          <a:xfrm>
            <a:off x="6151084" y="4165917"/>
            <a:ext cx="2972347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Hyper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Suprime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-Cam</a:t>
            </a:r>
          </a:p>
          <a:p>
            <a:pPr marL="34290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2000" b="1" dirty="0">
                <a:latin typeface="+mn-lt"/>
              </a:rPr>
              <a:t>8m Telescope,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Hawaii</a:t>
            </a:r>
            <a:endParaRPr lang="en-US" sz="2000" b="1" dirty="0">
              <a:latin typeface="+mn-lt"/>
              <a:ea typeface="+mn-ea"/>
            </a:endParaRPr>
          </a:p>
          <a:p>
            <a:pPr marL="34290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2000" b="1" i="1" dirty="0">
                <a:solidFill>
                  <a:srgbClr val="00B050"/>
                </a:solidFill>
                <a:latin typeface="+mn-lt"/>
              </a:rPr>
              <a:t>r</a:t>
            </a:r>
            <a:r>
              <a:rPr lang="en-US" sz="2000" b="1" dirty="0">
                <a:solidFill>
                  <a:srgbClr val="00B050"/>
                </a:solidFill>
                <a:latin typeface="+mn-lt"/>
              </a:rPr>
              <a:t>~29.8 mag/arcsec</a:t>
            </a:r>
            <a:r>
              <a:rPr lang="en-US" sz="2000" b="1" dirty="0">
                <a:latin typeface="+mn-lt"/>
              </a:rPr>
              <a:t> Area </a:t>
            </a:r>
            <a:r>
              <a:rPr lang="en-US" sz="2000" b="1" dirty="0">
                <a:solidFill>
                  <a:srgbClr val="FFC000"/>
                </a:solidFill>
                <a:latin typeface="+mn-lt"/>
              </a:rPr>
              <a:t>~35deg</a:t>
            </a:r>
            <a:r>
              <a:rPr lang="en-US" sz="2000" b="1" baseline="30000" dirty="0">
                <a:solidFill>
                  <a:srgbClr val="FFC000"/>
                </a:solidFill>
                <a:latin typeface="+mn-lt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040973-C599-0E3F-817C-C6AF0D139098}"/>
              </a:ext>
            </a:extLst>
          </p:cNvPr>
          <p:cNvSpPr txBox="1">
            <a:spLocks/>
          </p:cNvSpPr>
          <p:nvPr/>
        </p:nvSpPr>
        <p:spPr bwMode="auto">
          <a:xfrm>
            <a:off x="169021" y="165027"/>
            <a:ext cx="8517925" cy="6155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2800" dirty="0"/>
              <a:t>What do </a:t>
            </a:r>
            <a:r>
              <a:rPr lang="en-US" sz="4000" dirty="0"/>
              <a:t>I</a:t>
            </a:r>
            <a:r>
              <a:rPr lang="en-US" sz="2800" dirty="0"/>
              <a:t> want to do with LSST?</a:t>
            </a:r>
          </a:p>
        </p:txBody>
      </p:sp>
    </p:spTree>
    <p:extLst>
      <p:ext uri="{BB962C8B-B14F-4D97-AF65-F5344CB8AC3E}">
        <p14:creationId xmlns:p14="http://schemas.microsoft.com/office/powerpoint/2010/main" val="3043575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E42B169-A1FB-FD49-BC8E-3ADA9BE6EABB}"/>
              </a:ext>
            </a:extLst>
          </p:cNvPr>
          <p:cNvSpPr txBox="1">
            <a:spLocks/>
          </p:cNvSpPr>
          <p:nvPr/>
        </p:nvSpPr>
        <p:spPr>
          <a:xfrm>
            <a:off x="83710" y="837172"/>
            <a:ext cx="4632306" cy="5400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Galaxies are often found bound together in massive dark matter haloes – galaxy clusters.</a:t>
            </a:r>
          </a:p>
          <a:p>
            <a:r>
              <a:rPr lang="en-US" sz="2400" dirty="0"/>
              <a:t>Galaxies merge in these haloes, but that process is not completely efficient.</a:t>
            </a:r>
          </a:p>
          <a:p>
            <a:r>
              <a:rPr lang="en-US" sz="2400" dirty="0"/>
              <a:t>The </a:t>
            </a:r>
            <a:r>
              <a:rPr lang="en-US" sz="2400" dirty="0" err="1"/>
              <a:t>intracluster</a:t>
            </a:r>
            <a:r>
              <a:rPr lang="en-US" sz="2400" dirty="0"/>
              <a:t> light (ICL) provides an important fossil record of these interactions.</a:t>
            </a:r>
          </a:p>
          <a:p>
            <a:r>
              <a:rPr lang="en-US" sz="2400" dirty="0"/>
              <a:t>To understand galaxy evolution in clusters we need to answer the questions of </a:t>
            </a:r>
            <a:r>
              <a:rPr lang="en-US" sz="2400" i="1" dirty="0"/>
              <a:t>WHEN</a:t>
            </a:r>
            <a:r>
              <a:rPr lang="en-US" sz="2400" dirty="0"/>
              <a:t> and </a:t>
            </a:r>
            <a:r>
              <a:rPr lang="en-US" sz="2400" i="1" dirty="0"/>
              <a:t>WHERE</a:t>
            </a:r>
            <a:r>
              <a:rPr lang="en-US" sz="2400" dirty="0"/>
              <a:t> does </a:t>
            </a:r>
            <a:r>
              <a:rPr lang="en-US" sz="2400" dirty="0" err="1"/>
              <a:t>intracluster</a:t>
            </a:r>
            <a:r>
              <a:rPr lang="en-US" sz="2400" dirty="0"/>
              <a:t> light form and from </a:t>
            </a:r>
            <a:r>
              <a:rPr lang="en-US" sz="2400" i="1" dirty="0"/>
              <a:t>WHICH</a:t>
            </a:r>
            <a:r>
              <a:rPr lang="en-US" sz="2400" dirty="0"/>
              <a:t> galaxies? </a:t>
            </a:r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B14454-3B59-8442-816A-2684FEFE7ACA}"/>
              </a:ext>
            </a:extLst>
          </p:cNvPr>
          <p:cNvSpPr txBox="1">
            <a:spLocks/>
          </p:cNvSpPr>
          <p:nvPr/>
        </p:nvSpPr>
        <p:spPr bwMode="auto">
          <a:xfrm>
            <a:off x="169021" y="165027"/>
            <a:ext cx="8517925" cy="4308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2800" dirty="0" err="1"/>
              <a:t>Intracluster</a:t>
            </a:r>
            <a:r>
              <a:rPr lang="en-US" sz="2800" dirty="0"/>
              <a:t> Light (ICL)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556827-DDD5-2B4C-A07F-13E8A6CF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76243"/>
            <a:ext cx="3086100" cy="365125"/>
          </a:xfrm>
        </p:spPr>
        <p:txBody>
          <a:bodyPr/>
          <a:lstStyle/>
          <a:p>
            <a:r>
              <a:rPr lang="en-US" dirty="0"/>
              <a:t>Sarah Brough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38D7A3-8175-72B0-B1B1-FF4A1277C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62" y="980728"/>
            <a:ext cx="4288399" cy="41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72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90164-8737-B82A-2EE9-4C13BC3D4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60C04-376A-A2C8-BFB1-CCB6B508295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68312" y="656214"/>
            <a:ext cx="8280151" cy="21247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I’m interested in how the most massive galaxies evolve but we’ve (nearly) reached the limit in doing that without understanding the faint fuzzy stellar light around those galaxies.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LSST will be able to SEE tidal features and </a:t>
            </a:r>
            <a:r>
              <a:rPr lang="en-US" sz="2200" dirty="0" err="1"/>
              <a:t>Intracluster</a:t>
            </a:r>
            <a:r>
              <a:rPr lang="en-US" sz="2200" dirty="0"/>
              <a:t> Light in statistical samples for the first time!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My team have been preparing to do this work with LSST and we are very excited by the prospect of science verification data!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C39C9-E126-5FD4-C70F-0B190F12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Brough</a:t>
            </a:r>
            <a:endParaRPr lang="en-US" dirty="0"/>
          </a:p>
        </p:txBody>
      </p:sp>
      <p:pic>
        <p:nvPicPr>
          <p:cNvPr id="8" name="Picture 7" descr="A screenshot of a document&#10;&#10;Description automatically generated">
            <a:extLst>
              <a:ext uri="{FF2B5EF4-FFF2-40B4-BE49-F238E27FC236}">
                <a16:creationId xmlns:a16="http://schemas.microsoft.com/office/drawing/2014/main" id="{32543F26-4E65-FC62-F340-098927976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8" b="66175"/>
          <a:stretch/>
        </p:blipFill>
        <p:spPr>
          <a:xfrm>
            <a:off x="2874635" y="3398614"/>
            <a:ext cx="6259429" cy="1686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80EFE8-DF9F-ED8A-8F5F-F5F5F70385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11208" r="14826" b="8548"/>
          <a:stretch/>
        </p:blipFill>
        <p:spPr>
          <a:xfrm>
            <a:off x="-32720" y="3402955"/>
            <a:ext cx="2923675" cy="27623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31CF3D7-4435-322F-771A-DD0045137777}"/>
              </a:ext>
            </a:extLst>
          </p:cNvPr>
          <p:cNvSpPr txBox="1">
            <a:spLocks/>
          </p:cNvSpPr>
          <p:nvPr/>
        </p:nvSpPr>
        <p:spPr bwMode="auto">
          <a:xfrm>
            <a:off x="169021" y="165027"/>
            <a:ext cx="8517925" cy="4308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sz="2800" dirty="0" err="1"/>
              <a:t>Intracluster</a:t>
            </a:r>
            <a:r>
              <a:rPr lang="en-US" sz="2800" dirty="0"/>
              <a:t> Light (ICL)</a:t>
            </a:r>
          </a:p>
        </p:txBody>
      </p:sp>
      <p:pic>
        <p:nvPicPr>
          <p:cNvPr id="7" name="Picture 6" descr="A close up of a text&#10;&#10;Description automatically generated">
            <a:extLst>
              <a:ext uri="{FF2B5EF4-FFF2-40B4-BE49-F238E27FC236}">
                <a16:creationId xmlns:a16="http://schemas.microsoft.com/office/drawing/2014/main" id="{57012A26-A665-4CF9-462A-1C2C9F133B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84" y="5977344"/>
            <a:ext cx="6604000" cy="88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7EBBAA9-A518-6358-A184-52955FFB96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12" y="5098380"/>
            <a:ext cx="5994400" cy="8509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7641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422C-FE81-850C-0499-A41F7E4C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AAO (2009-2017)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FC621-4D03-A655-FEEC-EEABC86455B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6295" y="1016732"/>
            <a:ext cx="5988844" cy="48245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I was a member of the </a:t>
            </a:r>
            <a:r>
              <a:rPr lang="en-US" sz="2200" dirty="0" err="1"/>
              <a:t>WiggleZ</a:t>
            </a:r>
            <a:r>
              <a:rPr lang="en-US" sz="2200" dirty="0"/>
              <a:t>, GAMA and SAMI survey teams and the </a:t>
            </a:r>
            <a:r>
              <a:rPr lang="en-US" sz="2200" dirty="0" err="1"/>
              <a:t>AAOmega</a:t>
            </a:r>
            <a:r>
              <a:rPr lang="en-US" sz="2200" dirty="0"/>
              <a:t> Support Astronomer. I was at the AAT a lot…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These wide-field spectroscopic surveys of galaxies with the 2dF positioner, and then SAMI instrument, and the </a:t>
            </a:r>
            <a:r>
              <a:rPr lang="en-US" sz="2200" dirty="0" err="1"/>
              <a:t>AAOmega</a:t>
            </a:r>
            <a:r>
              <a:rPr lang="en-US" sz="2200" dirty="0"/>
              <a:t> spectrograph have been </a:t>
            </a:r>
            <a:r>
              <a:rPr lang="en-US" sz="2200" b="1" i="1" dirty="0"/>
              <a:t>hugely</a:t>
            </a:r>
            <a:r>
              <a:rPr lang="en-US" sz="2200" dirty="0"/>
              <a:t> scientifically important.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To undertake these surveys, galaxies had to be selected in the sky to be followed up spectroscopically. This was done from  optical/nr-infrared images available for the Southern hemisphere.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At that time, this was </a:t>
            </a:r>
            <a:r>
              <a:rPr lang="en-US" sz="2200" b="1" i="1" dirty="0"/>
              <a:t>very limited.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D4FC2-5CA9-747C-FAF2-339FBE29A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Brough</a:t>
            </a:r>
            <a:endParaRPr lang="en-US" dirty="0"/>
          </a:p>
        </p:txBody>
      </p:sp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E373F544-40FA-9B4D-0B6A-E09EA007A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80" y="0"/>
            <a:ext cx="3059179" cy="2294384"/>
          </a:xfrm>
          <a:prstGeom prst="rect">
            <a:avLst/>
          </a:prstGeom>
        </p:spPr>
      </p:pic>
      <p:pic>
        <p:nvPicPr>
          <p:cNvPr id="8" name="Picture 7" descr="A person and person standing in a room&#10;&#10;Description automatically generated">
            <a:extLst>
              <a:ext uri="{FF2B5EF4-FFF2-40B4-BE49-F238E27FC236}">
                <a16:creationId xmlns:a16="http://schemas.microsoft.com/office/drawing/2014/main" id="{61191099-C7D9-76A5-41A0-BC04D241C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81" y="2053192"/>
            <a:ext cx="3059179" cy="2294384"/>
          </a:xfrm>
          <a:prstGeom prst="rect">
            <a:avLst/>
          </a:prstGeom>
        </p:spPr>
      </p:pic>
      <p:pic>
        <p:nvPicPr>
          <p:cNvPr id="10" name="Picture 9" descr="A person working on a machine&#10;&#10;Description automatically generated">
            <a:extLst>
              <a:ext uri="{FF2B5EF4-FFF2-40B4-BE49-F238E27FC236}">
                <a16:creationId xmlns:a16="http://schemas.microsoft.com/office/drawing/2014/main" id="{FB00A393-94DB-666A-DA7B-6A6E3C78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3"/>
          <a:stretch/>
        </p:blipFill>
        <p:spPr>
          <a:xfrm rot="16200000">
            <a:off x="7204806" y="4918805"/>
            <a:ext cx="2510424" cy="1367965"/>
          </a:xfrm>
          <a:prstGeom prst="rect">
            <a:avLst/>
          </a:prstGeom>
        </p:spPr>
      </p:pic>
      <p:pic>
        <p:nvPicPr>
          <p:cNvPr id="13" name="Picture 12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E7090ECE-7DB0-39B4-AFD1-1AE31FCCC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59497" y="4752148"/>
            <a:ext cx="2527022" cy="168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71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3136B-8D6B-02CF-F153-0B5FC0D7A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FE944-7BEA-0314-D24C-02278253F8E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03472" y="1350272"/>
            <a:ext cx="6764793" cy="48870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Vera C. Rubin Observatory’s</a:t>
            </a:r>
            <a:br>
              <a:rPr lang="en-US" sz="2400" dirty="0"/>
            </a:br>
            <a:r>
              <a:rPr lang="en-US" sz="2400" dirty="0"/>
              <a:t>Legacy Survey of Space and Time (LSST)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Being constructed in Chile.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400" dirty="0"/>
              <a:t>Ranked #1 facility in </a:t>
            </a:r>
            <a:r>
              <a:rPr lang="en-AU" sz="2400" dirty="0">
                <a:effectLst/>
              </a:rPr>
              <a:t>USA’s 2010 </a:t>
            </a:r>
            <a:br>
              <a:rPr lang="en-AU" sz="2400" dirty="0"/>
            </a:br>
            <a:r>
              <a:rPr lang="en-AU" sz="2400" dirty="0">
                <a:effectLst/>
              </a:rPr>
              <a:t>Decadal Survey for Astronomy. </a:t>
            </a:r>
            <a:br>
              <a:rPr lang="en-AU" sz="2400" dirty="0">
                <a:effectLst/>
              </a:rPr>
            </a:br>
            <a:r>
              <a:rPr lang="en-AU" sz="2400" dirty="0">
                <a:effectLst/>
              </a:rPr>
              <a:t>Access r</a:t>
            </a:r>
            <a:r>
              <a:rPr lang="en-AU" sz="2400" dirty="0"/>
              <a:t>ecommended in 2020 </a:t>
            </a:r>
            <a:br>
              <a:rPr lang="en-AU" sz="2400" dirty="0"/>
            </a:br>
            <a:r>
              <a:rPr lang="en-AU" sz="2400" dirty="0"/>
              <a:t>mid-term review of AU Decadal Plan.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Images in 6 optical bands: </a:t>
            </a:r>
            <a:r>
              <a:rPr lang="en-US" sz="2400" i="1" dirty="0" err="1"/>
              <a:t>ugrizy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(320-1050nm).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10-year survey (2025-2035).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80012-FE8A-10CF-DF61-86D95A329917}"/>
              </a:ext>
            </a:extLst>
          </p:cNvPr>
          <p:cNvSpPr txBox="1"/>
          <p:nvPr/>
        </p:nvSpPr>
        <p:spPr>
          <a:xfrm>
            <a:off x="7802629" y="5956240"/>
            <a:ext cx="1253869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2000" dirty="0">
                <a:latin typeface="Sommet bold"/>
                <a:ea typeface="+mn-ea"/>
              </a:rPr>
              <a:t>April 2021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mmet bold"/>
              <a:ea typeface="+mn-ea"/>
              <a:cs typeface="+mn-cs"/>
            </a:endParaRPr>
          </a:p>
        </p:txBody>
      </p:sp>
      <p:pic>
        <p:nvPicPr>
          <p:cNvPr id="8" name="Picture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A1FAF871-F580-3806-BDE5-35A458B4C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31676"/>
            <a:ext cx="3404378" cy="2553283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1D76072-9FA8-559F-1C9D-FE5C60F02E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32"/>
          <a:stretch/>
        </p:blipFill>
        <p:spPr>
          <a:xfrm>
            <a:off x="7727740" y="0"/>
            <a:ext cx="1403648" cy="1066412"/>
          </a:xfrm>
          <a:prstGeom prst="rect">
            <a:avLst/>
          </a:prstGeom>
        </p:spPr>
      </p:pic>
      <p:pic>
        <p:nvPicPr>
          <p:cNvPr id="6" name="Picture 5" descr="A picture containing person, red&#10;&#10;Description automatically generated">
            <a:extLst>
              <a:ext uri="{FF2B5EF4-FFF2-40B4-BE49-F238E27FC236}">
                <a16:creationId xmlns:a16="http://schemas.microsoft.com/office/drawing/2014/main" id="{A896821F-44E8-F050-D476-43CC0DED80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7608" r="15289" b="38517"/>
          <a:stretch/>
        </p:blipFill>
        <p:spPr>
          <a:xfrm>
            <a:off x="6959081" y="1113605"/>
            <a:ext cx="2088232" cy="206571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185B8-8C87-1014-E4AB-CC75F701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Brough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0BA181E-EEE0-4777-8C51-0BF354BD8F68}"/>
              </a:ext>
            </a:extLst>
          </p:cNvPr>
          <p:cNvSpPr txBox="1">
            <a:spLocks/>
          </p:cNvSpPr>
          <p:nvPr/>
        </p:nvSpPr>
        <p:spPr bwMode="auto">
          <a:xfrm>
            <a:off x="220601" y="270669"/>
            <a:ext cx="8208962" cy="4619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ommet" pitchFamily="50" charset="0"/>
              </a:defRPr>
            </a:lvl9pPr>
          </a:lstStyle>
          <a:p>
            <a:r>
              <a:rPr lang="en-US" dirty="0"/>
              <a:t>Decadal Plan Town Halls 2014</a:t>
            </a:r>
          </a:p>
        </p:txBody>
      </p:sp>
    </p:spTree>
    <p:extLst>
      <p:ext uri="{BB962C8B-B14F-4D97-AF65-F5344CB8AC3E}">
        <p14:creationId xmlns:p14="http://schemas.microsoft.com/office/powerpoint/2010/main" val="234138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13" y="192877"/>
            <a:ext cx="8208962" cy="615553"/>
          </a:xfrm>
        </p:spPr>
        <p:txBody>
          <a:bodyPr/>
          <a:lstStyle/>
          <a:p>
            <a:r>
              <a:rPr lang="en-US" sz="4000" spc="600" dirty="0">
                <a:latin typeface="Arial Black"/>
                <a:cs typeface="Arial Black"/>
              </a:rPr>
              <a:t>LSST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58512" y="841058"/>
            <a:ext cx="3856478" cy="5482664"/>
          </a:xfrm>
        </p:spPr>
        <p:txBody>
          <a:bodyPr anchor="ctr"/>
          <a:lstStyle/>
          <a:p>
            <a:pPr>
              <a:buFont typeface="Arial"/>
              <a:buChar char="•"/>
            </a:pPr>
            <a:r>
              <a:rPr lang="en-US" sz="2800" dirty="0" err="1"/>
              <a:t>LSSTCamera</a:t>
            </a:r>
            <a:r>
              <a:rPr lang="en-US" sz="2800" dirty="0"/>
              <a:t> has 189 detectors, covering 9.6deg</a:t>
            </a:r>
            <a:r>
              <a:rPr lang="en-US" sz="2800" baseline="30000" dirty="0"/>
              <a:t>2 </a:t>
            </a:r>
            <a:br>
              <a:rPr lang="en-US" sz="2800" baseline="30000" dirty="0"/>
            </a:br>
            <a:r>
              <a:rPr lang="en-US" sz="2800" dirty="0"/>
              <a:t>on sky.</a:t>
            </a:r>
          </a:p>
          <a:p>
            <a:pPr>
              <a:buFont typeface="Arial"/>
              <a:buChar char="•"/>
            </a:pPr>
            <a:r>
              <a:rPr lang="en-US" sz="2800" dirty="0"/>
              <a:t>Survey</a:t>
            </a:r>
            <a:r>
              <a:rPr lang="en-US" sz="2800" b="1" dirty="0"/>
              <a:t> AREA</a:t>
            </a:r>
            <a:r>
              <a:rPr lang="en-US" sz="2800" dirty="0"/>
              <a:t>: ~18,000deg</a:t>
            </a:r>
            <a:r>
              <a:rPr lang="en-US" sz="2800" baseline="30000" dirty="0"/>
              <a:t>2</a:t>
            </a:r>
            <a:r>
              <a:rPr lang="en-US" sz="2800" dirty="0"/>
              <a:t> </a:t>
            </a:r>
          </a:p>
          <a:p>
            <a:pPr>
              <a:buFont typeface="Arial"/>
              <a:buChar char="•"/>
            </a:pPr>
            <a:r>
              <a:rPr lang="en-US" sz="2800" dirty="0"/>
              <a:t>Each region visited ~825x over survey. </a:t>
            </a:r>
            <a:br>
              <a:rPr lang="en-US" sz="2800" dirty="0"/>
            </a:br>
            <a:r>
              <a:rPr lang="en-US" sz="2800" dirty="0"/>
              <a:t>If you add visits you get </a:t>
            </a:r>
            <a:r>
              <a:rPr lang="en-US" sz="2800" b="1" dirty="0"/>
              <a:t>SENSITIVITY!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2523C-4E15-894A-B3BF-58CB2490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Sarah Brough</a:t>
            </a:r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1DC7E50-FFAC-0543-8687-2AA561A391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32"/>
          <a:stretch/>
        </p:blipFill>
        <p:spPr>
          <a:xfrm>
            <a:off x="7740352" y="0"/>
            <a:ext cx="1403648" cy="1066412"/>
          </a:xfrm>
          <a:prstGeom prst="rect">
            <a:avLst/>
          </a:prstGeom>
        </p:spPr>
      </p:pic>
      <p:pic>
        <p:nvPicPr>
          <p:cNvPr id="9" name="Picture 8" descr="A picture containing indoor, building, table, sitting&#10;&#10;Description automatically generated">
            <a:extLst>
              <a:ext uri="{FF2B5EF4-FFF2-40B4-BE49-F238E27FC236}">
                <a16:creationId xmlns:a16="http://schemas.microsoft.com/office/drawing/2014/main" id="{DD3F81DE-A7F6-2D4F-B843-ABBCC94C8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/>
          <a:stretch/>
        </p:blipFill>
        <p:spPr>
          <a:xfrm>
            <a:off x="3778602" y="1066412"/>
            <a:ext cx="3856478" cy="260259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9E51AA0-BC1D-164F-ACA8-B3EB0C7C3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10" y="3708825"/>
            <a:ext cx="3945981" cy="261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taking a selfie&#10;&#10;Description automatically generated">
            <a:extLst>
              <a:ext uri="{FF2B5EF4-FFF2-40B4-BE49-F238E27FC236}">
                <a16:creationId xmlns:a16="http://schemas.microsoft.com/office/drawing/2014/main" id="{73EB8D3A-20B3-00ED-CB04-D04BFE3B07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5" b="29661"/>
          <a:stretch/>
        </p:blipFill>
        <p:spPr>
          <a:xfrm>
            <a:off x="6524150" y="1066413"/>
            <a:ext cx="2368330" cy="26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05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113" y="192877"/>
            <a:ext cx="8208962" cy="615553"/>
          </a:xfrm>
        </p:spPr>
        <p:txBody>
          <a:bodyPr/>
          <a:lstStyle/>
          <a:p>
            <a:r>
              <a:rPr lang="en-US" sz="4000" spc="600" dirty="0">
                <a:latin typeface="Arial Black"/>
                <a:cs typeface="Arial Black"/>
              </a:rPr>
              <a:t>LSST</a:t>
            </a:r>
            <a:endParaRPr lang="en-US" sz="40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2523C-4E15-894A-B3BF-58CB2490E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Sarah Brough</a:t>
            </a:r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1DC7E50-FFAC-0543-8687-2AA561A391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32"/>
          <a:stretch/>
        </p:blipFill>
        <p:spPr>
          <a:xfrm>
            <a:off x="7740352" y="0"/>
            <a:ext cx="1403648" cy="1066412"/>
          </a:xfrm>
          <a:prstGeom prst="rect">
            <a:avLst/>
          </a:prstGeom>
        </p:spPr>
      </p:pic>
      <p:pic>
        <p:nvPicPr>
          <p:cNvPr id="4" name="Picture 3" descr="A picture containing ride&#10;&#10;Description automatically generated">
            <a:extLst>
              <a:ext uri="{FF2B5EF4-FFF2-40B4-BE49-F238E27FC236}">
                <a16:creationId xmlns:a16="http://schemas.microsoft.com/office/drawing/2014/main" id="{FE07D749-AAB5-19AC-3642-BD0C66242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6" y="980728"/>
            <a:ext cx="9007008" cy="4503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79235E-71A1-953C-9180-6CCF57DB219E}"/>
              </a:ext>
            </a:extLst>
          </p:cNvPr>
          <p:cNvSpPr txBox="1"/>
          <p:nvPr/>
        </p:nvSpPr>
        <p:spPr>
          <a:xfrm>
            <a:off x="41732" y="4308772"/>
            <a:ext cx="4530268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STATS:</a:t>
            </a:r>
            <a:endParaRPr lang="en-US" sz="2000" dirty="0">
              <a:latin typeface="+mn-lt"/>
              <a:ea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2.7PB/year images alone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latin typeface="+mn-lt"/>
              </a:rPr>
              <a:t>D</a:t>
            </a:r>
            <a:r>
              <a:rPr lang="en-AU" sz="2000" dirty="0">
                <a:effectLst/>
                <a:latin typeface="+mn-lt"/>
              </a:rPr>
              <a:t>eepest, highest-res, optical image of the </a:t>
            </a:r>
            <a:r>
              <a:rPr lang="en-AU" sz="2000" dirty="0">
                <a:latin typeface="+mn-lt"/>
              </a:rPr>
              <a:t>S</a:t>
            </a:r>
            <a:r>
              <a:rPr lang="en-AU" sz="2000" dirty="0">
                <a:effectLst/>
                <a:latin typeface="+mn-lt"/>
              </a:rPr>
              <a:t>outhern sky EVER</a:t>
            </a:r>
            <a:endParaRPr lang="en-US" sz="2000" dirty="0">
              <a:latin typeface="+mn-lt"/>
              <a:ea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lang="en-US" sz="2000" dirty="0">
                <a:latin typeface="+mn-lt"/>
                <a:ea typeface="+mn-ea"/>
              </a:rPr>
              <a:t>0 Billion Galaxies</a:t>
            </a:r>
          </a:p>
          <a:p>
            <a:pPr marL="342900" marR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 Billion Stars</a:t>
            </a:r>
          </a:p>
        </p:txBody>
      </p:sp>
    </p:spTree>
    <p:extLst>
      <p:ext uri="{BB962C8B-B14F-4D97-AF65-F5344CB8AC3E}">
        <p14:creationId xmlns:p14="http://schemas.microsoft.com/office/powerpoint/2010/main" val="1993888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610AF-157B-FB84-C05F-AED78D28A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C514-98D7-5A1C-A6CD-3A0E66817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19" y="136525"/>
            <a:ext cx="8208962" cy="461962"/>
          </a:xfrm>
        </p:spPr>
        <p:txBody>
          <a:bodyPr/>
          <a:lstStyle/>
          <a:p>
            <a:r>
              <a:rPr lang="en-US" dirty="0"/>
              <a:t>Decadal Planning 2014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9930A-CD5A-A0B5-D833-8742872B5F1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67519" y="796750"/>
            <a:ext cx="8208962" cy="256190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I couldn’t understand why Australia wasn’t more interested? We relied on images like this in the Southern hemisphere to do our best science with the AAT. We needed this!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So I wrote a White Paper…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It turned out CAASTRO and ICRAR had already signed </a:t>
            </a:r>
            <a:r>
              <a:rPr lang="en-AU" sz="2400" dirty="0">
                <a:effectLst/>
                <a:latin typeface="Helvetica" pitchFamily="2" charset="0"/>
              </a:rPr>
              <a:t>letters of intent with LSST -</a:t>
            </a:r>
            <a:r>
              <a:rPr lang="en-US" sz="2200" dirty="0"/>
              <a:t> thanks to Bryan and Peter!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LSST Project Directors (Steve Kahn and </a:t>
            </a:r>
            <a:r>
              <a:rPr lang="en-US" sz="2200" dirty="0" err="1"/>
              <a:t>Zjelko</a:t>
            </a:r>
            <a:r>
              <a:rPr lang="en-US" sz="2200" dirty="0"/>
              <a:t> </a:t>
            </a:r>
            <a:r>
              <a:rPr lang="en-US" sz="2200" dirty="0" err="1"/>
              <a:t>Ivezic</a:t>
            </a:r>
            <a:r>
              <a:rPr lang="en-US" sz="2200" dirty="0"/>
              <a:t>) toured Australia in October 2014.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endParaRPr lang="en-US" sz="2200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C1460-CA74-D224-48DB-83542E8D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Brough</a:t>
            </a:r>
            <a:endParaRPr lang="en-US" dirty="0"/>
          </a:p>
        </p:txBody>
      </p:sp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BE6C0279-7459-FDE4-21AD-05BCAFCBC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6"/>
          <a:stretch/>
        </p:blipFill>
        <p:spPr>
          <a:xfrm>
            <a:off x="27456" y="4281799"/>
            <a:ext cx="5120608" cy="1978754"/>
          </a:xfrm>
          <a:prstGeom prst="rect">
            <a:avLst/>
          </a:prstGeom>
        </p:spPr>
      </p:pic>
      <p:pic>
        <p:nvPicPr>
          <p:cNvPr id="8" name="Picture 7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2FDBE94E-2E8A-3EF7-7F7A-44C075EA1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27516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43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984A6-84DA-9360-4215-36F1B83AD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CCFA8-7504-BC87-C489-DAD49CFC6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2015-2019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C4E6A-DFA2-7C6A-02F2-C3CC79B9FFB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51520" y="1030762"/>
            <a:ext cx="8892480" cy="341841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LSST was mentioned in the 2016-2025 Decadal Plan!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0" indent="0"/>
            <a:br>
              <a:rPr lang="en-US" sz="2200" dirty="0"/>
            </a:b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2015-2017 Supported by enthusiasm of Simon Driver, Karl </a:t>
            </a:r>
            <a:r>
              <a:rPr lang="en-US" sz="2200" dirty="0" err="1"/>
              <a:t>Glazebrook</a:t>
            </a:r>
            <a:r>
              <a:rPr lang="en-US" sz="2200" dirty="0"/>
              <a:t>, Kate Gunn, Rachel Webster, Chris Wolf - considering LIEF to pay access fee, and I raised community awareness*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2017++ Attended Rubin Project and Community Workshops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2018 Transfer of MOUs to Astronomy Australia Limited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200" i="1" dirty="0"/>
              <a:t>Australian Science Lead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2019 </a:t>
            </a:r>
            <a:r>
              <a:rPr lang="en-US" sz="2200" dirty="0" err="1"/>
              <a:t>LSST@Asia</a:t>
            </a:r>
            <a:r>
              <a:rPr lang="en-US" sz="2200" dirty="0"/>
              <a:t> held at UNSW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200" dirty="0"/>
              <a:t>Everything changed…	</a:t>
            </a:r>
            <a:br>
              <a:rPr lang="en-US" sz="2200" dirty="0"/>
            </a:br>
            <a:endParaRPr lang="en-US" sz="2200" dirty="0"/>
          </a:p>
          <a:p>
            <a:pPr marL="0" indent="0"/>
            <a:r>
              <a:rPr lang="en-US" dirty="0"/>
              <a:t>*</a:t>
            </a:r>
            <a:r>
              <a:rPr lang="en-US" sz="1600" dirty="0"/>
              <a:t> gave 101 talks (</a:t>
            </a:r>
            <a:r>
              <a:rPr lang="en-US" dirty="0"/>
              <a:t>possibly exaggerated)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FB73D-B60B-7767-CDEA-2550168F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Brough</a:t>
            </a:r>
            <a:endParaRPr lang="en-US" dirty="0"/>
          </a:p>
        </p:txBody>
      </p:sp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714D4DF-C7B6-87E8-52C3-C446D272A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5528"/>
            <a:ext cx="5664200" cy="1295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 descr="A group of people in purple shirts&#10;&#10;Description automatically generated">
            <a:extLst>
              <a:ext uri="{FF2B5EF4-FFF2-40B4-BE49-F238E27FC236}">
                <a16:creationId xmlns:a16="http://schemas.microsoft.com/office/drawing/2014/main" id="{0E1FEA87-6F6F-658D-76A3-AEEA99427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4837339"/>
            <a:ext cx="3054837" cy="203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68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889B0-9307-3298-F57A-08FB023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86940-EB98-EC9A-B02B-39492957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2019++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4C4A3-8D9D-A1C4-2647-EF666B68B86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68313" y="1227137"/>
            <a:ext cx="8208962" cy="256190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Call for Letters Of Intent made by Rubin in October 2019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2019 Midterm review of 2016-2025 Decadal Plan recommends that Australia: </a:t>
            </a:r>
            <a:br>
              <a:rPr lang="en-US" sz="2200" dirty="0"/>
            </a:b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Despite discussions with community and Rubin regarding the value of AAT time, radio time, large datasets… The best return on investment was from our software expertise, as available through ADACS.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In 2021 finally in a good position to write a 3-year ARC LIEF bid to fund. Successful December 20</a:t>
            </a:r>
            <a:r>
              <a:rPr lang="en-US" sz="2200" baseline="30000" dirty="0"/>
              <a:t>th</a:t>
            </a:r>
            <a:r>
              <a:rPr lang="en-US" sz="2200" dirty="0"/>
              <a:t> 2021. Initiated 1 July 2024.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LSST will have first light mid-next year with science verification data available ~6months later.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endParaRPr lang="en-US" sz="2200" b="1" i="1" dirty="0"/>
          </a:p>
          <a:p>
            <a:pPr>
              <a:buFont typeface="Arial" panose="020B0604020202020204" pitchFamily="34" charset="0"/>
              <a:buChar char="•"/>
            </a:pPr>
            <a:endParaRPr lang="en-US" sz="2200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33AF99-46D4-F609-237F-9EABDC83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Brough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CDAC2-D000-26AE-0342-1C6CDC428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83036"/>
            <a:ext cx="5054600" cy="4699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1447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19" y="288452"/>
            <a:ext cx="8208962" cy="461962"/>
          </a:xfrm>
        </p:spPr>
        <p:txBody>
          <a:bodyPr/>
          <a:lstStyle/>
          <a:p>
            <a:r>
              <a:rPr lang="en-US" dirty="0"/>
              <a:t>So HOW is Australia Involved?</a:t>
            </a:r>
          </a:p>
        </p:txBody>
      </p:sp>
      <p:pic>
        <p:nvPicPr>
          <p:cNvPr id="4" name="Picture 3" descr="aust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108" y="154"/>
            <a:ext cx="1771820" cy="15566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CDDE24-C2D8-1643-A547-1E7A9E4FD876}"/>
              </a:ext>
            </a:extLst>
          </p:cNvPr>
          <p:cNvSpPr/>
          <p:nvPr/>
        </p:nvSpPr>
        <p:spPr>
          <a:xfrm>
            <a:off x="7452320" y="1268760"/>
            <a:ext cx="720080" cy="40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95694" y="1038712"/>
            <a:ext cx="8696786" cy="50169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269875" indent="-269875" algn="l" rtl="0" eaLnBrk="1" fontAlgn="base" hangingPunct="1">
              <a:spcBef>
                <a:spcPts val="9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539750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3pPr>
            <a:lvl4pPr marL="809625" indent="-269875" algn="l" rtl="0" eaLnBrk="1" fontAlgn="base" hangingPunct="1">
              <a:spcBef>
                <a:spcPts val="600"/>
              </a:spcBef>
              <a:spcAft>
                <a:spcPct val="0"/>
              </a:spcAft>
              <a:buFont typeface="Lucida Grande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4pPr>
            <a:lvl5pPr marL="1095375" indent="-285750" algn="l" rtl="0" eaLnBrk="1" fontAlgn="base" hangingPunct="1">
              <a:spcBef>
                <a:spcPts val="600"/>
              </a:spcBef>
              <a:spcAft>
                <a:spcPct val="0"/>
              </a:spcAft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ヒラギノ角ゴ Pro W3" pitchFamily="-60" charset="-128"/>
                <a:cs typeface="ヒラギノ角ゴ Pro W3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sz="2000" dirty="0"/>
              <a:t>We now have 47 Australian PI positions (Faculty members) </a:t>
            </a:r>
            <a:br>
              <a:rPr lang="en-US" sz="2000" dirty="0"/>
            </a:br>
            <a:r>
              <a:rPr lang="en-US" sz="2000" dirty="0"/>
              <a:t>and 4*47 = 188 Junior Associate (JA) positions.</a:t>
            </a:r>
          </a:p>
          <a:p>
            <a:pPr>
              <a:buFont typeface="Arial"/>
              <a:buChar char="•"/>
            </a:pPr>
            <a:r>
              <a:rPr lang="en-US" sz="2000" dirty="0"/>
              <a:t>Our In-Kind Proposal for LSST data access rights </a:t>
            </a:r>
            <a:r>
              <a:rPr lang="en-US" sz="2000" b="1" dirty="0"/>
              <a:t>led by AAL </a:t>
            </a:r>
            <a:r>
              <a:rPr lang="en-US" sz="2000" dirty="0"/>
              <a:t>and approved by Rubin Observatory, includes:</a:t>
            </a:r>
            <a:br>
              <a:rPr lang="en-US" sz="2000" dirty="0"/>
            </a:br>
            <a:r>
              <a:rPr lang="en-AU" sz="2000" dirty="0"/>
              <a:t>- </a:t>
            </a:r>
            <a:r>
              <a:rPr lang="en-AU" sz="2000" dirty="0">
                <a:solidFill>
                  <a:srgbClr val="FF0000"/>
                </a:solidFill>
              </a:rPr>
              <a:t>3 FTE for directable software effort through ADACS/AAO Data Central</a:t>
            </a:r>
            <a:br>
              <a:rPr lang="en-AU" sz="2000" dirty="0"/>
            </a:br>
            <a:r>
              <a:rPr lang="en-AU" sz="2000" dirty="0"/>
              <a:t>- </a:t>
            </a:r>
            <a:r>
              <a:rPr lang="en-AU" sz="2000" dirty="0">
                <a:solidFill>
                  <a:srgbClr val="FF0000"/>
                </a:solidFill>
              </a:rPr>
              <a:t>A “Lite” international Data Access Centre</a:t>
            </a:r>
            <a:br>
              <a:rPr lang="en-AU" sz="2000" b="1" dirty="0">
                <a:solidFill>
                  <a:srgbClr val="FF0000"/>
                </a:solidFill>
              </a:rPr>
            </a:br>
            <a:r>
              <a:rPr lang="en-AU" sz="2000" dirty="0"/>
              <a:t>- 1 FTE for 1 year of non-directable software effort</a:t>
            </a:r>
          </a:p>
          <a:p>
            <a:pPr>
              <a:buFont typeface="Arial"/>
              <a:buChar char="•"/>
            </a:pPr>
            <a:r>
              <a:rPr lang="en-AU" sz="2000" dirty="0"/>
              <a:t>The </a:t>
            </a:r>
            <a:r>
              <a:rPr lang="en-AU" sz="2000" dirty="0">
                <a:solidFill>
                  <a:srgbClr val="FF0000"/>
                </a:solidFill>
              </a:rPr>
              <a:t>red</a:t>
            </a:r>
            <a:r>
              <a:rPr lang="en-AU" sz="2000" dirty="0"/>
              <a:t> items require </a:t>
            </a:r>
            <a:r>
              <a:rPr lang="en-AU" sz="2000" b="1" dirty="0"/>
              <a:t>funding</a:t>
            </a:r>
            <a:r>
              <a:rPr lang="en-AU" sz="2000" dirty="0"/>
              <a:t>. For 3 years this is supported by LIEF.</a:t>
            </a:r>
          </a:p>
          <a:p>
            <a:pPr>
              <a:buFont typeface="Arial"/>
              <a:buChar char="•"/>
            </a:pPr>
            <a:r>
              <a:rPr lang="en-AU" sz="2000" dirty="0"/>
              <a:t>With AAL we have developed the LSST Consortium Agreement, which includes Terms of Reference for the AAL LSST </a:t>
            </a:r>
            <a:br>
              <a:rPr lang="en-AU" sz="2000" dirty="0"/>
            </a:br>
            <a:r>
              <a:rPr lang="en-AU" sz="2000" dirty="0"/>
              <a:t>Management Committee (</a:t>
            </a:r>
            <a:r>
              <a:rPr lang="en-AU" sz="2000" dirty="0" err="1"/>
              <a:t>ALManaC</a:t>
            </a:r>
            <a:r>
              <a:rPr lang="en-AU" sz="2000" dirty="0"/>
              <a:t>) and policies for </a:t>
            </a:r>
            <a:br>
              <a:rPr lang="en-AU" sz="2000" dirty="0"/>
            </a:br>
            <a:r>
              <a:rPr lang="en-AU" sz="2000" dirty="0"/>
              <a:t>new PIs and JAs to join.</a:t>
            </a:r>
          </a:p>
          <a:p>
            <a:pPr>
              <a:buFont typeface="Arial"/>
              <a:buChar char="•"/>
            </a:pPr>
            <a:r>
              <a:rPr lang="en-AU" sz="2000" dirty="0"/>
              <a:t>From 2024 Prof Rachel Webster is the new Australian Science Lead for LSST with A/Prof Chris Wolf as Deputy.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929142F-767D-274E-9413-48358E09F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95" y="4293096"/>
            <a:ext cx="2226309" cy="97957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0E454-F3F3-6945-939C-E1A625801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Sarah Brough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70569"/>
      </p:ext>
    </p:extLst>
  </p:cSld>
  <p:clrMapOvr>
    <a:masterClrMapping/>
  </p:clrMapOvr>
</p:sld>
</file>

<file path=ppt/theme/theme1.xml><?xml version="1.0" encoding="utf-8"?>
<a:theme xmlns:a="http://schemas.openxmlformats.org/drawingml/2006/main" name="ASB Presentation Template v2">
  <a:themeElements>
    <a:clrScheme name="AGSM">
      <a:dk1>
        <a:srgbClr val="404040"/>
      </a:dk1>
      <a:lt1>
        <a:sysClr val="window" lastClr="FFFFFF"/>
      </a:lt1>
      <a:dk2>
        <a:srgbClr val="063E8D"/>
      </a:dk2>
      <a:lt2>
        <a:srgbClr val="CCCCCC"/>
      </a:lt2>
      <a:accent1>
        <a:srgbClr val="063E8D"/>
      </a:accent1>
      <a:accent2>
        <a:srgbClr val="FFD700"/>
      </a:accent2>
      <a:accent3>
        <a:srgbClr val="0067A8"/>
      </a:accent3>
      <a:accent4>
        <a:srgbClr val="00568E"/>
      </a:accent4>
      <a:accent5>
        <a:srgbClr val="004372"/>
      </a:accent5>
      <a:accent6>
        <a:srgbClr val="002E52"/>
      </a:accent6>
      <a:hlink>
        <a:srgbClr val="33CCFF"/>
      </a:hlink>
      <a:folHlink>
        <a:srgbClr val="063E8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342900" marR="0" indent="-34290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115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Sommet bold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1" id="{CECED6B6-01E3-AF4C-9FB0-716A457DCAD8}" vid="{E23210A9-B5CC-594D-AEAD-3AB1506EAE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Resource Document" ma:contentTypeID="0x01010008768CDC8BD8F24E88688A23E1BBFFD40083F9DB452809BE4E9E961773873B9725" ma:contentTypeVersion="12" ma:contentTypeDescription="" ma:contentTypeScope="" ma:versionID="ccf7c8939642961021bbb5e2375da5c4">
  <xsd:schema xmlns:xsd="http://www.w3.org/2001/XMLSchema" xmlns:xs="http://www.w3.org/2001/XMLSchema" xmlns:p="http://schemas.microsoft.com/office/2006/metadata/properties" xmlns:ns2="e2a6d7fd-cfb8-4aa2-8f9d-00d20bdc3a83" xmlns:ns4="78237fa5-fae7-4a08-ad29-c8feb430a382" targetNamespace="http://schemas.microsoft.com/office/2006/metadata/properties" ma:root="true" ma:fieldsID="7ba22b555d239708a9679c6b61f18d10" ns2:_="" ns4:_="">
    <xsd:import namespace="e2a6d7fd-cfb8-4aa2-8f9d-00d20bdc3a83"/>
    <xsd:import namespace="78237fa5-fae7-4a08-ad29-c8feb430a38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4:UnswBus_ResourceType"/>
                <xsd:element ref="ns4:UnswBus_Description" minOccurs="0"/>
                <xsd:element ref="ns2:l106d6d0667840b48999320499b4dd29" minOccurs="0"/>
                <xsd:element ref="ns2:cfdce602ab9848b4bf80c62eae0cddb3" minOccurs="0"/>
                <xsd:element ref="ns2:i7e4caf4883549738b3fce866cf588f7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a6d7fd-cfb8-4aa2-8f9d-00d20bdc3a83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2cec8c26-97b4-48cb-a8fc-0ef68138d153}" ma:internalName="TaxCatchAll" ma:showField="CatchAllData" ma:web="e2a6d7fd-cfb8-4aa2-8f9d-00d20bdc3a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description="" ma:hidden="true" ma:list="{2cec8c26-97b4-48cb-a8fc-0ef68138d153}" ma:internalName="TaxCatchAllLabel" ma:readOnly="true" ma:showField="CatchAllDataLabel" ma:web="e2a6d7fd-cfb8-4aa2-8f9d-00d20bdc3a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106d6d0667840b48999320499b4dd29" ma:index="15" nillable="true" ma:taxonomy="true" ma:internalName="l106d6d0667840b48999320499b4dd29" ma:taxonomyFieldName="UnswBus_EnterpriseKeywords" ma:displayName="Enterprise Keywords" ma:default="" ma:fieldId="{5106d6d0-6678-40b4-8999-320499b4dd29}" ma:taxonomyMulti="true" ma:sspId="2b026aac-6b52-4d7e-a64d-f3ee90946f56" ma:termSetId="6b154277-0339-4047-8b7c-9c64337183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fdce602ab9848b4bf80c62eae0cddb3" ma:index="16" nillable="true" ma:taxonomy="true" ma:internalName="cfdce602ab9848b4bf80c62eae0cddb3" ma:taxonomyFieldName="UnswBus_SchoolUnit" ma:displayName="School or Unit" ma:default="" ma:fieldId="{cfdce602-ab98-48b4-bf80-c62eae0cddb3}" ma:sspId="2b026aac-6b52-4d7e-a64d-f3ee90946f56" ma:termSetId="99342006-19d9-4d76-ae6d-6a49808a1b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e4caf4883549738b3fce866cf588f7" ma:index="17" ma:taxonomy="true" ma:internalName="i7e4caf4883549738b3fce866cf588f7" ma:taxonomyFieldName="UnswBus_ResourceCategory" ma:displayName="Resource Category" ma:default="" ma:fieldId="{27e4caf4-8835-4973-8b3f-ce866cf588f7}" ma:taxonomyMulti="true" ma:sspId="2b026aac-6b52-4d7e-a64d-f3ee90946f56" ma:termSetId="59e748ed-3424-4b0f-8a51-22a7215e598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1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37fa5-fae7-4a08-ad29-c8feb430a382" elementFormDefault="qualified">
    <xsd:import namespace="http://schemas.microsoft.com/office/2006/documentManagement/types"/>
    <xsd:import namespace="http://schemas.microsoft.com/office/infopath/2007/PartnerControls"/>
    <xsd:element name="UnswBus_ResourceType" ma:index="11" ma:displayName="Resource Type" ma:default="Brochure" ma:format="Dropdown" ma:internalName="UnswBus_ResourceType" ma:readOnly="false">
      <xsd:simpleType>
        <xsd:restriction base="dms:Choice">
          <xsd:enumeration value="Brochure"/>
          <xsd:enumeration value="Form"/>
          <xsd:enumeration value="Guidelines"/>
          <xsd:enumeration value="Manuals"/>
          <xsd:enumeration value="Minutes"/>
          <xsd:enumeration value="Newsletter"/>
          <xsd:enumeration value="Policy"/>
          <xsd:enumeration value="Procedure"/>
          <xsd:enumeration value="Protocol"/>
          <xsd:enumeration value="Reference"/>
          <xsd:enumeration value="Report"/>
          <xsd:enumeration value="Template"/>
        </xsd:restriction>
      </xsd:simpleType>
    </xsd:element>
    <xsd:element name="UnswBus_Description" ma:index="13" nillable="true" ma:displayName="Description" ma:internalName="UnswBus_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2E48C029-ECC1-452C-8742-C4F7F6B2C8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a6d7fd-cfb8-4aa2-8f9d-00d20bdc3a83"/>
    <ds:schemaRef ds:uri="78237fa5-fae7-4a08-ad29-c8feb430a3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AF81F6-8F2A-47D5-9E54-F37BF3E413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7A88D3-C8FA-43F4-B901-104849B358DC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14726</TotalTime>
  <Words>1235</Words>
  <Application>Microsoft Macintosh PowerPoint</Application>
  <PresentationFormat>On-screen Show (4:3)</PresentationFormat>
  <Paragraphs>108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Sommet</vt:lpstr>
      <vt:lpstr>Sommet bold</vt:lpstr>
      <vt:lpstr>Arial</vt:lpstr>
      <vt:lpstr>Arial Black</vt:lpstr>
      <vt:lpstr>Calibri</vt:lpstr>
      <vt:lpstr>Helvetica</vt:lpstr>
      <vt:lpstr>Lucida Grande</vt:lpstr>
      <vt:lpstr>Wingdings</vt:lpstr>
      <vt:lpstr>ASB Presentation Template v2</vt:lpstr>
      <vt:lpstr>PowerPoint Presentation</vt:lpstr>
      <vt:lpstr>The AAO (2009-2017)</vt:lpstr>
      <vt:lpstr>PowerPoint Presentation</vt:lpstr>
      <vt:lpstr>LSST</vt:lpstr>
      <vt:lpstr>LSST</vt:lpstr>
      <vt:lpstr>Decadal Planning 2014</vt:lpstr>
      <vt:lpstr>Next Steps 2015-2019</vt:lpstr>
      <vt:lpstr>2019++</vt:lpstr>
      <vt:lpstr>So HOW is Australia Involved?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Sarah Brough</cp:lastModifiedBy>
  <cp:revision>287</cp:revision>
  <cp:lastPrinted>2023-05-04T00:35:18Z</cp:lastPrinted>
  <dcterms:created xsi:type="dcterms:W3CDTF">2016-12-19T23:05:52Z</dcterms:created>
  <dcterms:modified xsi:type="dcterms:W3CDTF">2024-10-03T01:50:28Z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15500.0000000000</vt:lpwstr>
  </property>
  <property fmtid="{D5CDD505-2E9C-101B-9397-08002B2CF9AE}" pid="3" name="OHS Newsletter?">
    <vt:lpwstr>0</vt:lpwstr>
  </property>
  <property fmtid="{D5CDD505-2E9C-101B-9397-08002B2CF9AE}" pid="4" name="Category">
    <vt:lpwstr>AGSM</vt:lpwstr>
  </property>
  <property fmtid="{D5CDD505-2E9C-101B-9397-08002B2CF9AE}" pid="5" name="ContentType">
    <vt:lpwstr>Document</vt:lpwstr>
  </property>
  <property fmtid="{D5CDD505-2E9C-101B-9397-08002B2CF9AE}" pid="6" name="Date">
    <vt:lpwstr/>
  </property>
  <property fmtid="{D5CDD505-2E9C-101B-9397-08002B2CF9AE}" pid="7" name="PublishingExpirationDate">
    <vt:lpwstr/>
  </property>
  <property fmtid="{D5CDD505-2E9C-101B-9397-08002B2CF9AE}" pid="8" name="PublishingStartDate">
    <vt:lpwstr/>
  </property>
  <property fmtid="{D5CDD505-2E9C-101B-9397-08002B2CF9AE}" pid="9" name="ASBDocumentType">
    <vt:lpwstr>16</vt:lpwstr>
  </property>
  <property fmtid="{D5CDD505-2E9C-101B-9397-08002B2CF9AE}" pid="10" name="ASBDepartment">
    <vt:lpwstr>8</vt:lpwstr>
  </property>
  <property fmtid="{D5CDD505-2E9C-101B-9397-08002B2CF9AE}" pid="11" name="ASBUpdatedDate">
    <vt:lpwstr>2015-08-04T00:00:00Z</vt:lpwstr>
  </property>
  <property fmtid="{D5CDD505-2E9C-101B-9397-08002B2CF9AE}" pid="12" name="ASBTopic">
    <vt:lpwstr>1</vt:lpwstr>
  </property>
  <property fmtid="{D5CDD505-2E9C-101B-9397-08002B2CF9AE}" pid="13" name="ASBProgram">
    <vt:lpwstr>5</vt:lpwstr>
  </property>
  <property fmtid="{D5CDD505-2E9C-101B-9397-08002B2CF9AE}" pid="14" name="Format">
    <vt:lpwstr>PowerPoint</vt:lpwstr>
  </property>
  <property fmtid="{D5CDD505-2E9C-101B-9397-08002B2CF9AE}" pid="15" name="UnswBus_ResourceCategory">
    <vt:lpwstr>78;#AGSM|e641e8a1-99e5-404f-bd7c-35803f4d985d</vt:lpwstr>
  </property>
  <property fmtid="{D5CDD505-2E9C-101B-9397-08002B2CF9AE}" pid="16" name="UnswBus_ResourceType">
    <vt:lpwstr>Template</vt:lpwstr>
  </property>
  <property fmtid="{D5CDD505-2E9C-101B-9397-08002B2CF9AE}" pid="17" name="ContentTypeId">
    <vt:lpwstr>0x01010008768CDC8BD8F24E88688A23E1BBFFD40083F9DB452809BE4E9E961773873B9725</vt:lpwstr>
  </property>
  <property fmtid="{D5CDD505-2E9C-101B-9397-08002B2CF9AE}" pid="18" name="i7e4caf4883549738b3fce866cf588f7">
    <vt:lpwstr>AGSM|e641e8a1-99e5-404f-bd7c-35803f4d985d</vt:lpwstr>
  </property>
  <property fmtid="{D5CDD505-2E9C-101B-9397-08002B2CF9AE}" pid="19" name="TaxCatchAll">
    <vt:lpwstr>78;#AGSM|e641e8a1-99e5-404f-bd7c-35803f4d985d</vt:lpwstr>
  </property>
  <property fmtid="{D5CDD505-2E9C-101B-9397-08002B2CF9AE}" pid="20" name="l106d6d0667840b48999320499b4dd29">
    <vt:lpwstr/>
  </property>
  <property fmtid="{D5CDD505-2E9C-101B-9397-08002B2CF9AE}" pid="21" name="UnswBus_EnterpriseKeywords">
    <vt:lpwstr/>
  </property>
  <property fmtid="{D5CDD505-2E9C-101B-9397-08002B2CF9AE}" pid="22" name="cfdce602ab9848b4bf80c62eae0cddb3">
    <vt:lpwstr/>
  </property>
  <property fmtid="{D5CDD505-2E9C-101B-9397-08002B2CF9AE}" pid="23" name="UnswBus_SchoolUnit">
    <vt:lpwstr/>
  </property>
  <property fmtid="{D5CDD505-2E9C-101B-9397-08002B2CF9AE}" pid="24" name="UnswBus_Description">
    <vt:lpwstr>Branded templates produced by the UNSW Business School Marketing team</vt:lpwstr>
  </property>
</Properties>
</file>