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
  </p:sldMasterIdLst>
  <p:notesMasterIdLst>
    <p:notesMasterId r:id="rId21"/>
  </p:notesMasterIdLst>
  <p:sldIdLst>
    <p:sldId id="395" r:id="rId2"/>
    <p:sldId id="396" r:id="rId3"/>
    <p:sldId id="801" r:id="rId4"/>
    <p:sldId id="785" r:id="rId5"/>
    <p:sldId id="792" r:id="rId6"/>
    <p:sldId id="786" r:id="rId7"/>
    <p:sldId id="800" r:id="rId8"/>
    <p:sldId id="799" r:id="rId9"/>
    <p:sldId id="787" r:id="rId10"/>
    <p:sldId id="796" r:id="rId11"/>
    <p:sldId id="798" r:id="rId12"/>
    <p:sldId id="797" r:id="rId13"/>
    <p:sldId id="788" r:id="rId14"/>
    <p:sldId id="789" r:id="rId15"/>
    <p:sldId id="790" r:id="rId16"/>
    <p:sldId id="784" r:id="rId17"/>
    <p:sldId id="802" r:id="rId18"/>
    <p:sldId id="791" r:id="rId19"/>
    <p:sldId id="783"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2121"/>
    <a:srgbClr val="945200"/>
    <a:srgbClr val="FF8800"/>
    <a:srgbClr val="E704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30" autoAdjust="0"/>
    <p:restoredTop sz="84018" autoAdjust="0"/>
  </p:normalViewPr>
  <p:slideViewPr>
    <p:cSldViewPr snapToGrid="0" snapToObjects="1">
      <p:cViewPr varScale="1">
        <p:scale>
          <a:sx n="68" d="100"/>
          <a:sy n="68" d="100"/>
        </p:scale>
        <p:origin x="208" y="2680"/>
      </p:cViewPr>
      <p:guideLst>
        <p:guide orient="horz" pos="1620"/>
        <p:guide pos="2880"/>
      </p:guideLst>
    </p:cSldViewPr>
  </p:slideViewPr>
  <p:outlineViewPr>
    <p:cViewPr>
      <p:scale>
        <a:sx n="33" d="100"/>
        <a:sy n="33" d="100"/>
      </p:scale>
      <p:origin x="0" y="-240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venir Book" panose="02000503020000020003" pitchFamily="2"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venir Book" panose="02000503020000020003" pitchFamily="2" charset="0"/>
              </a:defRPr>
            </a:lvl1pPr>
          </a:lstStyle>
          <a:p>
            <a:fld id="{5F739DB4-87E0-1F4F-81D2-0C524BB6BCA8}" type="datetimeFigureOut">
              <a:rPr lang="en-US" smtClean="0"/>
              <a:pPr/>
              <a:t>10/1/24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venir Book" panose="02000503020000020003"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venir Book" panose="02000503020000020003" pitchFamily="2" charset="0"/>
              </a:defRPr>
            </a:lvl1pPr>
          </a:lstStyle>
          <a:p>
            <a:fld id="{21332378-632A-5040-8FB9-579B0A8EC035}" type="slidenum">
              <a:rPr lang="en-US" smtClean="0"/>
              <a:pPr/>
              <a:t>‹#›</a:t>
            </a:fld>
            <a:endParaRPr lang="en-US" dirty="0"/>
          </a:p>
        </p:txBody>
      </p:sp>
    </p:spTree>
    <p:extLst>
      <p:ext uri="{BB962C8B-B14F-4D97-AF65-F5344CB8AC3E}">
        <p14:creationId xmlns:p14="http://schemas.microsoft.com/office/powerpoint/2010/main" val="1141486762"/>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venir Book" panose="02000503020000020003" pitchFamily="2" charset="0"/>
        <a:ea typeface="+mn-ea"/>
        <a:cs typeface="+mn-cs"/>
      </a:defRPr>
    </a:lvl1pPr>
    <a:lvl2pPr marL="457200" algn="l" defTabSz="457200" rtl="0" eaLnBrk="1" latinLnBrk="0" hangingPunct="1">
      <a:defRPr sz="1200" b="0" i="0" kern="1200">
        <a:solidFill>
          <a:schemeClr val="tx1"/>
        </a:solidFill>
        <a:latin typeface="Avenir Book" panose="02000503020000020003" pitchFamily="2" charset="0"/>
        <a:ea typeface="+mn-ea"/>
        <a:cs typeface="+mn-cs"/>
      </a:defRPr>
    </a:lvl2pPr>
    <a:lvl3pPr marL="914400" algn="l" defTabSz="457200" rtl="0" eaLnBrk="1" latinLnBrk="0" hangingPunct="1">
      <a:defRPr sz="1200" b="0" i="0" kern="1200">
        <a:solidFill>
          <a:schemeClr val="tx1"/>
        </a:solidFill>
        <a:latin typeface="Avenir Book" panose="02000503020000020003" pitchFamily="2" charset="0"/>
        <a:ea typeface="+mn-ea"/>
        <a:cs typeface="+mn-cs"/>
      </a:defRPr>
    </a:lvl3pPr>
    <a:lvl4pPr marL="1371600" algn="l" defTabSz="457200" rtl="0" eaLnBrk="1" latinLnBrk="0" hangingPunct="1">
      <a:defRPr sz="1200" b="0" i="0" kern="1200">
        <a:solidFill>
          <a:schemeClr val="tx1"/>
        </a:solidFill>
        <a:latin typeface="Avenir Book" panose="02000503020000020003" pitchFamily="2" charset="0"/>
        <a:ea typeface="+mn-ea"/>
        <a:cs typeface="+mn-cs"/>
      </a:defRPr>
    </a:lvl4pPr>
    <a:lvl5pPr marL="1828800" algn="l" defTabSz="457200" rtl="0" eaLnBrk="1" latinLnBrk="0" hangingPunct="1">
      <a:defRPr sz="1200" b="0" i="0" kern="1200">
        <a:solidFill>
          <a:schemeClr val="tx1"/>
        </a:solidFill>
        <a:latin typeface="Avenir Book" panose="02000503020000020003" pitchFamily="2"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1332378-632A-5040-8FB9-579B0A8EC035}" type="slidenum">
              <a:rPr lang="en-US" smtClean="0"/>
              <a:t>1</a:t>
            </a:fld>
            <a:endParaRPr lang="en-US"/>
          </a:p>
        </p:txBody>
      </p:sp>
    </p:spTree>
    <p:extLst>
      <p:ext uri="{BB962C8B-B14F-4D97-AF65-F5344CB8AC3E}">
        <p14:creationId xmlns:p14="http://schemas.microsoft.com/office/powerpoint/2010/main" val="1309074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Motivate and describe the survey aims and methods. Show some very preliminary observations.</a:t>
            </a:r>
          </a:p>
          <a:p>
            <a:r>
              <a:rPr lang="en-US" dirty="0"/>
              <a:t>From ‘how typical is the MW?’ to ‘how typical is the LG?’</a:t>
            </a:r>
          </a:p>
        </p:txBody>
      </p:sp>
      <p:sp>
        <p:nvSpPr>
          <p:cNvPr id="4" name="Slide Number Placeholder 3"/>
          <p:cNvSpPr>
            <a:spLocks noGrp="1"/>
          </p:cNvSpPr>
          <p:nvPr>
            <p:ph type="sldNum" sz="quarter" idx="5"/>
          </p:nvPr>
        </p:nvSpPr>
        <p:spPr/>
        <p:txBody>
          <a:bodyPr/>
          <a:lstStyle/>
          <a:p>
            <a:fld id="{21332378-632A-5040-8FB9-579B0A8EC035}" type="slidenum">
              <a:rPr lang="en-US" smtClean="0"/>
              <a:pPr/>
              <a:t>2</a:t>
            </a:fld>
            <a:endParaRPr lang="en-US" dirty="0"/>
          </a:p>
        </p:txBody>
      </p:sp>
    </p:spTree>
    <p:extLst>
      <p:ext uri="{BB962C8B-B14F-4D97-AF65-F5344CB8AC3E}">
        <p14:creationId xmlns:p14="http://schemas.microsoft.com/office/powerpoint/2010/main" val="1662587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800" dirty="0">
                <a:effectLst/>
                <a:latin typeface="NimbusRomNo9L"/>
              </a:rPr>
              <a:t>The accuracy of information we have about our place in the Universe rests heavily on detailed studies of our Local Group of galaxies (LG)–two host galaxies Milky Way and its neighbour Andromeda, and their respective retinues of dwarf satellite galaxies. The LG serves naturally as a unique laboratory for studying galaxy formation and evolution over cosmic times, offering a first-hand view of ways in which myriad types of dwarf galaxies gravitationally come together and form larger galaxies like our Milky Way. </a:t>
            </a:r>
            <a:endParaRPr lang="en-AU" dirty="0"/>
          </a:p>
          <a:p>
            <a:endParaRPr lang="en-AU" dirty="0"/>
          </a:p>
        </p:txBody>
      </p:sp>
      <p:sp>
        <p:nvSpPr>
          <p:cNvPr id="4" name="Slide Number Placeholder 3"/>
          <p:cNvSpPr>
            <a:spLocks noGrp="1"/>
          </p:cNvSpPr>
          <p:nvPr>
            <p:ph type="sldNum" sz="quarter" idx="5"/>
          </p:nvPr>
        </p:nvSpPr>
        <p:spPr/>
        <p:txBody>
          <a:bodyPr/>
          <a:lstStyle/>
          <a:p>
            <a:fld id="{21332378-632A-5040-8FB9-579B0A8EC035}" type="slidenum">
              <a:rPr lang="en-US" smtClean="0"/>
              <a:pPr/>
              <a:t>4</a:t>
            </a:fld>
            <a:endParaRPr lang="en-US" dirty="0"/>
          </a:p>
        </p:txBody>
      </p:sp>
    </p:spTree>
    <p:extLst>
      <p:ext uri="{BB962C8B-B14F-4D97-AF65-F5344CB8AC3E}">
        <p14:creationId xmlns:p14="http://schemas.microsoft.com/office/powerpoint/2010/main" val="1902961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800" dirty="0">
                <a:effectLst/>
                <a:latin typeface="NimbusRomNo9L"/>
              </a:rPr>
              <a:t>. </a:t>
            </a:r>
            <a:endParaRPr lang="en-AU" dirty="0"/>
          </a:p>
          <a:p>
            <a:endParaRPr lang="en-AU" dirty="0"/>
          </a:p>
          <a:p>
            <a:r>
              <a:rPr lang="en-AU" dirty="0"/>
              <a:t>Blue = parent sample</a:t>
            </a:r>
          </a:p>
          <a:p>
            <a:r>
              <a:rPr lang="en-AU" dirty="0"/>
              <a:t>Purple = mean + 1 std. dev.</a:t>
            </a:r>
          </a:p>
        </p:txBody>
      </p:sp>
      <p:sp>
        <p:nvSpPr>
          <p:cNvPr id="4" name="Slide Number Placeholder 3"/>
          <p:cNvSpPr>
            <a:spLocks noGrp="1"/>
          </p:cNvSpPr>
          <p:nvPr>
            <p:ph type="sldNum" sz="quarter" idx="5"/>
          </p:nvPr>
        </p:nvSpPr>
        <p:spPr/>
        <p:txBody>
          <a:bodyPr/>
          <a:lstStyle/>
          <a:p>
            <a:fld id="{21332378-632A-5040-8FB9-579B0A8EC035}" type="slidenum">
              <a:rPr lang="en-US" smtClean="0"/>
              <a:pPr/>
              <a:t>9</a:t>
            </a:fld>
            <a:endParaRPr lang="en-US" dirty="0"/>
          </a:p>
        </p:txBody>
      </p:sp>
    </p:spTree>
    <p:extLst>
      <p:ext uri="{BB962C8B-B14F-4D97-AF65-F5344CB8AC3E}">
        <p14:creationId xmlns:p14="http://schemas.microsoft.com/office/powerpoint/2010/main" val="2018528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Example pics of groups,</a:t>
            </a:r>
          </a:p>
          <a:p>
            <a:endParaRPr lang="en-AU" dirty="0"/>
          </a:p>
        </p:txBody>
      </p:sp>
      <p:sp>
        <p:nvSpPr>
          <p:cNvPr id="4" name="Slide Number Placeholder 3"/>
          <p:cNvSpPr>
            <a:spLocks noGrp="1"/>
          </p:cNvSpPr>
          <p:nvPr>
            <p:ph type="sldNum" sz="quarter" idx="5"/>
          </p:nvPr>
        </p:nvSpPr>
        <p:spPr/>
        <p:txBody>
          <a:bodyPr/>
          <a:lstStyle/>
          <a:p>
            <a:fld id="{21332378-632A-5040-8FB9-579B0A8EC035}" type="slidenum">
              <a:rPr lang="en-US" smtClean="0"/>
              <a:pPr/>
              <a:t>10</a:t>
            </a:fld>
            <a:endParaRPr lang="en-US" dirty="0"/>
          </a:p>
        </p:txBody>
      </p:sp>
    </p:spTree>
    <p:extLst>
      <p:ext uri="{BB962C8B-B14F-4D97-AF65-F5344CB8AC3E}">
        <p14:creationId xmlns:p14="http://schemas.microsoft.com/office/powerpoint/2010/main" val="2458381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Picture of AAT (50</a:t>
            </a:r>
            <a:r>
              <a:rPr lang="en-AU" baseline="30000" dirty="0"/>
              <a:t>th</a:t>
            </a:r>
            <a:r>
              <a:rPr lang="en-AU" dirty="0"/>
              <a:t>!) &amp; 2.3m (MSO100th!) which is a long time in Aussie years.</a:t>
            </a:r>
          </a:p>
        </p:txBody>
      </p:sp>
      <p:sp>
        <p:nvSpPr>
          <p:cNvPr id="4" name="Slide Number Placeholder 3"/>
          <p:cNvSpPr>
            <a:spLocks noGrp="1"/>
          </p:cNvSpPr>
          <p:nvPr>
            <p:ph type="sldNum" sz="quarter" idx="5"/>
          </p:nvPr>
        </p:nvSpPr>
        <p:spPr/>
        <p:txBody>
          <a:bodyPr/>
          <a:lstStyle/>
          <a:p>
            <a:fld id="{21332378-632A-5040-8FB9-579B0A8EC035}" type="slidenum">
              <a:rPr lang="en-US" smtClean="0"/>
              <a:pPr/>
              <a:t>12</a:t>
            </a:fld>
            <a:endParaRPr lang="en-US" dirty="0"/>
          </a:p>
        </p:txBody>
      </p:sp>
    </p:spTree>
    <p:extLst>
      <p:ext uri="{BB962C8B-B14F-4D97-AF65-F5344CB8AC3E}">
        <p14:creationId xmlns:p14="http://schemas.microsoft.com/office/powerpoint/2010/main" val="1538716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Flash up some high-level science questions to give a taste of our aims.</a:t>
            </a:r>
          </a:p>
        </p:txBody>
      </p:sp>
      <p:sp>
        <p:nvSpPr>
          <p:cNvPr id="4" name="Slide Number Placeholder 3"/>
          <p:cNvSpPr>
            <a:spLocks noGrp="1"/>
          </p:cNvSpPr>
          <p:nvPr>
            <p:ph type="sldNum" sz="quarter" idx="5"/>
          </p:nvPr>
        </p:nvSpPr>
        <p:spPr/>
        <p:txBody>
          <a:bodyPr/>
          <a:lstStyle/>
          <a:p>
            <a:fld id="{21332378-632A-5040-8FB9-579B0A8EC035}" type="slidenum">
              <a:rPr lang="en-US" smtClean="0"/>
              <a:pPr/>
              <a:t>13</a:t>
            </a:fld>
            <a:endParaRPr lang="en-US" dirty="0"/>
          </a:p>
        </p:txBody>
      </p:sp>
    </p:spTree>
    <p:extLst>
      <p:ext uri="{BB962C8B-B14F-4D97-AF65-F5344CB8AC3E}">
        <p14:creationId xmlns:p14="http://schemas.microsoft.com/office/powerpoint/2010/main" val="2225132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 map of 79098? **</a:t>
            </a:r>
          </a:p>
        </p:txBody>
      </p:sp>
      <p:sp>
        <p:nvSpPr>
          <p:cNvPr id="4" name="Slide Number Placeholder 3"/>
          <p:cNvSpPr>
            <a:spLocks noGrp="1"/>
          </p:cNvSpPr>
          <p:nvPr>
            <p:ph type="sldNum" sz="quarter" idx="5"/>
          </p:nvPr>
        </p:nvSpPr>
        <p:spPr/>
        <p:txBody>
          <a:bodyPr/>
          <a:lstStyle/>
          <a:p>
            <a:fld id="{21332378-632A-5040-8FB9-579B0A8EC035}" type="slidenum">
              <a:rPr lang="en-US" smtClean="0"/>
              <a:pPr/>
              <a:t>17</a:t>
            </a:fld>
            <a:endParaRPr lang="en-US" dirty="0"/>
          </a:p>
        </p:txBody>
      </p:sp>
    </p:spTree>
    <p:extLst>
      <p:ext uri="{BB962C8B-B14F-4D97-AF65-F5344CB8AC3E}">
        <p14:creationId xmlns:p14="http://schemas.microsoft.com/office/powerpoint/2010/main" val="3083850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For more, see my talk at Small Galaxies, Cosmic Questions III…</a:t>
            </a:r>
          </a:p>
        </p:txBody>
      </p:sp>
      <p:sp>
        <p:nvSpPr>
          <p:cNvPr id="4" name="Slide Number Placeholder 3"/>
          <p:cNvSpPr>
            <a:spLocks noGrp="1"/>
          </p:cNvSpPr>
          <p:nvPr>
            <p:ph type="sldNum" sz="quarter" idx="5"/>
          </p:nvPr>
        </p:nvSpPr>
        <p:spPr/>
        <p:txBody>
          <a:bodyPr/>
          <a:lstStyle/>
          <a:p>
            <a:fld id="{21332378-632A-5040-8FB9-579B0A8EC035}" type="slidenum">
              <a:rPr lang="en-US" smtClean="0"/>
              <a:pPr/>
              <a:t>18</a:t>
            </a:fld>
            <a:endParaRPr lang="en-US" dirty="0"/>
          </a:p>
        </p:txBody>
      </p:sp>
    </p:spTree>
    <p:extLst>
      <p:ext uri="{BB962C8B-B14F-4D97-AF65-F5344CB8AC3E}">
        <p14:creationId xmlns:p14="http://schemas.microsoft.com/office/powerpoint/2010/main" val="1447726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597819"/>
            <a:ext cx="7086600" cy="1102519"/>
          </a:xfrm>
        </p:spPr>
        <p:txBody>
          <a:bodyPr/>
          <a:lstStyle>
            <a:lvl1pPr algn="r">
              <a:defRPr/>
            </a:lvl1pPr>
          </a:lstStyle>
          <a:p>
            <a:r>
              <a:rPr lang="en-GB"/>
              <a:t>Click to edit Master title style</a:t>
            </a:r>
            <a:endParaRPr lang="en-US" dirty="0"/>
          </a:p>
        </p:txBody>
      </p:sp>
      <p:sp>
        <p:nvSpPr>
          <p:cNvPr id="3" name="Subtitle 2"/>
          <p:cNvSpPr>
            <a:spLocks noGrp="1"/>
          </p:cNvSpPr>
          <p:nvPr>
            <p:ph type="subTitle" idx="1"/>
          </p:nvPr>
        </p:nvSpPr>
        <p:spPr>
          <a:xfrm>
            <a:off x="2057400" y="2926225"/>
            <a:ext cx="6400800" cy="1314450"/>
          </a:xfrm>
        </p:spPr>
        <p:txBody>
          <a:bodyPr/>
          <a:lstStyle>
            <a:lvl1pPr marL="0" indent="0" algn="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7EEC2F0-A7B8-BE44-BC39-16B4F98FD64E}" type="datetime1">
              <a:rPr lang="en-AU" smtClean="0"/>
              <a:t>1/10/2024</a:t>
            </a:fld>
            <a:endParaRPr lang="en-US" dirty="0"/>
          </a:p>
        </p:txBody>
      </p:sp>
      <p:sp>
        <p:nvSpPr>
          <p:cNvPr id="6" name="Slide Number Placeholder 5"/>
          <p:cNvSpPr>
            <a:spLocks noGrp="1"/>
          </p:cNvSpPr>
          <p:nvPr>
            <p:ph type="sldNum" sz="quarter" idx="12"/>
          </p:nvPr>
        </p:nvSpPr>
        <p:spPr>
          <a:xfrm>
            <a:off x="7295949" y="4767263"/>
            <a:ext cx="1390851" cy="273844"/>
          </a:xfrm>
        </p:spPr>
        <p:txBody>
          <a:bodyPr/>
          <a:lstStyle/>
          <a:p>
            <a:fld id="{9B35AF29-89A4-4143-B339-8F0BD9F618D8}" type="slidenum">
              <a:rPr lang="en-US" smtClean="0"/>
              <a:pPr/>
              <a:t>‹#›</a:t>
            </a:fld>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449F28C-1EA3-9D46-801E-985F9FAC72ED}" type="datetime1">
              <a:rPr lang="en-AU" smtClean="0"/>
              <a:t>1/10/2024</a:t>
            </a:fld>
            <a:endParaRPr lang="en-US"/>
          </a:p>
        </p:txBody>
      </p:sp>
      <p:sp>
        <p:nvSpPr>
          <p:cNvPr id="5" name="Footer Placeholder 4"/>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6" name="Slide Number Placeholder 5"/>
          <p:cNvSpPr>
            <a:spLocks noGrp="1"/>
          </p:cNvSpPr>
          <p:nvPr>
            <p:ph type="sldNum" sz="quarter" idx="12"/>
          </p:nvPr>
        </p:nvSpPr>
        <p:spPr/>
        <p:txBody>
          <a:bodyPr/>
          <a:lstStyle/>
          <a:p>
            <a:fld id="{9B35AF29-89A4-4143-B339-8F0BD9F618D8}"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4F491F5-1B2E-CE4B-8F06-9C9067D501A8}" type="datetime1">
              <a:rPr lang="en-AU" smtClean="0"/>
              <a:t>1/10/2024</a:t>
            </a:fld>
            <a:endParaRPr lang="en-US"/>
          </a:p>
        </p:txBody>
      </p:sp>
      <p:sp>
        <p:nvSpPr>
          <p:cNvPr id="5" name="Footer Placeholder 4"/>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6" name="Slide Number Placeholder 5"/>
          <p:cNvSpPr>
            <a:spLocks noGrp="1"/>
          </p:cNvSpPr>
          <p:nvPr>
            <p:ph type="sldNum" sz="quarter" idx="12"/>
          </p:nvPr>
        </p:nvSpPr>
        <p:spPr/>
        <p:txBody>
          <a:bodyPr/>
          <a:lstStyle/>
          <a:p>
            <a:fld id="{9B35AF29-89A4-4143-B339-8F0BD9F618D8}"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422C237-9A9A-C946-8469-A9FA578D4728}" type="datetime1">
              <a:rPr lang="en-AU" smtClean="0"/>
              <a:t>1/10/2024</a:t>
            </a:fld>
            <a:endParaRPr lang="en-US"/>
          </a:p>
        </p:txBody>
      </p:sp>
      <p:sp>
        <p:nvSpPr>
          <p:cNvPr id="5" name="Footer Placeholder 4"/>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6" name="Slide Number Placeholder 5"/>
          <p:cNvSpPr>
            <a:spLocks noGrp="1"/>
          </p:cNvSpPr>
          <p:nvPr>
            <p:ph type="sldNum" sz="quarter" idx="12"/>
          </p:nvPr>
        </p:nvSpPr>
        <p:spPr/>
        <p:txBody>
          <a:bodyPr/>
          <a:lstStyle/>
          <a:p>
            <a:fld id="{9B35AF29-89A4-4143-B339-8F0BD9F618D8}"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7881" y="3305176"/>
            <a:ext cx="7486832" cy="1021556"/>
          </a:xfrm>
        </p:spPr>
        <p:txBody>
          <a:bodyPr anchor="t"/>
          <a:lstStyle>
            <a:lvl1pPr algn="l">
              <a:defRPr sz="3000" b="1" cap="all"/>
            </a:lvl1pPr>
          </a:lstStyle>
          <a:p>
            <a:r>
              <a:rPr lang="en-GB"/>
              <a:t>Click to edit Master title style</a:t>
            </a:r>
            <a:endParaRPr lang="en-US" dirty="0"/>
          </a:p>
        </p:txBody>
      </p:sp>
      <p:sp>
        <p:nvSpPr>
          <p:cNvPr id="3" name="Text Placeholder 2"/>
          <p:cNvSpPr>
            <a:spLocks noGrp="1"/>
          </p:cNvSpPr>
          <p:nvPr>
            <p:ph type="body" idx="1"/>
          </p:nvPr>
        </p:nvSpPr>
        <p:spPr>
          <a:xfrm>
            <a:off x="1007881" y="2180035"/>
            <a:ext cx="7486832"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29C0916-6CD6-0D4A-9356-9F2AF9389595}" type="datetime1">
              <a:rPr lang="en-AU" smtClean="0"/>
              <a:t>1/10/2024</a:t>
            </a:fld>
            <a:endParaRPr lang="en-US"/>
          </a:p>
        </p:txBody>
      </p:sp>
      <p:sp>
        <p:nvSpPr>
          <p:cNvPr id="5" name="Footer Placeholder 4"/>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6" name="Slide Number Placeholder 5"/>
          <p:cNvSpPr>
            <a:spLocks noGrp="1"/>
          </p:cNvSpPr>
          <p:nvPr>
            <p:ph type="sldNum" sz="quarter" idx="12"/>
          </p:nvPr>
        </p:nvSpPr>
        <p:spPr/>
        <p:txBody>
          <a:bodyPr/>
          <a:lstStyle/>
          <a:p>
            <a:fld id="{9B35AF29-89A4-4143-B339-8F0BD9F618D8}"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412111" y="1200151"/>
            <a:ext cx="3387132"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907666" y="1200150"/>
            <a:ext cx="3946967"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E24ABE4-D09D-B54A-B63C-C30146B2D584}" type="datetime1">
              <a:rPr lang="en-AU" smtClean="0"/>
              <a:t>1/10/2024</a:t>
            </a:fld>
            <a:endParaRPr lang="en-US"/>
          </a:p>
        </p:txBody>
      </p:sp>
      <p:sp>
        <p:nvSpPr>
          <p:cNvPr id="6" name="Footer Placeholder 5"/>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7" name="Slide Number Placeholder 6"/>
          <p:cNvSpPr>
            <a:spLocks noGrp="1"/>
          </p:cNvSpPr>
          <p:nvPr>
            <p:ph type="sldNum" sz="quarter" idx="12"/>
          </p:nvPr>
        </p:nvSpPr>
        <p:spPr/>
        <p:txBody>
          <a:bodyPr/>
          <a:lstStyle/>
          <a:p>
            <a:fld id="{9B35AF29-89A4-4143-B339-8F0BD9F618D8}"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108668" y="1151335"/>
            <a:ext cx="3388720"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1108668" y="1631156"/>
            <a:ext cx="3388720"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4E1B173-5A2D-F340-81C6-76F2D0DF0372}" type="datetime1">
              <a:rPr lang="en-AU" smtClean="0"/>
              <a:t>1/10/2024</a:t>
            </a:fld>
            <a:endParaRPr lang="en-US"/>
          </a:p>
        </p:txBody>
      </p:sp>
      <p:sp>
        <p:nvSpPr>
          <p:cNvPr id="8" name="Footer Placeholder 7"/>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9" name="Slide Number Placeholder 8"/>
          <p:cNvSpPr>
            <a:spLocks noGrp="1"/>
          </p:cNvSpPr>
          <p:nvPr>
            <p:ph type="sldNum" sz="quarter" idx="12"/>
          </p:nvPr>
        </p:nvSpPr>
        <p:spPr/>
        <p:txBody>
          <a:bodyPr/>
          <a:lstStyle/>
          <a:p>
            <a:fld id="{9B35AF29-89A4-4143-B339-8F0BD9F618D8}"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5BC777A-0472-0B41-8230-AAE05D2365CD}" type="datetime1">
              <a:rPr lang="en-AU" smtClean="0"/>
              <a:t>1/10/2024</a:t>
            </a:fld>
            <a:endParaRPr lang="en-US"/>
          </a:p>
        </p:txBody>
      </p:sp>
      <p:sp>
        <p:nvSpPr>
          <p:cNvPr id="4" name="Footer Placeholder 3"/>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5" name="Slide Number Placeholder 4"/>
          <p:cNvSpPr>
            <a:spLocks noGrp="1"/>
          </p:cNvSpPr>
          <p:nvPr>
            <p:ph type="sldNum" sz="quarter" idx="12"/>
          </p:nvPr>
        </p:nvSpPr>
        <p:spPr/>
        <p:txBody>
          <a:bodyPr/>
          <a:lstStyle/>
          <a:p>
            <a:fld id="{9B35AF29-89A4-4143-B339-8F0BD9F618D8}"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4CD051-8926-BC41-9479-260436566D85}" type="datetime1">
              <a:rPr lang="en-AU" smtClean="0"/>
              <a:t>1/10/2024</a:t>
            </a:fld>
            <a:endParaRPr lang="en-US"/>
          </a:p>
        </p:txBody>
      </p:sp>
      <p:sp>
        <p:nvSpPr>
          <p:cNvPr id="3" name="Footer Placeholder 2"/>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4" name="Slide Number Placeholder 3"/>
          <p:cNvSpPr>
            <a:spLocks noGrp="1"/>
          </p:cNvSpPr>
          <p:nvPr>
            <p:ph type="sldNum" sz="quarter" idx="12"/>
          </p:nvPr>
        </p:nvSpPr>
        <p:spPr/>
        <p:txBody>
          <a:bodyPr/>
          <a:lstStyle/>
          <a:p>
            <a:fld id="{9B35AF29-89A4-4143-B339-8F0BD9F618D8}"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FC9A775B-D2A0-F440-A417-3D445B635B97}" type="datetime1">
              <a:rPr lang="en-AU" smtClean="0"/>
              <a:t>1/10/2024</a:t>
            </a:fld>
            <a:endParaRPr lang="en-US"/>
          </a:p>
        </p:txBody>
      </p:sp>
      <p:sp>
        <p:nvSpPr>
          <p:cNvPr id="6" name="Footer Placeholder 5"/>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7" name="Slide Number Placeholder 6"/>
          <p:cNvSpPr>
            <a:spLocks noGrp="1"/>
          </p:cNvSpPr>
          <p:nvPr>
            <p:ph type="sldNum" sz="quarter" idx="12"/>
          </p:nvPr>
        </p:nvSpPr>
        <p:spPr/>
        <p:txBody>
          <a:bodyPr/>
          <a:lstStyle/>
          <a:p>
            <a:fld id="{9B35AF29-89A4-4143-B339-8F0BD9F618D8}"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4C6C4430-CFDE-7943-8F8A-2CAFCA1CFC0F}" type="datetime1">
              <a:rPr lang="en-AU" smtClean="0"/>
              <a:t>1/10/2024</a:t>
            </a:fld>
            <a:endParaRPr lang="en-US"/>
          </a:p>
        </p:txBody>
      </p:sp>
      <p:sp>
        <p:nvSpPr>
          <p:cNvPr id="6" name="Footer Placeholder 5"/>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7" name="Slide Number Placeholder 6"/>
          <p:cNvSpPr>
            <a:spLocks noGrp="1"/>
          </p:cNvSpPr>
          <p:nvPr>
            <p:ph type="sldNum" sz="quarter" idx="12"/>
          </p:nvPr>
        </p:nvSpPr>
        <p:spPr/>
        <p:txBody>
          <a:bodyPr/>
          <a:lstStyle/>
          <a:p>
            <a:fld id="{9B35AF29-89A4-4143-B339-8F0BD9F618D8}"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12111" y="205979"/>
            <a:ext cx="7274689" cy="85725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412111" y="1200151"/>
            <a:ext cx="7274689" cy="339447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b="0" i="0">
                <a:solidFill>
                  <a:schemeClr val="tx1">
                    <a:tint val="75000"/>
                  </a:schemeClr>
                </a:solidFill>
                <a:latin typeface="Avenir Book" panose="02000503020000020003" pitchFamily="2" charset="0"/>
              </a:defRPr>
            </a:lvl1pPr>
          </a:lstStyle>
          <a:p>
            <a:fld id="{8B0D81C7-9D05-2E43-BF44-8F585E872AA4}" type="datetime1">
              <a:rPr lang="en-AU" smtClean="0"/>
              <a:t>1/10/2024</a:t>
            </a:fld>
            <a:endParaRPr lang="en-US" dirty="0"/>
          </a:p>
        </p:txBody>
      </p:sp>
      <p:sp>
        <p:nvSpPr>
          <p:cNvPr id="5" name="Footer Placeholder 4"/>
          <p:cNvSpPr>
            <a:spLocks noGrp="1"/>
          </p:cNvSpPr>
          <p:nvPr>
            <p:ph type="ftr" sz="quarter" idx="3"/>
          </p:nvPr>
        </p:nvSpPr>
        <p:spPr>
          <a:xfrm>
            <a:off x="1412111" y="4767263"/>
            <a:ext cx="7274689" cy="273844"/>
          </a:xfrm>
          <a:prstGeom prst="rect">
            <a:avLst/>
          </a:prstGeom>
        </p:spPr>
        <p:txBody>
          <a:bodyPr vert="horz" lIns="91440" tIns="45720" rIns="91440" bIns="45720" rtlCol="0" anchor="ctr"/>
          <a:lstStyle>
            <a:lvl1pPr algn="ctr">
              <a:defRPr sz="1200" b="0" i="0" baseline="0">
                <a:solidFill>
                  <a:schemeClr val="tx1">
                    <a:tint val="75000"/>
                  </a:schemeClr>
                </a:solidFill>
                <a:latin typeface="Avenir Book" panose="02000503020000020003" pitchFamily="2" charset="0"/>
              </a:defRPr>
            </a:lvl1pPr>
          </a:lstStyle>
          <a:p>
            <a:r>
              <a:rPr lang="en-US" dirty="0"/>
              <a:t>Sarah Sweet – UQ – AAT 50</a:t>
            </a:r>
            <a:r>
              <a:rPr lang="en-US" baseline="30000" dirty="0"/>
              <a:t>th</a:t>
            </a:r>
            <a:r>
              <a:rPr lang="en-US" dirty="0"/>
              <a:t> Anniversary Symposium 2024</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b="0" i="0">
                <a:solidFill>
                  <a:schemeClr val="tx1">
                    <a:tint val="75000"/>
                  </a:schemeClr>
                </a:solidFill>
                <a:latin typeface="Avenir Book" panose="02000503020000020003" pitchFamily="2" charset="0"/>
              </a:defRPr>
            </a:lvl1pPr>
          </a:lstStyle>
          <a:p>
            <a:fld id="{9B35AF29-89A4-4143-B339-8F0BD9F618D8}" type="slidenum">
              <a:rPr lang="en-US" smtClean="0"/>
              <a:pPr/>
              <a:t>‹#›</a:t>
            </a:fld>
            <a:endParaRPr lang="en-US" dirty="0"/>
          </a:p>
        </p:txBody>
      </p:sp>
      <p:pic>
        <p:nvPicPr>
          <p:cNvPr id="14" name="Picture 13">
            <a:extLst>
              <a:ext uri="{FF2B5EF4-FFF2-40B4-BE49-F238E27FC236}">
                <a16:creationId xmlns:a16="http://schemas.microsoft.com/office/drawing/2014/main" id="{74A4CC62-4EB3-DE44-884B-090B2283AAE6}"/>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1279781" cy="5143500"/>
          </a:xfrm>
          <a:prstGeom prst="rect">
            <a:avLst/>
          </a:prstGeom>
        </p:spPr>
      </p:pic>
      <p:pic>
        <p:nvPicPr>
          <p:cNvPr id="9" name="Picture 8">
            <a:extLst>
              <a:ext uri="{FF2B5EF4-FFF2-40B4-BE49-F238E27FC236}">
                <a16:creationId xmlns:a16="http://schemas.microsoft.com/office/drawing/2014/main" id="{3C54814F-7CFC-9380-2403-29FD87F4DBE4}"/>
              </a:ext>
            </a:extLst>
          </p:cNvPr>
          <p:cNvPicPr>
            <a:picLocks noChangeAspect="1"/>
          </p:cNvPicPr>
          <p:nvPr userDrawn="1"/>
        </p:nvPicPr>
        <p:blipFill>
          <a:blip r:embed="rId14"/>
          <a:stretch>
            <a:fillRect/>
          </a:stretch>
        </p:blipFill>
        <p:spPr>
          <a:xfrm>
            <a:off x="0" y="30215"/>
            <a:ext cx="1279780" cy="5083070"/>
          </a:xfrm>
          <a:prstGeom prst="rect">
            <a:avLst/>
          </a:prstGeom>
        </p:spPr>
      </p:pic>
    </p:spTree>
    <p:extLst>
      <p:ext uri="{BB962C8B-B14F-4D97-AF65-F5344CB8AC3E}">
        <p14:creationId xmlns:p14="http://schemas.microsoft.com/office/powerpoint/2010/main" val="255771123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dt="0"/>
  <p:txStyles>
    <p:titleStyle>
      <a:lvl1pPr algn="l" defTabSz="685800" rtl="0" eaLnBrk="1" latinLnBrk="0" hangingPunct="1">
        <a:spcBef>
          <a:spcPct val="0"/>
        </a:spcBef>
        <a:buNone/>
        <a:defRPr sz="3300" b="0" i="0" kern="1200">
          <a:solidFill>
            <a:schemeClr val="tx1"/>
          </a:solidFill>
          <a:latin typeface="Avenir Book" panose="02000503020000020003" pitchFamily="2" charset="0"/>
          <a:ea typeface="+mj-ea"/>
          <a:cs typeface="Avenir Book" panose="02000503020000020003" pitchFamily="2" charset="0"/>
        </a:defRPr>
      </a:lvl1pPr>
    </p:titleStyle>
    <p:bodyStyle>
      <a:lvl1pPr marL="257175" indent="-257175" algn="l" defTabSz="685800" rtl="0" eaLnBrk="1" latinLnBrk="0" hangingPunct="1">
        <a:spcBef>
          <a:spcPct val="20000"/>
        </a:spcBef>
        <a:buFont typeface="Arial" pitchFamily="34" charset="0"/>
        <a:buChar char="•"/>
        <a:defRPr sz="2400" b="0" i="0" kern="1200">
          <a:solidFill>
            <a:schemeClr val="tx1"/>
          </a:solidFill>
          <a:latin typeface="Avenir Book" panose="02000503020000020003" pitchFamily="2" charset="0"/>
          <a:ea typeface="+mn-ea"/>
          <a:cs typeface="Avenir Book" panose="02000503020000020003" pitchFamily="2" charset="0"/>
        </a:defRPr>
      </a:lvl1pPr>
      <a:lvl2pPr marL="557213" indent="-214313" algn="l" defTabSz="685800" rtl="0" eaLnBrk="1" latinLnBrk="0" hangingPunct="1">
        <a:spcBef>
          <a:spcPct val="20000"/>
        </a:spcBef>
        <a:buFont typeface="Arial" pitchFamily="34" charset="0"/>
        <a:buChar char="–"/>
        <a:defRPr sz="2100" b="0" i="0" kern="1200">
          <a:solidFill>
            <a:schemeClr val="tx1"/>
          </a:solidFill>
          <a:latin typeface="Avenir Book" panose="02000503020000020003" pitchFamily="2" charset="0"/>
          <a:ea typeface="+mn-ea"/>
          <a:cs typeface="Avenir Book" panose="02000503020000020003" pitchFamily="2" charset="0"/>
        </a:defRPr>
      </a:lvl2pPr>
      <a:lvl3pPr marL="857250" indent="-171450" algn="l" defTabSz="685800" rtl="0" eaLnBrk="1" latinLnBrk="0" hangingPunct="1">
        <a:spcBef>
          <a:spcPct val="20000"/>
        </a:spcBef>
        <a:buFont typeface="Arial" pitchFamily="34" charset="0"/>
        <a:buChar char="•"/>
        <a:defRPr sz="1800" b="0" i="0" kern="1200">
          <a:solidFill>
            <a:schemeClr val="tx1"/>
          </a:solidFill>
          <a:latin typeface="Avenir Book" panose="02000503020000020003" pitchFamily="2" charset="0"/>
          <a:ea typeface="+mn-ea"/>
          <a:cs typeface="Avenir Book" panose="02000503020000020003" pitchFamily="2" charset="0"/>
        </a:defRPr>
      </a:lvl3pPr>
      <a:lvl4pPr marL="12001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4pPr>
      <a:lvl5pPr marL="15430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AU" dirty="0"/>
              <a:t>How typical is the Local Group?</a:t>
            </a:r>
            <a:br>
              <a:rPr lang="en-AU" dirty="0"/>
            </a:br>
            <a:r>
              <a:rPr lang="en-AU" sz="2000" dirty="0"/>
              <a:t>Dwarf galaxies in Local Group Analogues</a:t>
            </a:r>
            <a:endParaRPr lang="en-AU" dirty="0"/>
          </a:p>
        </p:txBody>
      </p:sp>
      <p:sp>
        <p:nvSpPr>
          <p:cNvPr id="3" name="Subtitle 2"/>
          <p:cNvSpPr>
            <a:spLocks noGrp="1"/>
          </p:cNvSpPr>
          <p:nvPr>
            <p:ph type="subTitle" idx="1"/>
          </p:nvPr>
        </p:nvSpPr>
        <p:spPr>
          <a:xfrm>
            <a:off x="2057400" y="2858530"/>
            <a:ext cx="6400800" cy="2132570"/>
          </a:xfrm>
        </p:spPr>
        <p:txBody>
          <a:bodyPr>
            <a:normAutofit/>
          </a:bodyPr>
          <a:lstStyle/>
          <a:p>
            <a:pPr algn="r"/>
            <a:r>
              <a:rPr lang="en-AU" sz="1600" dirty="0"/>
              <a:t>Sarah Sweet</a:t>
            </a:r>
          </a:p>
          <a:p>
            <a:pPr algn="r"/>
            <a:r>
              <a:rPr lang="en-AU" sz="1200" dirty="0"/>
              <a:t>The University of Queensland</a:t>
            </a:r>
          </a:p>
          <a:p>
            <a:pPr algn="r"/>
            <a:r>
              <a:rPr lang="en-AU" sz="1200" dirty="0"/>
              <a:t>AAT 50</a:t>
            </a:r>
            <a:r>
              <a:rPr lang="en-AU" sz="1200" baseline="30000" dirty="0"/>
              <a:t>th</a:t>
            </a:r>
            <a:r>
              <a:rPr lang="en-AU" sz="1200" dirty="0"/>
              <a:t> Anniversary Symposium 2024</a:t>
            </a:r>
          </a:p>
          <a:p>
            <a:pPr algn="r"/>
            <a:endParaRPr lang="en-AU" sz="1200" dirty="0"/>
          </a:p>
          <a:p>
            <a:pPr algn="r"/>
            <a:r>
              <a:rPr lang="en-AU" sz="1200" dirty="0"/>
              <a:t>With: Simon Deeley (UQ), Holger </a:t>
            </a:r>
            <a:r>
              <a:rPr lang="en-AU" sz="1200" dirty="0" err="1"/>
              <a:t>Baumgardt</a:t>
            </a:r>
            <a:r>
              <a:rPr lang="en-AU" sz="1200" dirty="0"/>
              <a:t> (UQ), Helmut </a:t>
            </a:r>
            <a:r>
              <a:rPr lang="en-AU" sz="1200" dirty="0" err="1"/>
              <a:t>Jerjen</a:t>
            </a:r>
            <a:r>
              <a:rPr lang="en-AU" sz="1200" dirty="0"/>
              <a:t> (ANU),</a:t>
            </a:r>
            <a:br>
              <a:rPr lang="en-AU" sz="1200" dirty="0"/>
            </a:br>
            <a:r>
              <a:rPr lang="en-AU" sz="1200" dirty="0"/>
              <a:t>Chandrasekhar </a:t>
            </a:r>
            <a:r>
              <a:rPr lang="en-AU" sz="1200" dirty="0" err="1"/>
              <a:t>Murugeshan</a:t>
            </a:r>
            <a:r>
              <a:rPr lang="en-AU" sz="1200" dirty="0"/>
              <a:t> (CSIRO), Caroline Foster (UNSW),</a:t>
            </a:r>
            <a:br>
              <a:rPr lang="en-AU" sz="1200" dirty="0"/>
            </a:br>
            <a:r>
              <a:rPr lang="en-AU" sz="1200" dirty="0"/>
              <a:t>Angel Lopez Sanchez (MQ), </a:t>
            </a:r>
            <a:r>
              <a:rPr lang="en-AU" sz="1200" dirty="0" err="1"/>
              <a:t>Adebusola</a:t>
            </a:r>
            <a:r>
              <a:rPr lang="en-AU" sz="1200" dirty="0"/>
              <a:t> Alabi (NWU) </a:t>
            </a:r>
          </a:p>
        </p:txBody>
      </p:sp>
      <p:pic>
        <p:nvPicPr>
          <p:cNvPr id="11" name="Graphic 10">
            <a:extLst>
              <a:ext uri="{FF2B5EF4-FFF2-40B4-BE49-F238E27FC236}">
                <a16:creationId xmlns:a16="http://schemas.microsoft.com/office/drawing/2014/main" id="{1DEF69EE-C5A4-3CE5-D105-A229537CF83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9171" t="44285" r="29089" b="43814"/>
          <a:stretch/>
        </p:blipFill>
        <p:spPr>
          <a:xfrm>
            <a:off x="7053648" y="4550376"/>
            <a:ext cx="1449859" cy="584886"/>
          </a:xfrm>
          <a:prstGeom prst="rect">
            <a:avLst/>
          </a:prstGeom>
        </p:spPr>
      </p:pic>
      <p:pic>
        <p:nvPicPr>
          <p:cNvPr id="5" name="Picture 4" descr="A logo with text and a circle&#10;&#10;Description automatically generated with medium confidence">
            <a:extLst>
              <a:ext uri="{FF2B5EF4-FFF2-40B4-BE49-F238E27FC236}">
                <a16:creationId xmlns:a16="http://schemas.microsoft.com/office/drawing/2014/main" id="{08105ABE-2C04-D129-ADD1-AA8D918318E9}"/>
              </a:ext>
            </a:extLst>
          </p:cNvPr>
          <p:cNvPicPr>
            <a:picLocks noChangeAspect="1"/>
          </p:cNvPicPr>
          <p:nvPr/>
        </p:nvPicPr>
        <p:blipFill>
          <a:blip r:embed="rId5"/>
          <a:stretch>
            <a:fillRect/>
          </a:stretch>
        </p:blipFill>
        <p:spPr>
          <a:xfrm>
            <a:off x="8579223" y="4620107"/>
            <a:ext cx="430306" cy="515155"/>
          </a:xfrm>
          <a:prstGeom prst="rect">
            <a:avLst/>
          </a:prstGeom>
        </p:spPr>
      </p:pic>
    </p:spTree>
    <p:extLst>
      <p:ext uri="{BB962C8B-B14F-4D97-AF65-F5344CB8AC3E}">
        <p14:creationId xmlns:p14="http://schemas.microsoft.com/office/powerpoint/2010/main" val="162673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CD7D-24FA-CB45-3BC6-02AD917A1F82}"/>
              </a:ext>
            </a:extLst>
          </p:cNvPr>
          <p:cNvSpPr>
            <a:spLocks noGrp="1"/>
          </p:cNvSpPr>
          <p:nvPr>
            <p:ph type="title"/>
          </p:nvPr>
        </p:nvSpPr>
        <p:spPr/>
        <p:txBody>
          <a:bodyPr>
            <a:normAutofit fontScale="90000"/>
          </a:bodyPr>
          <a:lstStyle/>
          <a:p>
            <a:r>
              <a:rPr lang="en-US" dirty="0"/>
              <a:t>Dwarf galaxies in Local Group Analogues</a:t>
            </a:r>
            <a:endParaRPr lang="en-AU" dirty="0"/>
          </a:p>
        </p:txBody>
      </p:sp>
      <p:sp>
        <p:nvSpPr>
          <p:cNvPr id="3" name="Content Placeholder 2">
            <a:extLst>
              <a:ext uri="{FF2B5EF4-FFF2-40B4-BE49-F238E27FC236}">
                <a16:creationId xmlns:a16="http://schemas.microsoft.com/office/drawing/2014/main" id="{8E5CDED2-0B36-27DF-F41B-C504D0434A79}"/>
              </a:ext>
            </a:extLst>
          </p:cNvPr>
          <p:cNvSpPr>
            <a:spLocks noGrp="1"/>
          </p:cNvSpPr>
          <p:nvPr>
            <p:ph idx="1"/>
          </p:nvPr>
        </p:nvSpPr>
        <p:spPr/>
        <p:txBody>
          <a:bodyPr/>
          <a:lstStyle/>
          <a:p>
            <a:pPr marL="0" indent="0">
              <a:buNone/>
            </a:pPr>
            <a:endParaRPr lang="en-AU" dirty="0"/>
          </a:p>
        </p:txBody>
      </p:sp>
      <p:sp>
        <p:nvSpPr>
          <p:cNvPr id="4" name="Footer Placeholder 3">
            <a:extLst>
              <a:ext uri="{FF2B5EF4-FFF2-40B4-BE49-F238E27FC236}">
                <a16:creationId xmlns:a16="http://schemas.microsoft.com/office/drawing/2014/main" id="{63D4EC5B-F761-06AC-9C91-F646399AD3D7}"/>
              </a:ext>
            </a:extLst>
          </p:cNvPr>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5" name="Slide Number Placeholder 4">
            <a:extLst>
              <a:ext uri="{FF2B5EF4-FFF2-40B4-BE49-F238E27FC236}">
                <a16:creationId xmlns:a16="http://schemas.microsoft.com/office/drawing/2014/main" id="{96221322-D7CD-9FB7-DAF5-C7DC41A06B0F}"/>
              </a:ext>
            </a:extLst>
          </p:cNvPr>
          <p:cNvSpPr>
            <a:spLocks noGrp="1"/>
          </p:cNvSpPr>
          <p:nvPr>
            <p:ph type="sldNum" sz="quarter" idx="12"/>
          </p:nvPr>
        </p:nvSpPr>
        <p:spPr/>
        <p:txBody>
          <a:bodyPr/>
          <a:lstStyle/>
          <a:p>
            <a:fld id="{9B35AF29-89A4-4143-B339-8F0BD9F618D8}" type="slidenum">
              <a:rPr lang="en-US" smtClean="0"/>
              <a:t>10</a:t>
            </a:fld>
            <a:endParaRPr lang="en-US"/>
          </a:p>
        </p:txBody>
      </p:sp>
      <p:pic>
        <p:nvPicPr>
          <p:cNvPr id="6" name="Content Placeholder 3">
            <a:extLst>
              <a:ext uri="{FF2B5EF4-FFF2-40B4-BE49-F238E27FC236}">
                <a16:creationId xmlns:a16="http://schemas.microsoft.com/office/drawing/2014/main" id="{4B71D921-A49C-FFAD-8E8D-717D96429A33}"/>
              </a:ext>
            </a:extLst>
          </p:cNvPr>
          <p:cNvPicPr>
            <a:picLocks noChangeAspect="1"/>
          </p:cNvPicPr>
          <p:nvPr/>
        </p:nvPicPr>
        <p:blipFill>
          <a:blip r:embed="rId3"/>
          <a:stretch>
            <a:fillRect/>
          </a:stretch>
        </p:blipFill>
        <p:spPr>
          <a:xfrm>
            <a:off x="1412111" y="1003932"/>
            <a:ext cx="6502532" cy="3048063"/>
          </a:xfrm>
          <a:prstGeom prst="rect">
            <a:avLst/>
          </a:prstGeom>
        </p:spPr>
      </p:pic>
      <p:grpSp>
        <p:nvGrpSpPr>
          <p:cNvPr id="16" name="Group 15">
            <a:extLst>
              <a:ext uri="{FF2B5EF4-FFF2-40B4-BE49-F238E27FC236}">
                <a16:creationId xmlns:a16="http://schemas.microsoft.com/office/drawing/2014/main" id="{48FEDB1F-79EF-C9C6-CC56-EBD9CE7B179E}"/>
              </a:ext>
            </a:extLst>
          </p:cNvPr>
          <p:cNvGrpSpPr/>
          <p:nvPr/>
        </p:nvGrpSpPr>
        <p:grpSpPr>
          <a:xfrm>
            <a:off x="4904817" y="3943349"/>
            <a:ext cx="4211166" cy="857251"/>
            <a:chOff x="1349375" y="3089075"/>
            <a:chExt cx="7759700" cy="1708548"/>
          </a:xfrm>
        </p:grpSpPr>
        <p:pic>
          <p:nvPicPr>
            <p:cNvPr id="8" name="Picture 7">
              <a:extLst>
                <a:ext uri="{FF2B5EF4-FFF2-40B4-BE49-F238E27FC236}">
                  <a16:creationId xmlns:a16="http://schemas.microsoft.com/office/drawing/2014/main" id="{BAAFAA6D-8DD0-5630-DC02-0D123D0D2F4A}"/>
                </a:ext>
              </a:extLst>
            </p:cNvPr>
            <p:cNvPicPr>
              <a:picLocks noChangeAspect="1"/>
            </p:cNvPicPr>
            <p:nvPr/>
          </p:nvPicPr>
          <p:blipFill>
            <a:blip r:embed="rId4"/>
            <a:stretch>
              <a:fillRect/>
            </a:stretch>
          </p:blipFill>
          <p:spPr>
            <a:xfrm>
              <a:off x="1362075" y="3845123"/>
              <a:ext cx="7708900" cy="952500"/>
            </a:xfrm>
            <a:prstGeom prst="rect">
              <a:avLst/>
            </a:prstGeom>
          </p:spPr>
        </p:pic>
        <p:pic>
          <p:nvPicPr>
            <p:cNvPr id="12" name="Picture 11">
              <a:extLst>
                <a:ext uri="{FF2B5EF4-FFF2-40B4-BE49-F238E27FC236}">
                  <a16:creationId xmlns:a16="http://schemas.microsoft.com/office/drawing/2014/main" id="{DC4E6B96-57CE-FA71-DA1C-731DB0AFD069}"/>
                </a:ext>
              </a:extLst>
            </p:cNvPr>
            <p:cNvPicPr>
              <a:picLocks noChangeAspect="1"/>
            </p:cNvPicPr>
            <p:nvPr/>
          </p:nvPicPr>
          <p:blipFill>
            <a:blip r:embed="rId5"/>
            <a:stretch>
              <a:fillRect/>
            </a:stretch>
          </p:blipFill>
          <p:spPr>
            <a:xfrm>
              <a:off x="1349375" y="3625522"/>
              <a:ext cx="7696200" cy="381000"/>
            </a:xfrm>
            <a:prstGeom prst="rect">
              <a:avLst/>
            </a:prstGeom>
          </p:spPr>
        </p:pic>
        <p:pic>
          <p:nvPicPr>
            <p:cNvPr id="10" name="Picture 9">
              <a:extLst>
                <a:ext uri="{FF2B5EF4-FFF2-40B4-BE49-F238E27FC236}">
                  <a16:creationId xmlns:a16="http://schemas.microsoft.com/office/drawing/2014/main" id="{71372DD7-CBE4-C305-0FCB-BFCB17460B81}"/>
                </a:ext>
              </a:extLst>
            </p:cNvPr>
            <p:cNvPicPr>
              <a:picLocks noChangeAspect="1"/>
            </p:cNvPicPr>
            <p:nvPr/>
          </p:nvPicPr>
          <p:blipFill>
            <a:blip r:embed="rId6"/>
            <a:stretch>
              <a:fillRect/>
            </a:stretch>
          </p:blipFill>
          <p:spPr>
            <a:xfrm>
              <a:off x="1400175" y="3442059"/>
              <a:ext cx="7670800" cy="304800"/>
            </a:xfrm>
            <a:prstGeom prst="rect">
              <a:avLst/>
            </a:prstGeom>
          </p:spPr>
        </p:pic>
        <p:pic>
          <p:nvPicPr>
            <p:cNvPr id="14" name="Picture 13">
              <a:extLst>
                <a:ext uri="{FF2B5EF4-FFF2-40B4-BE49-F238E27FC236}">
                  <a16:creationId xmlns:a16="http://schemas.microsoft.com/office/drawing/2014/main" id="{C5B2FAEC-F322-8FA4-7C7F-757CE04E8345}"/>
                </a:ext>
              </a:extLst>
            </p:cNvPr>
            <p:cNvPicPr>
              <a:picLocks noChangeAspect="1"/>
            </p:cNvPicPr>
            <p:nvPr/>
          </p:nvPicPr>
          <p:blipFill>
            <a:blip r:embed="rId7"/>
            <a:stretch>
              <a:fillRect/>
            </a:stretch>
          </p:blipFill>
          <p:spPr>
            <a:xfrm>
              <a:off x="1349375" y="3089075"/>
              <a:ext cx="7759700" cy="381000"/>
            </a:xfrm>
            <a:prstGeom prst="rect">
              <a:avLst/>
            </a:prstGeom>
          </p:spPr>
        </p:pic>
      </p:grpSp>
      <p:sp>
        <p:nvSpPr>
          <p:cNvPr id="17" name="TextBox 16">
            <a:extLst>
              <a:ext uri="{FF2B5EF4-FFF2-40B4-BE49-F238E27FC236}">
                <a16:creationId xmlns:a16="http://schemas.microsoft.com/office/drawing/2014/main" id="{BC7B63A7-E21F-1E99-C9B0-5FCDBC2FE0DE}"/>
              </a:ext>
            </a:extLst>
          </p:cNvPr>
          <p:cNvSpPr txBox="1"/>
          <p:nvPr/>
        </p:nvSpPr>
        <p:spPr>
          <a:xfrm>
            <a:off x="7043352" y="1551425"/>
            <a:ext cx="975905" cy="276999"/>
          </a:xfrm>
          <a:prstGeom prst="rect">
            <a:avLst/>
          </a:prstGeom>
          <a:noFill/>
        </p:spPr>
        <p:txBody>
          <a:bodyPr wrap="square" rtlCol="0">
            <a:spAutoFit/>
          </a:bodyPr>
          <a:lstStyle/>
          <a:p>
            <a:r>
              <a:rPr lang="en-AU" sz="1200" dirty="0">
                <a:solidFill>
                  <a:schemeClr val="bg1"/>
                </a:solidFill>
              </a:rPr>
              <a:t>‘Triangulum’</a:t>
            </a:r>
          </a:p>
        </p:txBody>
      </p:sp>
      <p:sp>
        <p:nvSpPr>
          <p:cNvPr id="18" name="TextBox 17">
            <a:extLst>
              <a:ext uri="{FF2B5EF4-FFF2-40B4-BE49-F238E27FC236}">
                <a16:creationId xmlns:a16="http://schemas.microsoft.com/office/drawing/2014/main" id="{9A3B6F1B-94A2-49A6-6687-40C4390AF2F5}"/>
              </a:ext>
            </a:extLst>
          </p:cNvPr>
          <p:cNvSpPr txBox="1"/>
          <p:nvPr/>
        </p:nvSpPr>
        <p:spPr>
          <a:xfrm>
            <a:off x="6665982" y="2311839"/>
            <a:ext cx="865322" cy="276999"/>
          </a:xfrm>
          <a:prstGeom prst="rect">
            <a:avLst/>
          </a:prstGeom>
          <a:noFill/>
        </p:spPr>
        <p:txBody>
          <a:bodyPr wrap="square" rtlCol="0">
            <a:spAutoFit/>
          </a:bodyPr>
          <a:lstStyle/>
          <a:p>
            <a:r>
              <a:rPr lang="en-AU" sz="1200" dirty="0">
                <a:solidFill>
                  <a:schemeClr val="bg1"/>
                </a:solidFill>
              </a:rPr>
              <a:t>‘SMC’ </a:t>
            </a:r>
            <a:endParaRPr lang="en-AU" sz="1200" dirty="0">
              <a:solidFill>
                <a:schemeClr val="bg1"/>
              </a:solidFill>
              <a:latin typeface="Wingdings" pitchFamily="2" charset="2"/>
            </a:endParaRPr>
          </a:p>
        </p:txBody>
      </p:sp>
    </p:spTree>
    <p:extLst>
      <p:ext uri="{BB962C8B-B14F-4D97-AF65-F5344CB8AC3E}">
        <p14:creationId xmlns:p14="http://schemas.microsoft.com/office/powerpoint/2010/main" val="2133926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82277-82B8-7CE4-170E-86E05683046F}"/>
              </a:ext>
            </a:extLst>
          </p:cNvPr>
          <p:cNvSpPr>
            <a:spLocks noGrp="1"/>
          </p:cNvSpPr>
          <p:nvPr>
            <p:ph type="title"/>
          </p:nvPr>
        </p:nvSpPr>
        <p:spPr/>
        <p:txBody>
          <a:bodyPr/>
          <a:lstStyle/>
          <a:p>
            <a:r>
              <a:rPr lang="en-AU" dirty="0"/>
              <a:t>Observations</a:t>
            </a:r>
          </a:p>
        </p:txBody>
      </p:sp>
      <p:sp>
        <p:nvSpPr>
          <p:cNvPr id="3" name="Content Placeholder 2">
            <a:extLst>
              <a:ext uri="{FF2B5EF4-FFF2-40B4-BE49-F238E27FC236}">
                <a16:creationId xmlns:a16="http://schemas.microsoft.com/office/drawing/2014/main" id="{DDC1BC6D-D1C9-F552-8267-0DE57CC48E5A}"/>
              </a:ext>
            </a:extLst>
          </p:cNvPr>
          <p:cNvSpPr>
            <a:spLocks noGrp="1"/>
          </p:cNvSpPr>
          <p:nvPr>
            <p:ph idx="1"/>
          </p:nvPr>
        </p:nvSpPr>
        <p:spPr/>
        <p:txBody>
          <a:bodyPr/>
          <a:lstStyle/>
          <a:p>
            <a:r>
              <a:rPr lang="en-AU" dirty="0"/>
              <a:t>Probing stellar, ionized gas &amp; neutral gas physics at dwarf scales in the group environment:</a:t>
            </a:r>
          </a:p>
          <a:p>
            <a:pPr lvl="1"/>
            <a:r>
              <a:rPr lang="en-AU" dirty="0"/>
              <a:t>Optical integral field spectroscopy </a:t>
            </a:r>
            <a:r>
              <a:rPr lang="el-GR" dirty="0"/>
              <a:t>3650 − 9600</a:t>
            </a:r>
            <a:r>
              <a:rPr lang="en-AU" dirty="0"/>
              <a:t> </a:t>
            </a:r>
            <a:r>
              <a:rPr lang="en-AU" dirty="0" err="1"/>
              <a:t>Å</a:t>
            </a:r>
            <a:endParaRPr lang="en-AU" dirty="0"/>
          </a:p>
          <a:p>
            <a:pPr lvl="2"/>
            <a:r>
              <a:rPr lang="en-AU" dirty="0"/>
              <a:t>AAT/KOALA R~2600-8800 @ 1.25”</a:t>
            </a:r>
          </a:p>
          <a:p>
            <a:pPr lvl="2"/>
            <a:r>
              <a:rPr lang="en-AU" dirty="0"/>
              <a:t>ANU/</a:t>
            </a:r>
            <a:r>
              <a:rPr lang="en-AU" dirty="0" err="1"/>
              <a:t>WiFeS</a:t>
            </a:r>
            <a:r>
              <a:rPr lang="en-AU" dirty="0"/>
              <a:t> R~3000-7000 @ 1”</a:t>
            </a:r>
          </a:p>
          <a:p>
            <a:pPr lvl="1"/>
            <a:r>
              <a:rPr lang="en-AU" dirty="0"/>
              <a:t>HI imaging (WALLABY, </a:t>
            </a:r>
            <a:r>
              <a:rPr lang="en-AU" dirty="0" err="1"/>
              <a:t>MeerKAT</a:t>
            </a:r>
            <a:r>
              <a:rPr lang="en-AU" dirty="0"/>
              <a:t>)</a:t>
            </a:r>
          </a:p>
        </p:txBody>
      </p:sp>
      <p:sp>
        <p:nvSpPr>
          <p:cNvPr id="4" name="Footer Placeholder 3">
            <a:extLst>
              <a:ext uri="{FF2B5EF4-FFF2-40B4-BE49-F238E27FC236}">
                <a16:creationId xmlns:a16="http://schemas.microsoft.com/office/drawing/2014/main" id="{4AFEFE95-15B8-8C48-B648-E2B53F7F38EB}"/>
              </a:ext>
            </a:extLst>
          </p:cNvPr>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5" name="Slide Number Placeholder 4">
            <a:extLst>
              <a:ext uri="{FF2B5EF4-FFF2-40B4-BE49-F238E27FC236}">
                <a16:creationId xmlns:a16="http://schemas.microsoft.com/office/drawing/2014/main" id="{6D2E1D9E-3EF2-955E-A98D-C992F4B7D84D}"/>
              </a:ext>
            </a:extLst>
          </p:cNvPr>
          <p:cNvSpPr>
            <a:spLocks noGrp="1"/>
          </p:cNvSpPr>
          <p:nvPr>
            <p:ph type="sldNum" sz="quarter" idx="12"/>
          </p:nvPr>
        </p:nvSpPr>
        <p:spPr/>
        <p:txBody>
          <a:bodyPr/>
          <a:lstStyle/>
          <a:p>
            <a:fld id="{9B35AF29-89A4-4143-B339-8F0BD9F618D8}" type="slidenum">
              <a:rPr lang="en-US" smtClean="0"/>
              <a:t>11</a:t>
            </a:fld>
            <a:endParaRPr lang="en-US"/>
          </a:p>
        </p:txBody>
      </p:sp>
    </p:spTree>
    <p:extLst>
      <p:ext uri="{BB962C8B-B14F-4D97-AF65-F5344CB8AC3E}">
        <p14:creationId xmlns:p14="http://schemas.microsoft.com/office/powerpoint/2010/main" val="148553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7E60-CAB0-E788-24EE-751E64C6DD4C}"/>
              </a:ext>
            </a:extLst>
          </p:cNvPr>
          <p:cNvSpPr>
            <a:spLocks noGrp="1"/>
          </p:cNvSpPr>
          <p:nvPr>
            <p:ph type="title"/>
          </p:nvPr>
        </p:nvSpPr>
        <p:spPr/>
        <p:txBody>
          <a:bodyPr>
            <a:normAutofit fontScale="90000"/>
          </a:bodyPr>
          <a:lstStyle/>
          <a:p>
            <a:r>
              <a:rPr lang="en-AU" dirty="0"/>
              <a:t>AAT 3.9m &amp; ANU 2.3m at Siding Spring</a:t>
            </a:r>
          </a:p>
        </p:txBody>
      </p:sp>
      <p:sp>
        <p:nvSpPr>
          <p:cNvPr id="4" name="Footer Placeholder 3">
            <a:extLst>
              <a:ext uri="{FF2B5EF4-FFF2-40B4-BE49-F238E27FC236}">
                <a16:creationId xmlns:a16="http://schemas.microsoft.com/office/drawing/2014/main" id="{36119E98-6725-C605-4542-779856A83B05}"/>
              </a:ext>
            </a:extLst>
          </p:cNvPr>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5" name="Slide Number Placeholder 4">
            <a:extLst>
              <a:ext uri="{FF2B5EF4-FFF2-40B4-BE49-F238E27FC236}">
                <a16:creationId xmlns:a16="http://schemas.microsoft.com/office/drawing/2014/main" id="{07A8999D-835E-33E4-EC59-F7C2283B6456}"/>
              </a:ext>
            </a:extLst>
          </p:cNvPr>
          <p:cNvSpPr>
            <a:spLocks noGrp="1"/>
          </p:cNvSpPr>
          <p:nvPr>
            <p:ph type="sldNum" sz="quarter" idx="12"/>
          </p:nvPr>
        </p:nvSpPr>
        <p:spPr/>
        <p:txBody>
          <a:bodyPr/>
          <a:lstStyle/>
          <a:p>
            <a:fld id="{9B35AF29-89A4-4143-B339-8F0BD9F618D8}" type="slidenum">
              <a:rPr lang="en-US" smtClean="0"/>
              <a:t>12</a:t>
            </a:fld>
            <a:endParaRPr lang="en-US"/>
          </a:p>
        </p:txBody>
      </p:sp>
      <p:pic>
        <p:nvPicPr>
          <p:cNvPr id="10" name="Picture 9">
            <a:extLst>
              <a:ext uri="{FF2B5EF4-FFF2-40B4-BE49-F238E27FC236}">
                <a16:creationId xmlns:a16="http://schemas.microsoft.com/office/drawing/2014/main" id="{F668AE65-A5AF-DB4B-CAB7-3A260D0488DF}"/>
              </a:ext>
            </a:extLst>
          </p:cNvPr>
          <p:cNvPicPr>
            <a:picLocks noChangeAspect="1"/>
          </p:cNvPicPr>
          <p:nvPr/>
        </p:nvPicPr>
        <p:blipFill>
          <a:blip r:embed="rId3"/>
          <a:stretch>
            <a:fillRect/>
          </a:stretch>
        </p:blipFill>
        <p:spPr>
          <a:xfrm>
            <a:off x="1309036" y="1216548"/>
            <a:ext cx="7834964" cy="3448322"/>
          </a:xfrm>
          <a:prstGeom prst="rect">
            <a:avLst/>
          </a:prstGeom>
        </p:spPr>
      </p:pic>
      <p:pic>
        <p:nvPicPr>
          <p:cNvPr id="15" name="Picture 14" descr="Kangaroo kangaroos in a field near a white dome&#10;&#10;Description automatically generated">
            <a:extLst>
              <a:ext uri="{FF2B5EF4-FFF2-40B4-BE49-F238E27FC236}">
                <a16:creationId xmlns:a16="http://schemas.microsoft.com/office/drawing/2014/main" id="{F1C69D60-4745-759B-D017-4A7FD4A28857}"/>
              </a:ext>
            </a:extLst>
          </p:cNvPr>
          <p:cNvPicPr>
            <a:picLocks noChangeAspect="1"/>
          </p:cNvPicPr>
          <p:nvPr/>
        </p:nvPicPr>
        <p:blipFill rotWithShape="1">
          <a:blip r:embed="rId4"/>
          <a:srcRect l="18239" r="14277"/>
          <a:stretch/>
        </p:blipFill>
        <p:spPr>
          <a:xfrm>
            <a:off x="5638692" y="1216933"/>
            <a:ext cx="3491381" cy="3448322"/>
          </a:xfrm>
          <a:prstGeom prst="rect">
            <a:avLst/>
          </a:prstGeom>
        </p:spPr>
      </p:pic>
      <p:pic>
        <p:nvPicPr>
          <p:cNvPr id="8" name="Content Placeholder 7" descr="A logo with a circle and a black text&#10;&#10;Description automatically generated">
            <a:extLst>
              <a:ext uri="{FF2B5EF4-FFF2-40B4-BE49-F238E27FC236}">
                <a16:creationId xmlns:a16="http://schemas.microsoft.com/office/drawing/2014/main" id="{BBCFE6ED-2CC7-948D-6CB9-93B9A5736C66}"/>
              </a:ext>
            </a:extLst>
          </p:cNvPr>
          <p:cNvPicPr>
            <a:picLocks noGrp="1" noChangeAspect="1"/>
          </p:cNvPicPr>
          <p:nvPr>
            <p:ph idx="1"/>
          </p:nvPr>
        </p:nvPicPr>
        <p:blipFill>
          <a:blip r:embed="rId5"/>
          <a:stretch>
            <a:fillRect/>
          </a:stretch>
        </p:blipFill>
        <p:spPr>
          <a:xfrm>
            <a:off x="8056780" y="3478207"/>
            <a:ext cx="1087220" cy="1087220"/>
          </a:xfrm>
        </p:spPr>
      </p:pic>
    </p:spTree>
    <p:extLst>
      <p:ext uri="{BB962C8B-B14F-4D97-AF65-F5344CB8AC3E}">
        <p14:creationId xmlns:p14="http://schemas.microsoft.com/office/powerpoint/2010/main" val="370452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F4BFD-7EEA-269E-6071-F72D4619E7A2}"/>
              </a:ext>
            </a:extLst>
          </p:cNvPr>
          <p:cNvSpPr>
            <a:spLocks noGrp="1"/>
          </p:cNvSpPr>
          <p:nvPr>
            <p:ph type="title"/>
          </p:nvPr>
        </p:nvSpPr>
        <p:spPr/>
        <p:txBody>
          <a:bodyPr>
            <a:normAutofit/>
          </a:bodyPr>
          <a:lstStyle/>
          <a:p>
            <a:r>
              <a:rPr lang="en-AU" dirty="0"/>
              <a:t>Dwarfs in LGAs – </a:t>
            </a:r>
            <a:r>
              <a:rPr lang="en-US" dirty="0"/>
              <a:t>complete census</a:t>
            </a:r>
            <a:endParaRPr lang="en-AU" dirty="0"/>
          </a:p>
        </p:txBody>
      </p:sp>
      <p:sp>
        <p:nvSpPr>
          <p:cNvPr id="3" name="Content Placeholder 2">
            <a:extLst>
              <a:ext uri="{FF2B5EF4-FFF2-40B4-BE49-F238E27FC236}">
                <a16:creationId xmlns:a16="http://schemas.microsoft.com/office/drawing/2014/main" id="{A63483C4-1B0A-E20E-8A37-753EBFFED478}"/>
              </a:ext>
            </a:extLst>
          </p:cNvPr>
          <p:cNvSpPr>
            <a:spLocks noGrp="1"/>
          </p:cNvSpPr>
          <p:nvPr>
            <p:ph idx="1"/>
          </p:nvPr>
        </p:nvSpPr>
        <p:spPr/>
        <p:txBody>
          <a:bodyPr/>
          <a:lstStyle/>
          <a:p>
            <a:r>
              <a:rPr lang="en-AU" sz="1800" i="1" dirty="0">
                <a:effectLst/>
                <a:latin typeface="NimbusRomNo9L"/>
              </a:rPr>
              <a:t>Are the numbers, mass functions and spatial distributions of dwarf satellites in the LG typical when compared to LGAs? Do LGA satellites orbit their host galaxies in a plane, residing preferentially between the two giant galaxies as seen in the LG? </a:t>
            </a:r>
          </a:p>
          <a:p>
            <a:r>
              <a:rPr lang="en-AU" sz="1800" dirty="0">
                <a:effectLst/>
                <a:latin typeface="NimbusRomNo9L"/>
              </a:rPr>
              <a:t>We will spectroscopically follow-up deep photometric data to confirm new dwarf galaxies in LGAs, and compare the numbers and distributions of dwarfs within LGSs in cosmological simulations, which appear to be in tension with observations of the LG. </a:t>
            </a:r>
            <a:endParaRPr lang="en-AU" dirty="0"/>
          </a:p>
          <a:p>
            <a:endParaRPr lang="en-AU" dirty="0"/>
          </a:p>
        </p:txBody>
      </p:sp>
      <p:sp>
        <p:nvSpPr>
          <p:cNvPr id="4" name="Footer Placeholder 3">
            <a:extLst>
              <a:ext uri="{FF2B5EF4-FFF2-40B4-BE49-F238E27FC236}">
                <a16:creationId xmlns:a16="http://schemas.microsoft.com/office/drawing/2014/main" id="{6AE46341-12BA-011D-F5D9-9CCD7503022B}"/>
              </a:ext>
            </a:extLst>
          </p:cNvPr>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5" name="Slide Number Placeholder 4">
            <a:extLst>
              <a:ext uri="{FF2B5EF4-FFF2-40B4-BE49-F238E27FC236}">
                <a16:creationId xmlns:a16="http://schemas.microsoft.com/office/drawing/2014/main" id="{37CF1698-070C-D105-9C7E-A9140702C7E2}"/>
              </a:ext>
            </a:extLst>
          </p:cNvPr>
          <p:cNvSpPr>
            <a:spLocks noGrp="1"/>
          </p:cNvSpPr>
          <p:nvPr>
            <p:ph type="sldNum" sz="quarter" idx="12"/>
          </p:nvPr>
        </p:nvSpPr>
        <p:spPr/>
        <p:txBody>
          <a:bodyPr/>
          <a:lstStyle/>
          <a:p>
            <a:fld id="{9B35AF29-89A4-4143-B339-8F0BD9F618D8}" type="slidenum">
              <a:rPr lang="en-US" smtClean="0"/>
              <a:t>13</a:t>
            </a:fld>
            <a:endParaRPr lang="en-US"/>
          </a:p>
        </p:txBody>
      </p:sp>
    </p:spTree>
    <p:extLst>
      <p:ext uri="{BB962C8B-B14F-4D97-AF65-F5344CB8AC3E}">
        <p14:creationId xmlns:p14="http://schemas.microsoft.com/office/powerpoint/2010/main" val="4124978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88885-FEC2-7BFC-8019-4EACF0AE74DB}"/>
              </a:ext>
            </a:extLst>
          </p:cNvPr>
          <p:cNvSpPr>
            <a:spLocks noGrp="1"/>
          </p:cNvSpPr>
          <p:nvPr>
            <p:ph type="title"/>
          </p:nvPr>
        </p:nvSpPr>
        <p:spPr/>
        <p:txBody>
          <a:bodyPr>
            <a:normAutofit fontScale="90000"/>
          </a:bodyPr>
          <a:lstStyle/>
          <a:p>
            <a:r>
              <a:rPr lang="en-AU" dirty="0"/>
              <a:t>Dwarfs in LGAs – detailed demographics</a:t>
            </a:r>
          </a:p>
        </p:txBody>
      </p:sp>
      <p:sp>
        <p:nvSpPr>
          <p:cNvPr id="3" name="Content Placeholder 2">
            <a:extLst>
              <a:ext uri="{FF2B5EF4-FFF2-40B4-BE49-F238E27FC236}">
                <a16:creationId xmlns:a16="http://schemas.microsoft.com/office/drawing/2014/main" id="{5620527D-3CCF-46BF-9813-20EDAA6AA277}"/>
              </a:ext>
            </a:extLst>
          </p:cNvPr>
          <p:cNvSpPr>
            <a:spLocks noGrp="1"/>
          </p:cNvSpPr>
          <p:nvPr>
            <p:ph idx="1"/>
          </p:nvPr>
        </p:nvSpPr>
        <p:spPr/>
        <p:txBody>
          <a:bodyPr/>
          <a:lstStyle/>
          <a:p>
            <a:r>
              <a:rPr lang="en-AU" sz="1800" i="1" dirty="0">
                <a:effectLst/>
                <a:latin typeface="NimbusRomNo9L"/>
              </a:rPr>
              <a:t>What is the relationship between environment and dwarf galaxy evolution in LGAs? How do factors such as morphology, gas content, and kinematics vary with proximity to the central host galaxies? How do these influence the resulting variety of dwarf types? </a:t>
            </a:r>
          </a:p>
          <a:p>
            <a:r>
              <a:rPr lang="en-AU" sz="1800" dirty="0">
                <a:effectLst/>
                <a:latin typeface="NimbusRomNo9L"/>
              </a:rPr>
              <a:t>We will analyse the dwarf galaxies’ distribution, age, chemical abundance and the kinematic properties of their constituent stars, ionized hydrogen, and neutral hydrogen, to study the interplay between angular momentum, morphology and environment, comparing between the LG, LGAs and LGSs. </a:t>
            </a:r>
            <a:endParaRPr lang="en-AU" dirty="0"/>
          </a:p>
        </p:txBody>
      </p:sp>
      <p:sp>
        <p:nvSpPr>
          <p:cNvPr id="4" name="Footer Placeholder 3">
            <a:extLst>
              <a:ext uri="{FF2B5EF4-FFF2-40B4-BE49-F238E27FC236}">
                <a16:creationId xmlns:a16="http://schemas.microsoft.com/office/drawing/2014/main" id="{BCA7D249-F5BB-5BE5-F21C-7251D6E9483B}"/>
              </a:ext>
            </a:extLst>
          </p:cNvPr>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5" name="Slide Number Placeholder 4">
            <a:extLst>
              <a:ext uri="{FF2B5EF4-FFF2-40B4-BE49-F238E27FC236}">
                <a16:creationId xmlns:a16="http://schemas.microsoft.com/office/drawing/2014/main" id="{4545AC5E-B263-467C-26EC-914C873A0E00}"/>
              </a:ext>
            </a:extLst>
          </p:cNvPr>
          <p:cNvSpPr>
            <a:spLocks noGrp="1"/>
          </p:cNvSpPr>
          <p:nvPr>
            <p:ph type="sldNum" sz="quarter" idx="12"/>
          </p:nvPr>
        </p:nvSpPr>
        <p:spPr/>
        <p:txBody>
          <a:bodyPr/>
          <a:lstStyle/>
          <a:p>
            <a:fld id="{9B35AF29-89A4-4143-B339-8F0BD9F618D8}" type="slidenum">
              <a:rPr lang="en-US" smtClean="0"/>
              <a:t>14</a:t>
            </a:fld>
            <a:endParaRPr lang="en-US"/>
          </a:p>
        </p:txBody>
      </p:sp>
    </p:spTree>
    <p:extLst>
      <p:ext uri="{BB962C8B-B14F-4D97-AF65-F5344CB8AC3E}">
        <p14:creationId xmlns:p14="http://schemas.microsoft.com/office/powerpoint/2010/main" val="69093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E89A3-422E-A17A-2E8B-45CCCA5CEEFA}"/>
              </a:ext>
            </a:extLst>
          </p:cNvPr>
          <p:cNvSpPr>
            <a:spLocks noGrp="1"/>
          </p:cNvSpPr>
          <p:nvPr>
            <p:ph type="title"/>
          </p:nvPr>
        </p:nvSpPr>
        <p:spPr/>
        <p:txBody>
          <a:bodyPr/>
          <a:lstStyle/>
          <a:p>
            <a:r>
              <a:rPr lang="en-AU" dirty="0"/>
              <a:t>Dwarfs in LGAs – family trees</a:t>
            </a:r>
          </a:p>
        </p:txBody>
      </p:sp>
      <p:sp>
        <p:nvSpPr>
          <p:cNvPr id="3" name="Content Placeholder 2">
            <a:extLst>
              <a:ext uri="{FF2B5EF4-FFF2-40B4-BE49-F238E27FC236}">
                <a16:creationId xmlns:a16="http://schemas.microsoft.com/office/drawing/2014/main" id="{5BE2E2A1-C083-AEB4-A3E7-F73E840C602C}"/>
              </a:ext>
            </a:extLst>
          </p:cNvPr>
          <p:cNvSpPr>
            <a:spLocks noGrp="1"/>
          </p:cNvSpPr>
          <p:nvPr>
            <p:ph idx="1"/>
          </p:nvPr>
        </p:nvSpPr>
        <p:spPr/>
        <p:txBody>
          <a:bodyPr/>
          <a:lstStyle/>
          <a:p>
            <a:r>
              <a:rPr lang="en-AU" sz="1800" i="1" dirty="0">
                <a:effectLst/>
                <a:latin typeface="NimbusRomNo9L"/>
              </a:rPr>
              <a:t>What are the origins and evolutionary histories of dwarf galaxies in LGSs? How do these histories compare with our understanding of the LG dwarfs? </a:t>
            </a:r>
          </a:p>
          <a:p>
            <a:r>
              <a:rPr lang="en-AU" sz="1800" dirty="0">
                <a:effectLst/>
                <a:latin typeface="NimbusRomNo9L"/>
              </a:rPr>
              <a:t>We will compare the formation and survival rates of dwarfs in LGSs with those in the LG, using simulations to uncover their assembly histories as they go on to contribute to the formation of larger systems like the Milky Way. </a:t>
            </a:r>
            <a:endParaRPr lang="en-AU" dirty="0"/>
          </a:p>
        </p:txBody>
      </p:sp>
      <p:sp>
        <p:nvSpPr>
          <p:cNvPr id="4" name="Footer Placeholder 3">
            <a:extLst>
              <a:ext uri="{FF2B5EF4-FFF2-40B4-BE49-F238E27FC236}">
                <a16:creationId xmlns:a16="http://schemas.microsoft.com/office/drawing/2014/main" id="{C872F4FC-EAC3-4271-FD7C-9843362DBE10}"/>
              </a:ext>
            </a:extLst>
          </p:cNvPr>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5" name="Slide Number Placeholder 4">
            <a:extLst>
              <a:ext uri="{FF2B5EF4-FFF2-40B4-BE49-F238E27FC236}">
                <a16:creationId xmlns:a16="http://schemas.microsoft.com/office/drawing/2014/main" id="{7B3827C3-13E2-3EF3-A6F1-4DEE54389715}"/>
              </a:ext>
            </a:extLst>
          </p:cNvPr>
          <p:cNvSpPr>
            <a:spLocks noGrp="1"/>
          </p:cNvSpPr>
          <p:nvPr>
            <p:ph type="sldNum" sz="quarter" idx="12"/>
          </p:nvPr>
        </p:nvSpPr>
        <p:spPr/>
        <p:txBody>
          <a:bodyPr/>
          <a:lstStyle/>
          <a:p>
            <a:fld id="{9B35AF29-89A4-4143-B339-8F0BD9F618D8}" type="slidenum">
              <a:rPr lang="en-US" smtClean="0"/>
              <a:t>15</a:t>
            </a:fld>
            <a:endParaRPr lang="en-US"/>
          </a:p>
        </p:txBody>
      </p:sp>
    </p:spTree>
    <p:extLst>
      <p:ext uri="{BB962C8B-B14F-4D97-AF65-F5344CB8AC3E}">
        <p14:creationId xmlns:p14="http://schemas.microsoft.com/office/powerpoint/2010/main" val="1508505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40A1-3CBC-5D03-19EA-8F6DF30B39D3}"/>
              </a:ext>
            </a:extLst>
          </p:cNvPr>
          <p:cNvSpPr>
            <a:spLocks noGrp="1"/>
          </p:cNvSpPr>
          <p:nvPr>
            <p:ph type="title"/>
          </p:nvPr>
        </p:nvSpPr>
        <p:spPr/>
        <p:txBody>
          <a:bodyPr/>
          <a:lstStyle/>
          <a:p>
            <a:r>
              <a:rPr lang="en-AU" dirty="0"/>
              <a:t>Progress</a:t>
            </a:r>
          </a:p>
        </p:txBody>
      </p:sp>
      <p:sp>
        <p:nvSpPr>
          <p:cNvPr id="15" name="Footer Placeholder 14">
            <a:extLst>
              <a:ext uri="{FF2B5EF4-FFF2-40B4-BE49-F238E27FC236}">
                <a16:creationId xmlns:a16="http://schemas.microsoft.com/office/drawing/2014/main" id="{A4AA44C0-115B-794B-CF13-EC12608A9E50}"/>
              </a:ext>
            </a:extLst>
          </p:cNvPr>
          <p:cNvSpPr>
            <a:spLocks noGrp="1"/>
          </p:cNvSpPr>
          <p:nvPr>
            <p:ph type="ftr" sz="quarter" idx="11"/>
          </p:nvPr>
        </p:nvSpPr>
        <p:spPr/>
        <p:txBody>
          <a:bodyPr/>
          <a:lstStyle/>
          <a:p>
            <a:r>
              <a:rPr lang="en-US"/>
              <a:t>Sarah Sweet - UQ - Small Galaxies, Cosmic Questions II - Durham 2024</a:t>
            </a:r>
          </a:p>
        </p:txBody>
      </p:sp>
      <p:pic>
        <p:nvPicPr>
          <p:cNvPr id="4" name="Content Placeholder 3">
            <a:extLst>
              <a:ext uri="{FF2B5EF4-FFF2-40B4-BE49-F238E27FC236}">
                <a16:creationId xmlns:a16="http://schemas.microsoft.com/office/drawing/2014/main" id="{100FC136-97BD-064F-87A2-7E4AE7E7F44B}"/>
              </a:ext>
            </a:extLst>
          </p:cNvPr>
          <p:cNvPicPr>
            <a:picLocks noGrp="1" noChangeAspect="1"/>
          </p:cNvPicPr>
          <p:nvPr>
            <p:ph idx="1"/>
          </p:nvPr>
        </p:nvPicPr>
        <p:blipFill>
          <a:blip r:embed="rId2"/>
          <a:stretch>
            <a:fillRect/>
          </a:stretch>
        </p:blipFill>
        <p:spPr>
          <a:xfrm>
            <a:off x="0" y="857251"/>
            <a:ext cx="9144000" cy="4286250"/>
          </a:xfrm>
          <a:prstGeom prst="rect">
            <a:avLst/>
          </a:prstGeom>
        </p:spPr>
      </p:pic>
      <p:sp>
        <p:nvSpPr>
          <p:cNvPr id="5" name="TextBox 4">
            <a:extLst>
              <a:ext uri="{FF2B5EF4-FFF2-40B4-BE49-F238E27FC236}">
                <a16:creationId xmlns:a16="http://schemas.microsoft.com/office/drawing/2014/main" id="{058B0794-DE85-B848-3C3A-C3B2808FFF3A}"/>
              </a:ext>
            </a:extLst>
          </p:cNvPr>
          <p:cNvSpPr txBox="1"/>
          <p:nvPr/>
        </p:nvSpPr>
        <p:spPr>
          <a:xfrm>
            <a:off x="8159857" y="1714501"/>
            <a:ext cx="984143" cy="276999"/>
          </a:xfrm>
          <a:prstGeom prst="rect">
            <a:avLst/>
          </a:prstGeom>
          <a:noFill/>
        </p:spPr>
        <p:txBody>
          <a:bodyPr wrap="square" rtlCol="0">
            <a:spAutoFit/>
          </a:bodyPr>
          <a:lstStyle/>
          <a:p>
            <a:r>
              <a:rPr lang="en-AU" sz="1200" dirty="0">
                <a:solidFill>
                  <a:schemeClr val="bg1"/>
                </a:solidFill>
              </a:rPr>
              <a:t>‘Triangulum’</a:t>
            </a:r>
          </a:p>
        </p:txBody>
      </p:sp>
      <p:sp>
        <p:nvSpPr>
          <p:cNvPr id="6" name="TextBox 5">
            <a:extLst>
              <a:ext uri="{FF2B5EF4-FFF2-40B4-BE49-F238E27FC236}">
                <a16:creationId xmlns:a16="http://schemas.microsoft.com/office/drawing/2014/main" id="{5910FFEB-F0C1-D155-D3E7-D9B6035F601C}"/>
              </a:ext>
            </a:extLst>
          </p:cNvPr>
          <p:cNvSpPr txBox="1"/>
          <p:nvPr/>
        </p:nvSpPr>
        <p:spPr>
          <a:xfrm>
            <a:off x="4910378" y="2687866"/>
            <a:ext cx="984143" cy="276999"/>
          </a:xfrm>
          <a:prstGeom prst="rect">
            <a:avLst/>
          </a:prstGeom>
          <a:noFill/>
        </p:spPr>
        <p:txBody>
          <a:bodyPr wrap="square" rtlCol="0">
            <a:spAutoFit/>
          </a:bodyPr>
          <a:lstStyle/>
          <a:p>
            <a:r>
              <a:rPr lang="en-AU" sz="1200" dirty="0">
                <a:solidFill>
                  <a:schemeClr val="bg1"/>
                </a:solidFill>
              </a:rPr>
              <a:t>KOALA*</a:t>
            </a:r>
          </a:p>
        </p:txBody>
      </p:sp>
      <p:sp>
        <p:nvSpPr>
          <p:cNvPr id="7" name="TextBox 6">
            <a:extLst>
              <a:ext uri="{FF2B5EF4-FFF2-40B4-BE49-F238E27FC236}">
                <a16:creationId xmlns:a16="http://schemas.microsoft.com/office/drawing/2014/main" id="{F4D73595-E468-0984-2530-FA917D2351E1}"/>
              </a:ext>
            </a:extLst>
          </p:cNvPr>
          <p:cNvSpPr txBox="1"/>
          <p:nvPr/>
        </p:nvSpPr>
        <p:spPr>
          <a:xfrm>
            <a:off x="7023316" y="2595532"/>
            <a:ext cx="865322" cy="461665"/>
          </a:xfrm>
          <a:prstGeom prst="rect">
            <a:avLst/>
          </a:prstGeom>
          <a:noFill/>
        </p:spPr>
        <p:txBody>
          <a:bodyPr wrap="square" rtlCol="0">
            <a:spAutoFit/>
          </a:bodyPr>
          <a:lstStyle/>
          <a:p>
            <a:r>
              <a:rPr lang="en-AU" sz="1200" dirty="0">
                <a:solidFill>
                  <a:schemeClr val="bg1"/>
                </a:solidFill>
              </a:rPr>
              <a:t>‘SMC’ KOALA </a:t>
            </a:r>
            <a:endParaRPr lang="en-AU" sz="1200" dirty="0">
              <a:solidFill>
                <a:schemeClr val="bg1"/>
              </a:solidFill>
              <a:latin typeface="Wingdings" pitchFamily="2" charset="2"/>
            </a:endParaRPr>
          </a:p>
        </p:txBody>
      </p:sp>
      <p:sp>
        <p:nvSpPr>
          <p:cNvPr id="11" name="TextBox 10">
            <a:extLst>
              <a:ext uri="{FF2B5EF4-FFF2-40B4-BE49-F238E27FC236}">
                <a16:creationId xmlns:a16="http://schemas.microsoft.com/office/drawing/2014/main" id="{BEF057A1-015C-58BE-E336-0B5749CA3060}"/>
              </a:ext>
            </a:extLst>
          </p:cNvPr>
          <p:cNvSpPr txBox="1"/>
          <p:nvPr/>
        </p:nvSpPr>
        <p:spPr>
          <a:xfrm>
            <a:off x="4910377" y="4866501"/>
            <a:ext cx="984143" cy="276999"/>
          </a:xfrm>
          <a:prstGeom prst="rect">
            <a:avLst/>
          </a:prstGeom>
          <a:noFill/>
        </p:spPr>
        <p:txBody>
          <a:bodyPr wrap="square" rtlCol="0">
            <a:spAutoFit/>
          </a:bodyPr>
          <a:lstStyle/>
          <a:p>
            <a:r>
              <a:rPr lang="en-AU" sz="1200" dirty="0">
                <a:solidFill>
                  <a:schemeClr val="bg1"/>
                </a:solidFill>
              </a:rPr>
              <a:t>KOALA*</a:t>
            </a:r>
          </a:p>
        </p:txBody>
      </p:sp>
      <p:pic>
        <p:nvPicPr>
          <p:cNvPr id="13" name="Graphic 12" descr="Tick with solid fill">
            <a:extLst>
              <a:ext uri="{FF2B5EF4-FFF2-40B4-BE49-F238E27FC236}">
                <a16:creationId xmlns:a16="http://schemas.microsoft.com/office/drawing/2014/main" id="{AECA00B8-1FBF-2018-9F27-DD3119863C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6420" y="2595532"/>
            <a:ext cx="457200" cy="457200"/>
          </a:xfrm>
          <a:prstGeom prst="rect">
            <a:avLst/>
          </a:prstGeom>
        </p:spPr>
      </p:pic>
      <p:sp>
        <p:nvSpPr>
          <p:cNvPr id="16" name="Slide Number Placeholder 15">
            <a:extLst>
              <a:ext uri="{FF2B5EF4-FFF2-40B4-BE49-F238E27FC236}">
                <a16:creationId xmlns:a16="http://schemas.microsoft.com/office/drawing/2014/main" id="{79A2F822-1492-6101-1F52-A14DC8BD8A12}"/>
              </a:ext>
            </a:extLst>
          </p:cNvPr>
          <p:cNvSpPr>
            <a:spLocks noGrp="1"/>
          </p:cNvSpPr>
          <p:nvPr>
            <p:ph type="sldNum" sz="quarter" idx="12"/>
          </p:nvPr>
        </p:nvSpPr>
        <p:spPr/>
        <p:txBody>
          <a:bodyPr/>
          <a:lstStyle/>
          <a:p>
            <a:fld id="{9B35AF29-89A4-4143-B339-8F0BD9F618D8}" type="slidenum">
              <a:rPr lang="en-US" smtClean="0"/>
              <a:t>16</a:t>
            </a:fld>
            <a:endParaRPr lang="en-US"/>
          </a:p>
        </p:txBody>
      </p:sp>
    </p:spTree>
    <p:extLst>
      <p:ext uri="{BB962C8B-B14F-4D97-AF65-F5344CB8AC3E}">
        <p14:creationId xmlns:p14="http://schemas.microsoft.com/office/powerpoint/2010/main" val="2710500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0294-539C-D476-53B4-BF602E2186B6}"/>
              </a:ext>
            </a:extLst>
          </p:cNvPr>
          <p:cNvSpPr>
            <a:spLocks noGrp="1"/>
          </p:cNvSpPr>
          <p:nvPr>
            <p:ph type="title"/>
          </p:nvPr>
        </p:nvSpPr>
        <p:spPr/>
        <p:txBody>
          <a:bodyPr/>
          <a:lstStyle/>
          <a:p>
            <a:r>
              <a:rPr lang="en-AU" dirty="0"/>
              <a:t>Preliminary maps</a:t>
            </a:r>
          </a:p>
        </p:txBody>
      </p:sp>
      <p:sp>
        <p:nvSpPr>
          <p:cNvPr id="4" name="Footer Placeholder 3">
            <a:extLst>
              <a:ext uri="{FF2B5EF4-FFF2-40B4-BE49-F238E27FC236}">
                <a16:creationId xmlns:a16="http://schemas.microsoft.com/office/drawing/2014/main" id="{0C0D7DF3-BE70-4B86-E9E3-AD014235AB16}"/>
              </a:ext>
            </a:extLst>
          </p:cNvPr>
          <p:cNvSpPr>
            <a:spLocks noGrp="1"/>
          </p:cNvSpPr>
          <p:nvPr>
            <p:ph type="ftr" sz="quarter" idx="11"/>
          </p:nvPr>
        </p:nvSpPr>
        <p:spPr/>
        <p:txBody>
          <a:bodyPr/>
          <a:lstStyle/>
          <a:p>
            <a:r>
              <a:rPr lang="en-US"/>
              <a:t>Sarah Sweet – UQ – AAT 50</a:t>
            </a:r>
            <a:r>
              <a:rPr lang="en-US" baseline="30000"/>
              <a:t>th</a:t>
            </a:r>
            <a:r>
              <a:rPr lang="en-US"/>
              <a:t> Anniversary Symposium 2024</a:t>
            </a:r>
            <a:endParaRPr lang="en-US" dirty="0"/>
          </a:p>
        </p:txBody>
      </p:sp>
      <p:sp>
        <p:nvSpPr>
          <p:cNvPr id="5" name="Slide Number Placeholder 4">
            <a:extLst>
              <a:ext uri="{FF2B5EF4-FFF2-40B4-BE49-F238E27FC236}">
                <a16:creationId xmlns:a16="http://schemas.microsoft.com/office/drawing/2014/main" id="{7A67B7A3-0CB1-61E6-AA36-CA5183352DF4}"/>
              </a:ext>
            </a:extLst>
          </p:cNvPr>
          <p:cNvSpPr>
            <a:spLocks noGrp="1"/>
          </p:cNvSpPr>
          <p:nvPr>
            <p:ph type="sldNum" sz="quarter" idx="12"/>
          </p:nvPr>
        </p:nvSpPr>
        <p:spPr/>
        <p:txBody>
          <a:bodyPr/>
          <a:lstStyle/>
          <a:p>
            <a:fld id="{9B35AF29-89A4-4143-B339-8F0BD9F618D8}" type="slidenum">
              <a:rPr lang="en-US" smtClean="0"/>
              <a:t>17</a:t>
            </a:fld>
            <a:endParaRPr lang="en-US"/>
          </a:p>
        </p:txBody>
      </p:sp>
      <p:pic>
        <p:nvPicPr>
          <p:cNvPr id="21" name="Picture 20" descr="A red and yellow light&#10;&#10;Description automatically generated">
            <a:extLst>
              <a:ext uri="{FF2B5EF4-FFF2-40B4-BE49-F238E27FC236}">
                <a16:creationId xmlns:a16="http://schemas.microsoft.com/office/drawing/2014/main" id="{5F00136B-0BEE-537F-EC6E-514B6F637E4A}"/>
              </a:ext>
            </a:extLst>
          </p:cNvPr>
          <p:cNvPicPr>
            <a:picLocks noChangeAspect="1"/>
          </p:cNvPicPr>
          <p:nvPr/>
        </p:nvPicPr>
        <p:blipFill>
          <a:blip r:embed="rId3"/>
          <a:srcRect t="1990"/>
          <a:stretch/>
        </p:blipFill>
        <p:spPr>
          <a:xfrm>
            <a:off x="2572077" y="3260974"/>
            <a:ext cx="1502270" cy="1882525"/>
          </a:xfrm>
          <a:prstGeom prst="rect">
            <a:avLst/>
          </a:prstGeom>
        </p:spPr>
      </p:pic>
      <p:pic>
        <p:nvPicPr>
          <p:cNvPr id="23" name="Picture 22" descr="A red and yellow light&#10;&#10;Description automatically generated">
            <a:extLst>
              <a:ext uri="{FF2B5EF4-FFF2-40B4-BE49-F238E27FC236}">
                <a16:creationId xmlns:a16="http://schemas.microsoft.com/office/drawing/2014/main" id="{57437AE4-F460-8900-7295-F195FFFEB17E}"/>
              </a:ext>
            </a:extLst>
          </p:cNvPr>
          <p:cNvPicPr>
            <a:picLocks noChangeAspect="1"/>
          </p:cNvPicPr>
          <p:nvPr/>
        </p:nvPicPr>
        <p:blipFill>
          <a:blip r:embed="rId4"/>
          <a:stretch>
            <a:fillRect/>
          </a:stretch>
        </p:blipFill>
        <p:spPr>
          <a:xfrm>
            <a:off x="4702013" y="3260974"/>
            <a:ext cx="1502270" cy="1882523"/>
          </a:xfrm>
          <a:prstGeom prst="rect">
            <a:avLst/>
          </a:prstGeom>
        </p:spPr>
      </p:pic>
      <p:pic>
        <p:nvPicPr>
          <p:cNvPr id="25" name="Picture 24" descr="A red and yellow light&#10;&#10;Description automatically generated">
            <a:extLst>
              <a:ext uri="{FF2B5EF4-FFF2-40B4-BE49-F238E27FC236}">
                <a16:creationId xmlns:a16="http://schemas.microsoft.com/office/drawing/2014/main" id="{A2D1B472-4428-D99B-DC3F-1CC07C2957BF}"/>
              </a:ext>
            </a:extLst>
          </p:cNvPr>
          <p:cNvPicPr>
            <a:picLocks noChangeAspect="1"/>
          </p:cNvPicPr>
          <p:nvPr/>
        </p:nvPicPr>
        <p:blipFill>
          <a:blip r:embed="rId5"/>
          <a:stretch>
            <a:fillRect/>
          </a:stretch>
        </p:blipFill>
        <p:spPr>
          <a:xfrm>
            <a:off x="6831949" y="3260974"/>
            <a:ext cx="1502271" cy="1882525"/>
          </a:xfrm>
          <a:prstGeom prst="rect">
            <a:avLst/>
          </a:prstGeom>
        </p:spPr>
      </p:pic>
      <p:pic>
        <p:nvPicPr>
          <p:cNvPr id="27" name="Picture 26" descr="A red and yellow light&#10;&#10;Description automatically generated">
            <a:extLst>
              <a:ext uri="{FF2B5EF4-FFF2-40B4-BE49-F238E27FC236}">
                <a16:creationId xmlns:a16="http://schemas.microsoft.com/office/drawing/2014/main" id="{B06D7BBD-DBA6-BB0A-091F-5674E50DA913}"/>
              </a:ext>
            </a:extLst>
          </p:cNvPr>
          <p:cNvPicPr>
            <a:picLocks noChangeAspect="1"/>
          </p:cNvPicPr>
          <p:nvPr/>
        </p:nvPicPr>
        <p:blipFill>
          <a:blip r:embed="rId6"/>
          <a:stretch>
            <a:fillRect/>
          </a:stretch>
        </p:blipFill>
        <p:spPr>
          <a:xfrm>
            <a:off x="2575753" y="1063229"/>
            <a:ext cx="1502270" cy="1846260"/>
          </a:xfrm>
          <a:prstGeom prst="rect">
            <a:avLst/>
          </a:prstGeom>
        </p:spPr>
      </p:pic>
      <p:pic>
        <p:nvPicPr>
          <p:cNvPr id="29" name="Picture 28" descr="A red and yellow light&#10;&#10;Description automatically generated">
            <a:extLst>
              <a:ext uri="{FF2B5EF4-FFF2-40B4-BE49-F238E27FC236}">
                <a16:creationId xmlns:a16="http://schemas.microsoft.com/office/drawing/2014/main" id="{F1E5BD2E-A9FD-A33E-A50C-717A65709C53}"/>
              </a:ext>
            </a:extLst>
          </p:cNvPr>
          <p:cNvPicPr>
            <a:picLocks noChangeAspect="1"/>
          </p:cNvPicPr>
          <p:nvPr/>
        </p:nvPicPr>
        <p:blipFill>
          <a:blip r:embed="rId7"/>
          <a:srcRect t="1990" b="1888"/>
          <a:stretch/>
        </p:blipFill>
        <p:spPr>
          <a:xfrm>
            <a:off x="4704144" y="1063229"/>
            <a:ext cx="1501684" cy="1846261"/>
          </a:xfrm>
          <a:prstGeom prst="rect">
            <a:avLst/>
          </a:prstGeom>
        </p:spPr>
      </p:pic>
      <p:pic>
        <p:nvPicPr>
          <p:cNvPr id="33" name="Picture 32" descr="A bright light in the dark&#10;&#10;Description automatically generated">
            <a:extLst>
              <a:ext uri="{FF2B5EF4-FFF2-40B4-BE49-F238E27FC236}">
                <a16:creationId xmlns:a16="http://schemas.microsoft.com/office/drawing/2014/main" id="{01367CBE-0643-22FB-29A5-8352A05EB45D}"/>
              </a:ext>
            </a:extLst>
          </p:cNvPr>
          <p:cNvPicPr>
            <a:picLocks noChangeAspect="1"/>
          </p:cNvPicPr>
          <p:nvPr/>
        </p:nvPicPr>
        <p:blipFill>
          <a:blip r:embed="rId8"/>
          <a:srcRect l="2280" t="3093" r="-1"/>
          <a:stretch/>
        </p:blipFill>
        <p:spPr>
          <a:xfrm>
            <a:off x="6831948" y="1063229"/>
            <a:ext cx="1502271" cy="1846262"/>
          </a:xfrm>
          <a:prstGeom prst="rect">
            <a:avLst/>
          </a:prstGeom>
        </p:spPr>
      </p:pic>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E0012355-C3A6-B577-FD06-0B1F64D53D12}"/>
                  </a:ext>
                </a:extLst>
              </p:cNvPr>
              <p:cNvSpPr txBox="1"/>
              <p:nvPr/>
            </p:nvSpPr>
            <p:spPr>
              <a:xfrm>
                <a:off x="3589919" y="4774168"/>
                <a:ext cx="484428" cy="369332"/>
              </a:xfrm>
              <a:prstGeom prst="rect">
                <a:avLst/>
              </a:prstGeom>
              <a:noFill/>
            </p:spPr>
            <p:txBody>
              <a:bodyPr wrap="none" rtlCol="0">
                <a:spAutoFit/>
              </a:bodyPr>
              <a:lstStyle/>
              <a:p>
                <a:r>
                  <a:rPr lang="en-AU" dirty="0">
                    <a:solidFill>
                      <a:schemeClr val="bg1"/>
                    </a:solidFill>
                    <a:latin typeface="Avenir Book" panose="02000503020000020003" pitchFamily="2" charset="0"/>
                  </a:rPr>
                  <a:t>H</a:t>
                </a:r>
                <a14:m>
                  <m:oMath xmlns:m="http://schemas.openxmlformats.org/officeDocument/2006/math">
                    <m:r>
                      <m:rPr>
                        <m:sty m:val="p"/>
                      </m:rPr>
                      <a:rPr lang="en-AU" b="0" i="0" smtClean="0">
                        <a:solidFill>
                          <a:schemeClr val="bg1"/>
                        </a:solidFill>
                        <a:latin typeface="Cambria Math" panose="02040503050406030204" pitchFamily="18" charset="0"/>
                      </a:rPr>
                      <m:t>α</m:t>
                    </m:r>
                  </m:oMath>
                </a14:m>
                <a:endParaRPr lang="en-AU" dirty="0">
                  <a:solidFill>
                    <a:schemeClr val="bg1"/>
                  </a:solidFill>
                  <a:latin typeface="Avenir Book" panose="02000503020000020003" pitchFamily="2" charset="0"/>
                </a:endParaRPr>
              </a:p>
            </p:txBody>
          </p:sp>
        </mc:Choice>
        <mc:Fallback>
          <p:sp>
            <p:nvSpPr>
              <p:cNvPr id="34" name="TextBox 33">
                <a:extLst>
                  <a:ext uri="{FF2B5EF4-FFF2-40B4-BE49-F238E27FC236}">
                    <a16:creationId xmlns:a16="http://schemas.microsoft.com/office/drawing/2014/main" id="{E0012355-C3A6-B577-FD06-0B1F64D53D12}"/>
                  </a:ext>
                </a:extLst>
              </p:cNvPr>
              <p:cNvSpPr txBox="1">
                <a:spLocks noRot="1" noChangeAspect="1" noMove="1" noResize="1" noEditPoints="1" noAdjustHandles="1" noChangeArrowheads="1" noChangeShapeType="1" noTextEdit="1"/>
              </p:cNvSpPr>
              <p:nvPr/>
            </p:nvSpPr>
            <p:spPr>
              <a:xfrm>
                <a:off x="3589919" y="4774168"/>
                <a:ext cx="484428" cy="369332"/>
              </a:xfrm>
              <a:prstGeom prst="rect">
                <a:avLst/>
              </a:prstGeom>
              <a:blipFill>
                <a:blip r:embed="rId9"/>
                <a:stretch>
                  <a:fillRect l="-10256" t="-6452" b="-19355"/>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DC944152-03C2-AC24-2494-F6E802823437}"/>
                  </a:ext>
                </a:extLst>
              </p:cNvPr>
              <p:cNvSpPr txBox="1"/>
              <p:nvPr/>
            </p:nvSpPr>
            <p:spPr>
              <a:xfrm>
                <a:off x="5718914" y="2554670"/>
                <a:ext cx="479618" cy="369332"/>
              </a:xfrm>
              <a:prstGeom prst="rect">
                <a:avLst/>
              </a:prstGeom>
              <a:noFill/>
            </p:spPr>
            <p:txBody>
              <a:bodyPr wrap="none" rtlCol="0">
                <a:spAutoFit/>
              </a:bodyPr>
              <a:lstStyle/>
              <a:p>
                <a:r>
                  <a:rPr lang="en-AU" dirty="0">
                    <a:solidFill>
                      <a:schemeClr val="bg1"/>
                    </a:solidFill>
                    <a:latin typeface="Avenir Book" panose="02000503020000020003" pitchFamily="2" charset="0"/>
                  </a:rPr>
                  <a:t>H</a:t>
                </a:r>
                <a14:m>
                  <m:oMath xmlns:m="http://schemas.openxmlformats.org/officeDocument/2006/math">
                    <m:r>
                      <m:rPr>
                        <m:sty m:val="p"/>
                      </m:rPr>
                      <a:rPr lang="en-AU" b="0" i="1" smtClean="0">
                        <a:solidFill>
                          <a:schemeClr val="bg1"/>
                        </a:solidFill>
                        <a:latin typeface="Cambria Math" panose="02040503050406030204" pitchFamily="18" charset="0"/>
                      </a:rPr>
                      <m:t>β</m:t>
                    </m:r>
                  </m:oMath>
                </a14:m>
                <a:endParaRPr lang="en-AU" b="0" dirty="0">
                  <a:solidFill>
                    <a:schemeClr val="bg1"/>
                  </a:solidFill>
                  <a:latin typeface="Avenir Book" panose="02000503020000020003" pitchFamily="2" charset="0"/>
                </a:endParaRPr>
              </a:p>
            </p:txBody>
          </p:sp>
        </mc:Choice>
        <mc:Fallback>
          <p:sp>
            <p:nvSpPr>
              <p:cNvPr id="35" name="TextBox 34">
                <a:extLst>
                  <a:ext uri="{FF2B5EF4-FFF2-40B4-BE49-F238E27FC236}">
                    <a16:creationId xmlns:a16="http://schemas.microsoft.com/office/drawing/2014/main" id="{DC944152-03C2-AC24-2494-F6E802823437}"/>
                  </a:ext>
                </a:extLst>
              </p:cNvPr>
              <p:cNvSpPr txBox="1">
                <a:spLocks noRot="1" noChangeAspect="1" noMove="1" noResize="1" noEditPoints="1" noAdjustHandles="1" noChangeArrowheads="1" noChangeShapeType="1" noTextEdit="1"/>
              </p:cNvSpPr>
              <p:nvPr/>
            </p:nvSpPr>
            <p:spPr>
              <a:xfrm>
                <a:off x="5718914" y="2554670"/>
                <a:ext cx="479618" cy="369332"/>
              </a:xfrm>
              <a:prstGeom prst="rect">
                <a:avLst/>
              </a:prstGeom>
              <a:blipFill>
                <a:blip r:embed="rId10"/>
                <a:stretch>
                  <a:fillRect l="-10256" t="-6667" r="-2564" b="-23333"/>
                </a:stretch>
              </a:blipFill>
            </p:spPr>
            <p:txBody>
              <a:bodyPr/>
              <a:lstStyle/>
              <a:p>
                <a:r>
                  <a:rPr lang="en-AU">
                    <a:noFill/>
                  </a:rPr>
                  <a:t> </a:t>
                </a:r>
              </a:p>
            </p:txBody>
          </p:sp>
        </mc:Fallback>
      </mc:AlternateContent>
      <p:sp>
        <p:nvSpPr>
          <p:cNvPr id="36" name="TextBox 35">
            <a:extLst>
              <a:ext uri="{FF2B5EF4-FFF2-40B4-BE49-F238E27FC236}">
                <a16:creationId xmlns:a16="http://schemas.microsoft.com/office/drawing/2014/main" id="{44249FF3-970B-3D79-A1C3-3F8FDA78015F}"/>
              </a:ext>
            </a:extLst>
          </p:cNvPr>
          <p:cNvSpPr txBox="1"/>
          <p:nvPr/>
        </p:nvSpPr>
        <p:spPr>
          <a:xfrm>
            <a:off x="5614524" y="4774168"/>
            <a:ext cx="604653" cy="369332"/>
          </a:xfrm>
          <a:prstGeom prst="rect">
            <a:avLst/>
          </a:prstGeom>
          <a:noFill/>
        </p:spPr>
        <p:txBody>
          <a:bodyPr wrap="none" rtlCol="0">
            <a:spAutoFit/>
          </a:bodyPr>
          <a:lstStyle/>
          <a:p>
            <a:r>
              <a:rPr lang="en-AU" dirty="0">
                <a:solidFill>
                  <a:schemeClr val="bg1"/>
                </a:solidFill>
                <a:latin typeface="Avenir Book" panose="02000503020000020003" pitchFamily="2" charset="0"/>
              </a:rPr>
              <a:t>[NII]</a:t>
            </a:r>
          </a:p>
        </p:txBody>
      </p:sp>
      <p:sp>
        <p:nvSpPr>
          <p:cNvPr id="37" name="TextBox 36">
            <a:extLst>
              <a:ext uri="{FF2B5EF4-FFF2-40B4-BE49-F238E27FC236}">
                <a16:creationId xmlns:a16="http://schemas.microsoft.com/office/drawing/2014/main" id="{C3FD17E9-D1BF-EFFF-83A5-CA6FDADCF7FC}"/>
              </a:ext>
            </a:extLst>
          </p:cNvPr>
          <p:cNvSpPr txBox="1"/>
          <p:nvPr/>
        </p:nvSpPr>
        <p:spPr>
          <a:xfrm>
            <a:off x="7805083" y="4774168"/>
            <a:ext cx="553357" cy="369332"/>
          </a:xfrm>
          <a:prstGeom prst="rect">
            <a:avLst/>
          </a:prstGeom>
          <a:noFill/>
        </p:spPr>
        <p:txBody>
          <a:bodyPr wrap="none" rtlCol="0">
            <a:spAutoFit/>
          </a:bodyPr>
          <a:lstStyle/>
          <a:p>
            <a:r>
              <a:rPr lang="en-AU" dirty="0">
                <a:solidFill>
                  <a:schemeClr val="bg1"/>
                </a:solidFill>
                <a:latin typeface="Avenir Book" panose="02000503020000020003" pitchFamily="2" charset="0"/>
              </a:rPr>
              <a:t>[SII]</a:t>
            </a:r>
          </a:p>
        </p:txBody>
      </p:sp>
      <p:sp>
        <p:nvSpPr>
          <p:cNvPr id="38" name="TextBox 37">
            <a:extLst>
              <a:ext uri="{FF2B5EF4-FFF2-40B4-BE49-F238E27FC236}">
                <a16:creationId xmlns:a16="http://schemas.microsoft.com/office/drawing/2014/main" id="{8CF957AF-1B3D-EDF2-93FD-8059B2D336DF}"/>
              </a:ext>
            </a:extLst>
          </p:cNvPr>
          <p:cNvSpPr txBox="1"/>
          <p:nvPr/>
        </p:nvSpPr>
        <p:spPr>
          <a:xfrm>
            <a:off x="3486403" y="2554670"/>
            <a:ext cx="617477" cy="369332"/>
          </a:xfrm>
          <a:prstGeom prst="rect">
            <a:avLst/>
          </a:prstGeom>
          <a:noFill/>
        </p:spPr>
        <p:txBody>
          <a:bodyPr wrap="none" rtlCol="0">
            <a:spAutoFit/>
          </a:bodyPr>
          <a:lstStyle/>
          <a:p>
            <a:r>
              <a:rPr lang="en-AU" dirty="0">
                <a:solidFill>
                  <a:schemeClr val="bg1"/>
                </a:solidFill>
                <a:latin typeface="Avenir Book" panose="02000503020000020003" pitchFamily="2" charset="0"/>
              </a:rPr>
              <a:t>[OII]</a:t>
            </a:r>
          </a:p>
        </p:txBody>
      </p:sp>
      <p:sp>
        <p:nvSpPr>
          <p:cNvPr id="39" name="TextBox 38">
            <a:extLst>
              <a:ext uri="{FF2B5EF4-FFF2-40B4-BE49-F238E27FC236}">
                <a16:creationId xmlns:a16="http://schemas.microsoft.com/office/drawing/2014/main" id="{6C8B6B7A-B322-ACDB-C207-6D59936CE163}"/>
              </a:ext>
            </a:extLst>
          </p:cNvPr>
          <p:cNvSpPr txBox="1"/>
          <p:nvPr/>
        </p:nvSpPr>
        <p:spPr>
          <a:xfrm>
            <a:off x="7686312" y="2554670"/>
            <a:ext cx="678391" cy="369332"/>
          </a:xfrm>
          <a:prstGeom prst="rect">
            <a:avLst/>
          </a:prstGeom>
          <a:noFill/>
        </p:spPr>
        <p:txBody>
          <a:bodyPr wrap="none" rtlCol="0">
            <a:spAutoFit/>
          </a:bodyPr>
          <a:lstStyle/>
          <a:p>
            <a:r>
              <a:rPr lang="en-AU" dirty="0">
                <a:solidFill>
                  <a:schemeClr val="bg1"/>
                </a:solidFill>
                <a:latin typeface="Avenir Book" panose="02000503020000020003" pitchFamily="2" charset="0"/>
              </a:rPr>
              <a:t>[OIII]</a:t>
            </a:r>
          </a:p>
        </p:txBody>
      </p:sp>
    </p:spTree>
    <p:extLst>
      <p:ext uri="{BB962C8B-B14F-4D97-AF65-F5344CB8AC3E}">
        <p14:creationId xmlns:p14="http://schemas.microsoft.com/office/powerpoint/2010/main" val="151339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35D4E-453F-88BE-C00B-FA2889426B1F}"/>
              </a:ext>
            </a:extLst>
          </p:cNvPr>
          <p:cNvSpPr>
            <a:spLocks noGrp="1"/>
          </p:cNvSpPr>
          <p:nvPr>
            <p:ph type="title"/>
          </p:nvPr>
        </p:nvSpPr>
        <p:spPr/>
        <p:txBody>
          <a:bodyPr/>
          <a:lstStyle/>
          <a:p>
            <a:r>
              <a:rPr lang="en-AU" dirty="0"/>
              <a:t>Forward look</a:t>
            </a:r>
          </a:p>
        </p:txBody>
      </p:sp>
      <p:sp>
        <p:nvSpPr>
          <p:cNvPr id="3" name="Content Placeholder 2">
            <a:extLst>
              <a:ext uri="{FF2B5EF4-FFF2-40B4-BE49-F238E27FC236}">
                <a16:creationId xmlns:a16="http://schemas.microsoft.com/office/drawing/2014/main" id="{F13A534E-0850-834D-3DD2-6C186131D1F5}"/>
              </a:ext>
            </a:extLst>
          </p:cNvPr>
          <p:cNvSpPr>
            <a:spLocks noGrp="1"/>
          </p:cNvSpPr>
          <p:nvPr>
            <p:ph idx="1"/>
          </p:nvPr>
        </p:nvSpPr>
        <p:spPr/>
        <p:txBody>
          <a:bodyPr/>
          <a:lstStyle/>
          <a:p>
            <a:r>
              <a:rPr lang="en-AU" dirty="0"/>
              <a:t>How, when and where do the myriad types of dwarfs form, and contribute to forming their L* host pairs?</a:t>
            </a:r>
          </a:p>
          <a:p>
            <a:r>
              <a:rPr lang="en-AU" dirty="0"/>
              <a:t>Clearer definition of what is an LGA.</a:t>
            </a:r>
          </a:p>
          <a:p>
            <a:r>
              <a:rPr lang="en-AU" dirty="0"/>
              <a:t>How typical is the Local Group?</a:t>
            </a:r>
          </a:p>
        </p:txBody>
      </p:sp>
      <p:sp>
        <p:nvSpPr>
          <p:cNvPr id="4" name="Footer Placeholder 3">
            <a:extLst>
              <a:ext uri="{FF2B5EF4-FFF2-40B4-BE49-F238E27FC236}">
                <a16:creationId xmlns:a16="http://schemas.microsoft.com/office/drawing/2014/main" id="{3839AF5A-2C4A-6E51-26D3-B661F9D19298}"/>
              </a:ext>
            </a:extLst>
          </p:cNvPr>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5" name="Slide Number Placeholder 4">
            <a:extLst>
              <a:ext uri="{FF2B5EF4-FFF2-40B4-BE49-F238E27FC236}">
                <a16:creationId xmlns:a16="http://schemas.microsoft.com/office/drawing/2014/main" id="{2CE7E994-11E1-9DB0-C05A-4D837E6A294A}"/>
              </a:ext>
            </a:extLst>
          </p:cNvPr>
          <p:cNvSpPr>
            <a:spLocks noGrp="1"/>
          </p:cNvSpPr>
          <p:nvPr>
            <p:ph type="sldNum" sz="quarter" idx="12"/>
          </p:nvPr>
        </p:nvSpPr>
        <p:spPr/>
        <p:txBody>
          <a:bodyPr/>
          <a:lstStyle/>
          <a:p>
            <a:fld id="{9B35AF29-89A4-4143-B339-8F0BD9F618D8}" type="slidenum">
              <a:rPr lang="en-US" smtClean="0"/>
              <a:t>18</a:t>
            </a:fld>
            <a:endParaRPr lang="en-US"/>
          </a:p>
        </p:txBody>
      </p:sp>
    </p:spTree>
    <p:extLst>
      <p:ext uri="{BB962C8B-B14F-4D97-AF65-F5344CB8AC3E}">
        <p14:creationId xmlns:p14="http://schemas.microsoft.com/office/powerpoint/2010/main" val="4144233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B1EE-761E-E3CC-D5CE-9D8190CC740E}"/>
              </a:ext>
            </a:extLst>
          </p:cNvPr>
          <p:cNvSpPr>
            <a:spLocks noGrp="1"/>
          </p:cNvSpPr>
          <p:nvPr>
            <p:ph type="title"/>
          </p:nvPr>
        </p:nvSpPr>
        <p:spPr/>
        <p:txBody>
          <a:bodyPr/>
          <a:lstStyle/>
          <a:p>
            <a:r>
              <a:rPr lang="en-AU" dirty="0"/>
              <a:t>Questions?</a:t>
            </a:r>
          </a:p>
        </p:txBody>
      </p:sp>
      <p:sp>
        <p:nvSpPr>
          <p:cNvPr id="3" name="Content Placeholder 2">
            <a:extLst>
              <a:ext uri="{FF2B5EF4-FFF2-40B4-BE49-F238E27FC236}">
                <a16:creationId xmlns:a16="http://schemas.microsoft.com/office/drawing/2014/main" id="{0A4F7A88-AFE7-C248-9BF8-1C4635E71DDD}"/>
              </a:ext>
            </a:extLst>
          </p:cNvPr>
          <p:cNvSpPr>
            <a:spLocks noGrp="1"/>
          </p:cNvSpPr>
          <p:nvPr>
            <p:ph sz="half" idx="1"/>
          </p:nvPr>
        </p:nvSpPr>
        <p:spPr/>
        <p:txBody>
          <a:bodyPr/>
          <a:lstStyle/>
          <a:p>
            <a:endParaRPr lang="en-AU"/>
          </a:p>
        </p:txBody>
      </p:sp>
      <p:sp>
        <p:nvSpPr>
          <p:cNvPr id="4" name="Content Placeholder 3">
            <a:extLst>
              <a:ext uri="{FF2B5EF4-FFF2-40B4-BE49-F238E27FC236}">
                <a16:creationId xmlns:a16="http://schemas.microsoft.com/office/drawing/2014/main" id="{ED9BAC06-54AB-0D2C-54F8-A593096E61AF}"/>
              </a:ext>
            </a:extLst>
          </p:cNvPr>
          <p:cNvSpPr>
            <a:spLocks noGrp="1"/>
          </p:cNvSpPr>
          <p:nvPr>
            <p:ph sz="half" idx="2"/>
          </p:nvPr>
        </p:nvSpPr>
        <p:spPr/>
        <p:txBody>
          <a:bodyPr/>
          <a:lstStyle/>
          <a:p>
            <a:endParaRPr lang="en-AU"/>
          </a:p>
        </p:txBody>
      </p:sp>
      <p:sp>
        <p:nvSpPr>
          <p:cNvPr id="5" name="Footer Placeholder 4">
            <a:extLst>
              <a:ext uri="{FF2B5EF4-FFF2-40B4-BE49-F238E27FC236}">
                <a16:creationId xmlns:a16="http://schemas.microsoft.com/office/drawing/2014/main" id="{B0DD855B-2ED2-31F3-D0B3-42784C49B694}"/>
              </a:ext>
            </a:extLst>
          </p:cNvPr>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6" name="Slide Number Placeholder 5">
            <a:extLst>
              <a:ext uri="{FF2B5EF4-FFF2-40B4-BE49-F238E27FC236}">
                <a16:creationId xmlns:a16="http://schemas.microsoft.com/office/drawing/2014/main" id="{EDC58235-3148-0AFD-E4BF-B3DC464173BB}"/>
              </a:ext>
            </a:extLst>
          </p:cNvPr>
          <p:cNvSpPr>
            <a:spLocks noGrp="1"/>
          </p:cNvSpPr>
          <p:nvPr>
            <p:ph type="sldNum" sz="quarter" idx="12"/>
          </p:nvPr>
        </p:nvSpPr>
        <p:spPr/>
        <p:txBody>
          <a:bodyPr/>
          <a:lstStyle/>
          <a:p>
            <a:fld id="{9B35AF29-89A4-4143-B339-8F0BD9F618D8}" type="slidenum">
              <a:rPr lang="en-US" smtClean="0"/>
              <a:t>19</a:t>
            </a:fld>
            <a:endParaRPr lang="en-US"/>
          </a:p>
        </p:txBody>
      </p:sp>
    </p:spTree>
    <p:extLst>
      <p:ext uri="{BB962C8B-B14F-4D97-AF65-F5344CB8AC3E}">
        <p14:creationId xmlns:p14="http://schemas.microsoft.com/office/powerpoint/2010/main" val="258828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BDFFB-187C-834E-9CFF-65193C739C1F}"/>
              </a:ext>
            </a:extLst>
          </p:cNvPr>
          <p:cNvSpPr>
            <a:spLocks noGrp="1"/>
          </p:cNvSpPr>
          <p:nvPr>
            <p:ph type="title"/>
          </p:nvPr>
        </p:nvSpPr>
        <p:spPr/>
        <p:txBody>
          <a:bodyPr/>
          <a:lstStyle/>
          <a:p>
            <a:r>
              <a:rPr lang="en-US" dirty="0"/>
              <a:t>This talk</a:t>
            </a:r>
          </a:p>
        </p:txBody>
      </p:sp>
      <p:sp>
        <p:nvSpPr>
          <p:cNvPr id="3" name="Content Placeholder 2">
            <a:extLst>
              <a:ext uri="{FF2B5EF4-FFF2-40B4-BE49-F238E27FC236}">
                <a16:creationId xmlns:a16="http://schemas.microsoft.com/office/drawing/2014/main" id="{14AD6129-993D-6248-988E-B5721B1FBA5B}"/>
              </a:ext>
            </a:extLst>
          </p:cNvPr>
          <p:cNvSpPr>
            <a:spLocks noGrp="1"/>
          </p:cNvSpPr>
          <p:nvPr>
            <p:ph idx="1"/>
          </p:nvPr>
        </p:nvSpPr>
        <p:spPr/>
        <p:txBody>
          <a:bodyPr>
            <a:normAutofit lnSpcReduction="10000"/>
          </a:bodyPr>
          <a:lstStyle/>
          <a:p>
            <a:r>
              <a:rPr lang="en-US" dirty="0"/>
              <a:t>Background: Is our Local Group of galaxies unique?</a:t>
            </a:r>
          </a:p>
          <a:p>
            <a:r>
              <a:rPr lang="en-US" dirty="0"/>
              <a:t>Motivation: The challenge of equitable comparison</a:t>
            </a:r>
          </a:p>
          <a:p>
            <a:r>
              <a:rPr lang="en-US" dirty="0"/>
              <a:t>Survey: Dwarf galaxies in Local Group Analogues</a:t>
            </a:r>
          </a:p>
          <a:p>
            <a:pPr lvl="1"/>
            <a:r>
              <a:rPr lang="en-US" dirty="0"/>
              <a:t>Complete census</a:t>
            </a:r>
          </a:p>
          <a:p>
            <a:pPr lvl="1"/>
            <a:r>
              <a:rPr lang="en-US" dirty="0"/>
              <a:t>Detailed demographics</a:t>
            </a:r>
          </a:p>
          <a:p>
            <a:pPr lvl="1"/>
            <a:r>
              <a:rPr lang="en-US" dirty="0"/>
              <a:t>Family trees</a:t>
            </a:r>
          </a:p>
          <a:p>
            <a:r>
              <a:rPr lang="en-US" dirty="0"/>
              <a:t>Progress: First observations &amp; forward look</a:t>
            </a:r>
          </a:p>
        </p:txBody>
      </p:sp>
      <p:sp>
        <p:nvSpPr>
          <p:cNvPr id="4" name="Footer Placeholder 3">
            <a:extLst>
              <a:ext uri="{FF2B5EF4-FFF2-40B4-BE49-F238E27FC236}">
                <a16:creationId xmlns:a16="http://schemas.microsoft.com/office/drawing/2014/main" id="{71439FA3-7CC3-9554-72C3-9B2D4705B095}"/>
              </a:ext>
            </a:extLst>
          </p:cNvPr>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5" name="Slide Number Placeholder 4">
            <a:extLst>
              <a:ext uri="{FF2B5EF4-FFF2-40B4-BE49-F238E27FC236}">
                <a16:creationId xmlns:a16="http://schemas.microsoft.com/office/drawing/2014/main" id="{58B0D8DA-E2F5-2AD7-08E5-BD3F2B7A9409}"/>
              </a:ext>
            </a:extLst>
          </p:cNvPr>
          <p:cNvSpPr>
            <a:spLocks noGrp="1"/>
          </p:cNvSpPr>
          <p:nvPr>
            <p:ph type="sldNum" sz="quarter" idx="12"/>
          </p:nvPr>
        </p:nvSpPr>
        <p:spPr/>
        <p:txBody>
          <a:bodyPr/>
          <a:lstStyle/>
          <a:p>
            <a:fld id="{9B35AF29-89A4-4143-B339-8F0BD9F618D8}" type="slidenum">
              <a:rPr lang="en-US" smtClean="0"/>
              <a:t>2</a:t>
            </a:fld>
            <a:endParaRPr lang="en-US" dirty="0"/>
          </a:p>
        </p:txBody>
      </p:sp>
    </p:spTree>
    <p:extLst>
      <p:ext uri="{BB962C8B-B14F-4D97-AF65-F5344CB8AC3E}">
        <p14:creationId xmlns:p14="http://schemas.microsoft.com/office/powerpoint/2010/main" val="1599700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ndoor, room, sitting, motorcycle&#10;&#10;Description automatically generated">
            <a:extLst>
              <a:ext uri="{FF2B5EF4-FFF2-40B4-BE49-F238E27FC236}">
                <a16:creationId xmlns:a16="http://schemas.microsoft.com/office/drawing/2014/main" id="{B3D344F2-EF8D-F844-A729-5161651BB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639732" y="639233"/>
            <a:ext cx="5147733" cy="3860800"/>
          </a:xfrm>
          <a:prstGeom prst="rect">
            <a:avLst/>
          </a:prstGeom>
        </p:spPr>
      </p:pic>
      <p:sp>
        <p:nvSpPr>
          <p:cNvPr id="2" name="Title 1">
            <a:extLst>
              <a:ext uri="{FF2B5EF4-FFF2-40B4-BE49-F238E27FC236}">
                <a16:creationId xmlns:a16="http://schemas.microsoft.com/office/drawing/2014/main" id="{10AEDD22-DDF8-18FC-6916-1ED89C4D40BB}"/>
              </a:ext>
            </a:extLst>
          </p:cNvPr>
          <p:cNvSpPr>
            <a:spLocks noGrp="1"/>
          </p:cNvSpPr>
          <p:nvPr>
            <p:ph type="title"/>
          </p:nvPr>
        </p:nvSpPr>
        <p:spPr/>
        <p:txBody>
          <a:bodyPr/>
          <a:lstStyle/>
          <a:p>
            <a:r>
              <a:rPr lang="en-AU" dirty="0"/>
              <a:t>The AAT &amp; Me</a:t>
            </a:r>
          </a:p>
        </p:txBody>
      </p:sp>
      <p:sp>
        <p:nvSpPr>
          <p:cNvPr id="3" name="Content Placeholder 2">
            <a:extLst>
              <a:ext uri="{FF2B5EF4-FFF2-40B4-BE49-F238E27FC236}">
                <a16:creationId xmlns:a16="http://schemas.microsoft.com/office/drawing/2014/main" id="{B2918431-2006-CBE3-FC1B-11171F0ABF17}"/>
              </a:ext>
            </a:extLst>
          </p:cNvPr>
          <p:cNvSpPr>
            <a:spLocks noGrp="1"/>
          </p:cNvSpPr>
          <p:nvPr>
            <p:ph sz="half" idx="1"/>
          </p:nvPr>
        </p:nvSpPr>
        <p:spPr>
          <a:xfrm>
            <a:off x="1412111" y="1200151"/>
            <a:ext cx="3199417" cy="3394472"/>
          </a:xfrm>
        </p:spPr>
        <p:txBody>
          <a:bodyPr>
            <a:normAutofit/>
          </a:bodyPr>
          <a:lstStyle/>
          <a:p>
            <a:r>
              <a:rPr lang="en-AU" dirty="0"/>
              <a:t>SAMI Galaxy Survey</a:t>
            </a:r>
            <a:br>
              <a:rPr lang="en-AU" dirty="0"/>
            </a:br>
            <a:r>
              <a:rPr lang="en-AU" dirty="0"/>
              <a:t>(33 nights)</a:t>
            </a:r>
          </a:p>
          <a:p>
            <a:r>
              <a:rPr lang="en-AU" dirty="0"/>
              <a:t>SAMI Zoom</a:t>
            </a:r>
            <a:br>
              <a:rPr lang="en-AU" dirty="0"/>
            </a:br>
            <a:r>
              <a:rPr lang="en-AU" dirty="0"/>
              <a:t>(HII regions; 9 nights)</a:t>
            </a:r>
          </a:p>
          <a:p>
            <a:r>
              <a:rPr lang="en-AU" dirty="0"/>
              <a:t>Hector (and 2dF)</a:t>
            </a:r>
            <a:br>
              <a:rPr lang="en-AU" dirty="0"/>
            </a:br>
            <a:r>
              <a:rPr lang="en-AU" dirty="0"/>
              <a:t>(31* nights, incl. this week!)</a:t>
            </a:r>
          </a:p>
          <a:p>
            <a:r>
              <a:rPr lang="en-AU" dirty="0"/>
              <a:t>KOALA (Local Group Analogues; 8* nights)</a:t>
            </a:r>
          </a:p>
        </p:txBody>
      </p:sp>
      <p:sp>
        <p:nvSpPr>
          <p:cNvPr id="4" name="Footer Placeholder 3">
            <a:extLst>
              <a:ext uri="{FF2B5EF4-FFF2-40B4-BE49-F238E27FC236}">
                <a16:creationId xmlns:a16="http://schemas.microsoft.com/office/drawing/2014/main" id="{503D2FF4-00A7-442A-1E38-68278B5891D7}"/>
              </a:ext>
            </a:extLst>
          </p:cNvPr>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pic>
        <p:nvPicPr>
          <p:cNvPr id="17" name="Picture 16" descr="A large white machine in a large room&#10;&#10;Description automatically generated">
            <a:extLst>
              <a:ext uri="{FF2B5EF4-FFF2-40B4-BE49-F238E27FC236}">
                <a16:creationId xmlns:a16="http://schemas.microsoft.com/office/drawing/2014/main" id="{FAC4E7BD-D738-30ED-2D34-FCA29C21B199}"/>
              </a:ext>
            </a:extLst>
          </p:cNvPr>
          <p:cNvPicPr>
            <a:picLocks noChangeAspect="1"/>
          </p:cNvPicPr>
          <p:nvPr/>
        </p:nvPicPr>
        <p:blipFill>
          <a:blip r:embed="rId3"/>
          <a:stretch>
            <a:fillRect/>
          </a:stretch>
        </p:blipFill>
        <p:spPr>
          <a:xfrm rot="5400000">
            <a:off x="4155973" y="1125141"/>
            <a:ext cx="5143500" cy="2893219"/>
          </a:xfrm>
          <a:prstGeom prst="rect">
            <a:avLst/>
          </a:prstGeom>
        </p:spPr>
      </p:pic>
      <p:sp>
        <p:nvSpPr>
          <p:cNvPr id="5" name="Slide Number Placeholder 4">
            <a:extLst>
              <a:ext uri="{FF2B5EF4-FFF2-40B4-BE49-F238E27FC236}">
                <a16:creationId xmlns:a16="http://schemas.microsoft.com/office/drawing/2014/main" id="{E0737641-3BAC-3338-F8E7-9C6A25A093FC}"/>
              </a:ext>
            </a:extLst>
          </p:cNvPr>
          <p:cNvSpPr>
            <a:spLocks noGrp="1"/>
          </p:cNvSpPr>
          <p:nvPr>
            <p:ph type="sldNum" sz="quarter" idx="12"/>
          </p:nvPr>
        </p:nvSpPr>
        <p:spPr/>
        <p:txBody>
          <a:bodyPr/>
          <a:lstStyle/>
          <a:p>
            <a:fld id="{9B35AF29-89A4-4143-B339-8F0BD9F618D8}" type="slidenum">
              <a:rPr lang="en-US" smtClean="0"/>
              <a:t>3</a:t>
            </a:fld>
            <a:endParaRPr lang="en-US"/>
          </a:p>
        </p:txBody>
      </p:sp>
      <p:pic>
        <p:nvPicPr>
          <p:cNvPr id="9" name="Picture 8" descr="A cart with food on it&#10;&#10;Description automatically generated">
            <a:extLst>
              <a:ext uri="{FF2B5EF4-FFF2-40B4-BE49-F238E27FC236}">
                <a16:creationId xmlns:a16="http://schemas.microsoft.com/office/drawing/2014/main" id="{E1E62CDB-7AE7-8B66-8B2D-1257EB4A5E41}"/>
              </a:ext>
            </a:extLst>
          </p:cNvPr>
          <p:cNvPicPr>
            <a:picLocks noChangeAspect="1"/>
          </p:cNvPicPr>
          <p:nvPr/>
        </p:nvPicPr>
        <p:blipFill>
          <a:blip r:embed="rId4"/>
          <a:stretch>
            <a:fillRect/>
          </a:stretch>
        </p:blipFill>
        <p:spPr>
          <a:xfrm>
            <a:off x="4456007" y="0"/>
            <a:ext cx="5143500" cy="5143500"/>
          </a:xfrm>
          <a:prstGeom prst="rect">
            <a:avLst/>
          </a:prstGeom>
        </p:spPr>
      </p:pic>
      <p:pic>
        <p:nvPicPr>
          <p:cNvPr id="8" name="Picture 7" descr="A person working on a machine&#10;&#10;Description automatically generated">
            <a:extLst>
              <a:ext uri="{FF2B5EF4-FFF2-40B4-BE49-F238E27FC236}">
                <a16:creationId xmlns:a16="http://schemas.microsoft.com/office/drawing/2014/main" id="{445C6006-1963-0DFB-37F6-72E5452F66A7}"/>
              </a:ext>
            </a:extLst>
          </p:cNvPr>
          <p:cNvPicPr>
            <a:picLocks noChangeAspect="1"/>
          </p:cNvPicPr>
          <p:nvPr/>
        </p:nvPicPr>
        <p:blipFill>
          <a:blip r:embed="rId5"/>
          <a:stretch>
            <a:fillRect/>
          </a:stretch>
        </p:blipFill>
        <p:spPr>
          <a:xfrm>
            <a:off x="4456007" y="0"/>
            <a:ext cx="5143500" cy="5143500"/>
          </a:xfrm>
          <a:prstGeom prst="rect">
            <a:avLst/>
          </a:prstGeom>
        </p:spPr>
      </p:pic>
      <p:pic>
        <p:nvPicPr>
          <p:cNvPr id="6" name="Picture 5" descr="A person holding a baby&#10;&#10;Description automatically generated">
            <a:extLst>
              <a:ext uri="{FF2B5EF4-FFF2-40B4-BE49-F238E27FC236}">
                <a16:creationId xmlns:a16="http://schemas.microsoft.com/office/drawing/2014/main" id="{26056D6E-8B82-8013-2B31-E83446F43685}"/>
              </a:ext>
            </a:extLst>
          </p:cNvPr>
          <p:cNvPicPr>
            <a:picLocks noChangeAspect="1"/>
          </p:cNvPicPr>
          <p:nvPr/>
        </p:nvPicPr>
        <p:blipFill>
          <a:blip r:embed="rId6"/>
          <a:srcRect l="51013"/>
          <a:stretch/>
        </p:blipFill>
        <p:spPr>
          <a:xfrm>
            <a:off x="6632651" y="0"/>
            <a:ext cx="2519680" cy="5143500"/>
          </a:xfrm>
          <a:prstGeom prst="rect">
            <a:avLst/>
          </a:prstGeom>
        </p:spPr>
      </p:pic>
      <p:pic>
        <p:nvPicPr>
          <p:cNvPr id="14" name="Picture 13" descr="A person working in a machine&#10;&#10;Description automatically generated">
            <a:extLst>
              <a:ext uri="{FF2B5EF4-FFF2-40B4-BE49-F238E27FC236}">
                <a16:creationId xmlns:a16="http://schemas.microsoft.com/office/drawing/2014/main" id="{F973576B-66A1-10EE-B811-E077C65FE5D7}"/>
              </a:ext>
            </a:extLst>
          </p:cNvPr>
          <p:cNvPicPr>
            <a:picLocks noChangeAspect="1"/>
          </p:cNvPicPr>
          <p:nvPr/>
        </p:nvPicPr>
        <p:blipFill>
          <a:blip r:embed="rId7"/>
          <a:srcRect l="5278"/>
          <a:stretch/>
        </p:blipFill>
        <p:spPr>
          <a:xfrm>
            <a:off x="4456007" y="663"/>
            <a:ext cx="4872811" cy="5143500"/>
          </a:xfrm>
          <a:prstGeom prst="rect">
            <a:avLst/>
          </a:prstGeom>
        </p:spPr>
      </p:pic>
      <p:pic>
        <p:nvPicPr>
          <p:cNvPr id="12" name="Content Placeholder 6" descr="A person standing on a platform in a large round object&#10;&#10;Description automatically generated">
            <a:extLst>
              <a:ext uri="{FF2B5EF4-FFF2-40B4-BE49-F238E27FC236}">
                <a16:creationId xmlns:a16="http://schemas.microsoft.com/office/drawing/2014/main" id="{C4ACB69F-377A-2539-69B8-04D93442A8ED}"/>
              </a:ext>
            </a:extLst>
          </p:cNvPr>
          <p:cNvPicPr>
            <a:picLocks noChangeAspect="1"/>
          </p:cNvPicPr>
          <p:nvPr/>
        </p:nvPicPr>
        <p:blipFill>
          <a:blip r:embed="rId8"/>
          <a:stretch>
            <a:fillRect/>
          </a:stretch>
        </p:blipFill>
        <p:spPr>
          <a:xfrm>
            <a:off x="5257706" y="-4234"/>
            <a:ext cx="3865827" cy="5147734"/>
          </a:xfrm>
          <a:prstGeom prst="rect">
            <a:avLst/>
          </a:prstGeom>
        </p:spPr>
      </p:pic>
      <p:sp>
        <p:nvSpPr>
          <p:cNvPr id="19" name="Content Placeholder 18">
            <a:extLst>
              <a:ext uri="{FF2B5EF4-FFF2-40B4-BE49-F238E27FC236}">
                <a16:creationId xmlns:a16="http://schemas.microsoft.com/office/drawing/2014/main" id="{8BD5D980-A7C9-894F-EF21-471C76C7FA42}"/>
              </a:ext>
            </a:extLst>
          </p:cNvPr>
          <p:cNvSpPr>
            <a:spLocks noGrp="1"/>
          </p:cNvSpPr>
          <p:nvPr>
            <p:ph sz="half" idx="2"/>
          </p:nvPr>
        </p:nvSpPr>
        <p:spPr/>
        <p:txBody>
          <a:bodyPr/>
          <a:lstStyle/>
          <a:p>
            <a:endParaRPr lang="en-AU"/>
          </a:p>
        </p:txBody>
      </p:sp>
    </p:spTree>
    <p:extLst>
      <p:ext uri="{BB962C8B-B14F-4D97-AF65-F5344CB8AC3E}">
        <p14:creationId xmlns:p14="http://schemas.microsoft.com/office/powerpoint/2010/main" val="307203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FBA78-F93D-8A5D-EAA2-24EE89294AC9}"/>
              </a:ext>
            </a:extLst>
          </p:cNvPr>
          <p:cNvSpPr>
            <a:spLocks noGrp="1"/>
          </p:cNvSpPr>
          <p:nvPr>
            <p:ph type="title"/>
          </p:nvPr>
        </p:nvSpPr>
        <p:spPr/>
        <p:txBody>
          <a:bodyPr>
            <a:normAutofit fontScale="90000"/>
          </a:bodyPr>
          <a:lstStyle/>
          <a:p>
            <a:r>
              <a:rPr lang="en-US" dirty="0"/>
              <a:t>Background:</a:t>
            </a:r>
            <a:br>
              <a:rPr lang="en-US" dirty="0"/>
            </a:br>
            <a:r>
              <a:rPr lang="en-US" dirty="0"/>
              <a:t>Is our Local Group of galaxies unique?</a:t>
            </a:r>
            <a:endParaRPr lang="en-AU" dirty="0"/>
          </a:p>
        </p:txBody>
      </p:sp>
      <p:sp>
        <p:nvSpPr>
          <p:cNvPr id="3" name="Content Placeholder 2">
            <a:extLst>
              <a:ext uri="{FF2B5EF4-FFF2-40B4-BE49-F238E27FC236}">
                <a16:creationId xmlns:a16="http://schemas.microsoft.com/office/drawing/2014/main" id="{DDFF4F0E-9F55-0703-A5FD-5619AA7D74EC}"/>
              </a:ext>
            </a:extLst>
          </p:cNvPr>
          <p:cNvSpPr>
            <a:spLocks noGrp="1"/>
          </p:cNvSpPr>
          <p:nvPr>
            <p:ph idx="1"/>
          </p:nvPr>
        </p:nvSpPr>
        <p:spPr/>
        <p:txBody>
          <a:bodyPr>
            <a:normAutofit fontScale="85000" lnSpcReduction="10000"/>
          </a:bodyPr>
          <a:lstStyle/>
          <a:p>
            <a:r>
              <a:rPr lang="en-AU" dirty="0"/>
              <a:t>Detailed studies of our Local Group are foundational to galaxy evolution.</a:t>
            </a:r>
          </a:p>
          <a:p>
            <a:pPr lvl="1"/>
            <a:r>
              <a:rPr lang="en-AU" dirty="0"/>
              <a:t>Dwarfs are numerous, building blocks, trace DM, environment…</a:t>
            </a:r>
          </a:p>
          <a:p>
            <a:pPr lvl="1"/>
            <a:r>
              <a:rPr lang="en-AU" dirty="0"/>
              <a:t>Most galaxies are in groups.</a:t>
            </a:r>
          </a:p>
          <a:p>
            <a:r>
              <a:rPr lang="en-AU" dirty="0"/>
              <a:t>MW &amp; M31 and their respective retinues of dwarfs are well understood:</a:t>
            </a:r>
          </a:p>
          <a:p>
            <a:pPr lvl="1"/>
            <a:r>
              <a:rPr lang="en-AU" dirty="0"/>
              <a:t>Mass function</a:t>
            </a:r>
          </a:p>
          <a:p>
            <a:pPr lvl="1"/>
            <a:r>
              <a:rPr lang="en-AU" dirty="0"/>
              <a:t>Morphological type</a:t>
            </a:r>
          </a:p>
          <a:p>
            <a:pPr lvl="1"/>
            <a:r>
              <a:rPr lang="en-AU" dirty="0"/>
              <a:t>Kinematic structure</a:t>
            </a:r>
          </a:p>
          <a:p>
            <a:pPr lvl="1"/>
            <a:r>
              <a:rPr lang="en-AU" dirty="0"/>
              <a:t>Baryonic &amp; DM profile</a:t>
            </a:r>
          </a:p>
          <a:p>
            <a:pPr lvl="1"/>
            <a:r>
              <a:rPr lang="en-AU" dirty="0"/>
              <a:t>Chemical evolution, age &amp; SFH</a:t>
            </a:r>
          </a:p>
        </p:txBody>
      </p:sp>
      <p:sp>
        <p:nvSpPr>
          <p:cNvPr id="4" name="Footer Placeholder 3">
            <a:extLst>
              <a:ext uri="{FF2B5EF4-FFF2-40B4-BE49-F238E27FC236}">
                <a16:creationId xmlns:a16="http://schemas.microsoft.com/office/drawing/2014/main" id="{5D790942-2D74-DC5B-CE35-D81335DC8CE7}"/>
              </a:ext>
            </a:extLst>
          </p:cNvPr>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5" name="Slide Number Placeholder 4">
            <a:extLst>
              <a:ext uri="{FF2B5EF4-FFF2-40B4-BE49-F238E27FC236}">
                <a16:creationId xmlns:a16="http://schemas.microsoft.com/office/drawing/2014/main" id="{9F0F546E-0AA4-74CD-16AC-76B8DC5943B2}"/>
              </a:ext>
            </a:extLst>
          </p:cNvPr>
          <p:cNvSpPr>
            <a:spLocks noGrp="1"/>
          </p:cNvSpPr>
          <p:nvPr>
            <p:ph type="sldNum" sz="quarter" idx="12"/>
          </p:nvPr>
        </p:nvSpPr>
        <p:spPr/>
        <p:txBody>
          <a:bodyPr/>
          <a:lstStyle/>
          <a:p>
            <a:fld id="{9B35AF29-89A4-4143-B339-8F0BD9F618D8}" type="slidenum">
              <a:rPr lang="en-US" smtClean="0"/>
              <a:t>4</a:t>
            </a:fld>
            <a:endParaRPr lang="en-US"/>
          </a:p>
        </p:txBody>
      </p:sp>
    </p:spTree>
    <p:extLst>
      <p:ext uri="{BB962C8B-B14F-4D97-AF65-F5344CB8AC3E}">
        <p14:creationId xmlns:p14="http://schemas.microsoft.com/office/powerpoint/2010/main" val="1553707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D1B8-03EF-29D4-B5BD-A10781BB7256}"/>
              </a:ext>
            </a:extLst>
          </p:cNvPr>
          <p:cNvSpPr>
            <a:spLocks noGrp="1"/>
          </p:cNvSpPr>
          <p:nvPr>
            <p:ph type="title"/>
          </p:nvPr>
        </p:nvSpPr>
        <p:spPr/>
        <p:txBody>
          <a:bodyPr>
            <a:normAutofit fontScale="90000"/>
          </a:bodyPr>
          <a:lstStyle/>
          <a:p>
            <a:r>
              <a:rPr lang="en-US" dirty="0"/>
              <a:t>Background:</a:t>
            </a:r>
            <a:br>
              <a:rPr lang="en-US" dirty="0"/>
            </a:br>
            <a:r>
              <a:rPr lang="en-US" dirty="0"/>
              <a:t>Is our Local Group of galaxies unique?</a:t>
            </a:r>
            <a:endParaRPr lang="en-AU" dirty="0"/>
          </a:p>
        </p:txBody>
      </p:sp>
      <p:sp>
        <p:nvSpPr>
          <p:cNvPr id="3" name="Content Placeholder 2">
            <a:extLst>
              <a:ext uri="{FF2B5EF4-FFF2-40B4-BE49-F238E27FC236}">
                <a16:creationId xmlns:a16="http://schemas.microsoft.com/office/drawing/2014/main" id="{86BAF30E-3C70-144B-7F6D-060DB481C41A}"/>
              </a:ext>
            </a:extLst>
          </p:cNvPr>
          <p:cNvSpPr>
            <a:spLocks noGrp="1"/>
          </p:cNvSpPr>
          <p:nvPr>
            <p:ph idx="1"/>
          </p:nvPr>
        </p:nvSpPr>
        <p:spPr>
          <a:xfrm>
            <a:off x="1412111" y="1200151"/>
            <a:ext cx="7274689" cy="3567112"/>
          </a:xfrm>
        </p:spPr>
        <p:txBody>
          <a:bodyPr>
            <a:normAutofit/>
          </a:bodyPr>
          <a:lstStyle/>
          <a:p>
            <a:r>
              <a:rPr lang="en-AU" dirty="0"/>
              <a:t>Planes of satellites?</a:t>
            </a:r>
          </a:p>
          <a:p>
            <a:r>
              <a:rPr lang="en-AU" dirty="0"/>
              <a:t>Diversity of dwarf types?</a:t>
            </a:r>
          </a:p>
          <a:p>
            <a:pPr lvl="1"/>
            <a:r>
              <a:rPr lang="en-AU" dirty="0"/>
              <a:t>Cores &amp; cusps</a:t>
            </a:r>
          </a:p>
          <a:p>
            <a:pPr lvl="1"/>
            <a:r>
              <a:rPr lang="en-AU" dirty="0"/>
              <a:t>Morphologies: classical dwarfs, </a:t>
            </a:r>
            <a:r>
              <a:rPr lang="en-AU" dirty="0" err="1"/>
              <a:t>dSphs</a:t>
            </a:r>
            <a:r>
              <a:rPr lang="en-AU" dirty="0"/>
              <a:t>, </a:t>
            </a:r>
            <a:r>
              <a:rPr lang="en-AU" dirty="0" err="1"/>
              <a:t>dIrrs</a:t>
            </a:r>
            <a:r>
              <a:rPr lang="en-AU" dirty="0"/>
              <a:t>, </a:t>
            </a:r>
            <a:r>
              <a:rPr lang="en-AU" dirty="0" err="1"/>
              <a:t>dEs</a:t>
            </a:r>
            <a:r>
              <a:rPr lang="en-AU" dirty="0"/>
              <a:t>, BCDs, green peas, blueberries, UFDs, UCDs, UDGs, UFOs, UAVs, ...</a:t>
            </a:r>
          </a:p>
          <a:p>
            <a:pPr lvl="1"/>
            <a:r>
              <a:rPr lang="en-AU" dirty="0"/>
              <a:t>Kinematic profiles (rotation curves, and more)</a:t>
            </a:r>
          </a:p>
          <a:p>
            <a:pPr lvl="1"/>
            <a:r>
              <a:rPr lang="en-AU" dirty="0"/>
              <a:t>Ages &amp; chemistry (stars, and gas)</a:t>
            </a:r>
          </a:p>
          <a:p>
            <a:r>
              <a:rPr lang="en-AU" dirty="0"/>
              <a:t>Satellites of dwarfs?</a:t>
            </a:r>
          </a:p>
        </p:txBody>
      </p:sp>
      <p:sp>
        <p:nvSpPr>
          <p:cNvPr id="4" name="Footer Placeholder 3">
            <a:extLst>
              <a:ext uri="{FF2B5EF4-FFF2-40B4-BE49-F238E27FC236}">
                <a16:creationId xmlns:a16="http://schemas.microsoft.com/office/drawing/2014/main" id="{2AEC35BB-4FBA-E5F3-01DB-F732DFB28234}"/>
              </a:ext>
            </a:extLst>
          </p:cNvPr>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5" name="Slide Number Placeholder 4">
            <a:extLst>
              <a:ext uri="{FF2B5EF4-FFF2-40B4-BE49-F238E27FC236}">
                <a16:creationId xmlns:a16="http://schemas.microsoft.com/office/drawing/2014/main" id="{3B5533F6-A942-18DB-1B95-64E3C99D48E9}"/>
              </a:ext>
            </a:extLst>
          </p:cNvPr>
          <p:cNvSpPr>
            <a:spLocks noGrp="1"/>
          </p:cNvSpPr>
          <p:nvPr>
            <p:ph type="sldNum" sz="quarter" idx="12"/>
          </p:nvPr>
        </p:nvSpPr>
        <p:spPr/>
        <p:txBody>
          <a:bodyPr/>
          <a:lstStyle/>
          <a:p>
            <a:fld id="{9B35AF29-89A4-4143-B339-8F0BD9F618D8}" type="slidenum">
              <a:rPr lang="en-US" smtClean="0"/>
              <a:t>5</a:t>
            </a:fld>
            <a:endParaRPr lang="en-US"/>
          </a:p>
        </p:txBody>
      </p:sp>
    </p:spTree>
    <p:extLst>
      <p:ext uri="{BB962C8B-B14F-4D97-AF65-F5344CB8AC3E}">
        <p14:creationId xmlns:p14="http://schemas.microsoft.com/office/powerpoint/2010/main" val="2480752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0D103-CD00-A8CE-F13D-DB59593602A3}"/>
              </a:ext>
            </a:extLst>
          </p:cNvPr>
          <p:cNvSpPr>
            <a:spLocks noGrp="1"/>
          </p:cNvSpPr>
          <p:nvPr>
            <p:ph type="title"/>
          </p:nvPr>
        </p:nvSpPr>
        <p:spPr/>
        <p:txBody>
          <a:bodyPr>
            <a:normAutofit fontScale="90000"/>
          </a:bodyPr>
          <a:lstStyle/>
          <a:p>
            <a:r>
              <a:rPr lang="en-US" dirty="0"/>
              <a:t>Motivation:</a:t>
            </a:r>
            <a:br>
              <a:rPr lang="en-US" dirty="0"/>
            </a:br>
            <a:r>
              <a:rPr lang="en-US" dirty="0"/>
              <a:t>The challenge of equitable comparison</a:t>
            </a:r>
            <a:endParaRPr lang="en-AU" dirty="0"/>
          </a:p>
        </p:txBody>
      </p:sp>
      <p:sp>
        <p:nvSpPr>
          <p:cNvPr id="3" name="Content Placeholder 2">
            <a:extLst>
              <a:ext uri="{FF2B5EF4-FFF2-40B4-BE49-F238E27FC236}">
                <a16:creationId xmlns:a16="http://schemas.microsoft.com/office/drawing/2014/main" id="{8AC79FAF-82E3-120E-9B7E-A9C99F63E746}"/>
              </a:ext>
            </a:extLst>
          </p:cNvPr>
          <p:cNvSpPr>
            <a:spLocks noGrp="1"/>
          </p:cNvSpPr>
          <p:nvPr>
            <p:ph idx="1"/>
          </p:nvPr>
        </p:nvSpPr>
        <p:spPr/>
        <p:txBody>
          <a:bodyPr/>
          <a:lstStyle/>
          <a:p>
            <a:r>
              <a:rPr lang="en-AU" dirty="0"/>
              <a:t>Not straightforward to generalise beyond the LG.</a:t>
            </a:r>
          </a:p>
          <a:p>
            <a:r>
              <a:rPr lang="en-AU" dirty="0"/>
              <a:t>Intrinsic diversity or measurement effects?</a:t>
            </a:r>
          </a:p>
          <a:p>
            <a:pPr lvl="1"/>
            <a:r>
              <a:rPr lang="en-AU" dirty="0"/>
              <a:t>Surface brightness detection limit?</a:t>
            </a:r>
          </a:p>
          <a:p>
            <a:pPr lvl="1"/>
            <a:r>
              <a:rPr lang="en-AU" dirty="0"/>
              <a:t>Spatial resolution?</a:t>
            </a:r>
          </a:p>
          <a:p>
            <a:pPr lvl="1"/>
            <a:r>
              <a:rPr lang="en-AU" dirty="0"/>
              <a:t>Aperture effects?</a:t>
            </a:r>
          </a:p>
          <a:p>
            <a:pPr lvl="1"/>
            <a:r>
              <a:rPr lang="en-AU" dirty="0"/>
              <a:t>Volume limitations?</a:t>
            </a:r>
          </a:p>
          <a:p>
            <a:r>
              <a:rPr lang="en-AU" dirty="0"/>
              <a:t>Do we know too much?</a:t>
            </a:r>
          </a:p>
        </p:txBody>
      </p:sp>
      <p:sp>
        <p:nvSpPr>
          <p:cNvPr id="4" name="Footer Placeholder 3">
            <a:extLst>
              <a:ext uri="{FF2B5EF4-FFF2-40B4-BE49-F238E27FC236}">
                <a16:creationId xmlns:a16="http://schemas.microsoft.com/office/drawing/2014/main" id="{A490964A-E80D-8F64-BCA9-8551EA058CDD}"/>
              </a:ext>
            </a:extLst>
          </p:cNvPr>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5" name="Slide Number Placeholder 4">
            <a:extLst>
              <a:ext uri="{FF2B5EF4-FFF2-40B4-BE49-F238E27FC236}">
                <a16:creationId xmlns:a16="http://schemas.microsoft.com/office/drawing/2014/main" id="{E7EDD6EB-5A80-73D1-C9A4-73DB793EE620}"/>
              </a:ext>
            </a:extLst>
          </p:cNvPr>
          <p:cNvSpPr>
            <a:spLocks noGrp="1"/>
          </p:cNvSpPr>
          <p:nvPr>
            <p:ph type="sldNum" sz="quarter" idx="12"/>
          </p:nvPr>
        </p:nvSpPr>
        <p:spPr/>
        <p:txBody>
          <a:bodyPr/>
          <a:lstStyle/>
          <a:p>
            <a:fld id="{9B35AF29-89A4-4143-B339-8F0BD9F618D8}" type="slidenum">
              <a:rPr lang="en-US" smtClean="0"/>
              <a:t>6</a:t>
            </a:fld>
            <a:endParaRPr lang="en-US"/>
          </a:p>
        </p:txBody>
      </p:sp>
    </p:spTree>
    <p:extLst>
      <p:ext uri="{BB962C8B-B14F-4D97-AF65-F5344CB8AC3E}">
        <p14:creationId xmlns:p14="http://schemas.microsoft.com/office/powerpoint/2010/main" val="3089294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F6CB0-983D-7573-4CBF-D5813CBE91EE}"/>
              </a:ext>
            </a:extLst>
          </p:cNvPr>
          <p:cNvSpPr>
            <a:spLocks noGrp="1"/>
          </p:cNvSpPr>
          <p:nvPr>
            <p:ph type="title"/>
          </p:nvPr>
        </p:nvSpPr>
        <p:spPr/>
        <p:txBody>
          <a:bodyPr/>
          <a:lstStyle/>
          <a:p>
            <a:endParaRPr lang="en-AU"/>
          </a:p>
        </p:txBody>
      </p:sp>
      <p:sp>
        <p:nvSpPr>
          <p:cNvPr id="4" name="Footer Placeholder 3">
            <a:extLst>
              <a:ext uri="{FF2B5EF4-FFF2-40B4-BE49-F238E27FC236}">
                <a16:creationId xmlns:a16="http://schemas.microsoft.com/office/drawing/2014/main" id="{9E7D1E72-44BF-791F-12C2-4D45342FCCFF}"/>
              </a:ext>
            </a:extLst>
          </p:cNvPr>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5" name="Slide Number Placeholder 4">
            <a:extLst>
              <a:ext uri="{FF2B5EF4-FFF2-40B4-BE49-F238E27FC236}">
                <a16:creationId xmlns:a16="http://schemas.microsoft.com/office/drawing/2014/main" id="{09775187-72C7-62ED-A42F-7DF1112C103C}"/>
              </a:ext>
            </a:extLst>
          </p:cNvPr>
          <p:cNvSpPr>
            <a:spLocks noGrp="1"/>
          </p:cNvSpPr>
          <p:nvPr>
            <p:ph type="sldNum" sz="quarter" idx="12"/>
          </p:nvPr>
        </p:nvSpPr>
        <p:spPr/>
        <p:txBody>
          <a:bodyPr/>
          <a:lstStyle/>
          <a:p>
            <a:fld id="{9B35AF29-89A4-4143-B339-8F0BD9F618D8}" type="slidenum">
              <a:rPr lang="en-US" smtClean="0"/>
              <a:t>7</a:t>
            </a:fld>
            <a:endParaRPr lang="en-US"/>
          </a:p>
        </p:txBody>
      </p:sp>
      <p:sp>
        <p:nvSpPr>
          <p:cNvPr id="16" name="Content Placeholder 2">
            <a:extLst>
              <a:ext uri="{FF2B5EF4-FFF2-40B4-BE49-F238E27FC236}">
                <a16:creationId xmlns:a16="http://schemas.microsoft.com/office/drawing/2014/main" id="{91E3F52F-DB0C-D4D7-C053-0AB4B423BBFF}"/>
              </a:ext>
            </a:extLst>
          </p:cNvPr>
          <p:cNvSpPr txBox="1">
            <a:spLocks/>
          </p:cNvSpPr>
          <p:nvPr/>
        </p:nvSpPr>
        <p:spPr>
          <a:xfrm>
            <a:off x="5179540" y="4467966"/>
            <a:ext cx="372060" cy="469555"/>
          </a:xfrm>
          <a:prstGeom prst="rect">
            <a:avLst/>
          </a:prstGeom>
        </p:spPr>
        <p:txBody>
          <a:bodyPr vert="horz" lIns="91440" tIns="45720" rIns="91440" bIns="45720" numCol="1" rtlCol="0">
            <a:normAutofit/>
          </a:bodyPr>
          <a:lstStyle>
            <a:lvl1pPr marL="257175" indent="-257175" algn="l" defTabSz="685800" rtl="0" eaLnBrk="1" latinLnBrk="0" hangingPunct="1">
              <a:spcBef>
                <a:spcPct val="20000"/>
              </a:spcBef>
              <a:buFont typeface="Arial" pitchFamily="34" charset="0"/>
              <a:buChar char="•"/>
              <a:defRPr sz="2400" b="0" i="0" kern="1200">
                <a:solidFill>
                  <a:schemeClr val="tx1"/>
                </a:solidFill>
                <a:latin typeface="Avenir Book" panose="02000503020000020003" pitchFamily="2" charset="0"/>
                <a:ea typeface="+mn-ea"/>
                <a:cs typeface="Avenir Book" panose="02000503020000020003" pitchFamily="2" charset="0"/>
              </a:defRPr>
            </a:lvl1pPr>
            <a:lvl2pPr marL="557213" indent="-214313" algn="l" defTabSz="685800" rtl="0" eaLnBrk="1" latinLnBrk="0" hangingPunct="1">
              <a:spcBef>
                <a:spcPct val="20000"/>
              </a:spcBef>
              <a:buFont typeface="Arial" pitchFamily="34" charset="0"/>
              <a:buChar char="–"/>
              <a:defRPr sz="2100" b="0" i="0" kern="1200">
                <a:solidFill>
                  <a:schemeClr val="tx1"/>
                </a:solidFill>
                <a:latin typeface="Avenir Book" panose="02000503020000020003" pitchFamily="2" charset="0"/>
                <a:ea typeface="+mn-ea"/>
                <a:cs typeface="Avenir Book" panose="02000503020000020003" pitchFamily="2" charset="0"/>
              </a:defRPr>
            </a:lvl2pPr>
            <a:lvl3pPr marL="857250" indent="-171450" algn="l" defTabSz="685800" rtl="0" eaLnBrk="1" latinLnBrk="0" hangingPunct="1">
              <a:spcBef>
                <a:spcPct val="20000"/>
              </a:spcBef>
              <a:buFont typeface="Arial" pitchFamily="34" charset="0"/>
              <a:buChar char="•"/>
              <a:defRPr sz="1800" b="0" i="0" kern="1200">
                <a:solidFill>
                  <a:schemeClr val="tx1"/>
                </a:solidFill>
                <a:latin typeface="Avenir Book" panose="02000503020000020003" pitchFamily="2" charset="0"/>
                <a:ea typeface="+mn-ea"/>
                <a:cs typeface="Avenir Book" panose="02000503020000020003" pitchFamily="2" charset="0"/>
              </a:defRPr>
            </a:lvl3pPr>
            <a:lvl4pPr marL="12001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4pPr>
            <a:lvl5pPr marL="15430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AU" dirty="0"/>
              <a:t>z</a:t>
            </a:r>
          </a:p>
        </p:txBody>
      </p:sp>
      <p:sp>
        <p:nvSpPr>
          <p:cNvPr id="17" name="Content Placeholder 2">
            <a:extLst>
              <a:ext uri="{FF2B5EF4-FFF2-40B4-BE49-F238E27FC236}">
                <a16:creationId xmlns:a16="http://schemas.microsoft.com/office/drawing/2014/main" id="{76FA3495-CF92-72DE-9443-2E2A09A59287}"/>
              </a:ext>
            </a:extLst>
          </p:cNvPr>
          <p:cNvSpPr txBox="1">
            <a:spLocks/>
          </p:cNvSpPr>
          <p:nvPr/>
        </p:nvSpPr>
        <p:spPr>
          <a:xfrm rot="16200000">
            <a:off x="9952" y="2526959"/>
            <a:ext cx="2949148" cy="317154"/>
          </a:xfrm>
          <a:prstGeom prst="rect">
            <a:avLst/>
          </a:prstGeom>
        </p:spPr>
        <p:txBody>
          <a:bodyPr vert="horz" lIns="91440" tIns="45720" rIns="91440" bIns="45720" numCol="1" rtlCol="0">
            <a:normAutofit fontScale="62500" lnSpcReduction="20000"/>
          </a:bodyPr>
          <a:lstStyle>
            <a:lvl1pPr marL="257175" indent="-257175" algn="l" defTabSz="685800" rtl="0" eaLnBrk="1" latinLnBrk="0" hangingPunct="1">
              <a:spcBef>
                <a:spcPct val="20000"/>
              </a:spcBef>
              <a:buFont typeface="Arial" pitchFamily="34" charset="0"/>
              <a:buChar char="•"/>
              <a:defRPr sz="2400" b="0" i="0" kern="1200">
                <a:solidFill>
                  <a:schemeClr val="tx1"/>
                </a:solidFill>
                <a:latin typeface="Avenir Book" panose="02000503020000020003" pitchFamily="2" charset="0"/>
                <a:ea typeface="+mn-ea"/>
                <a:cs typeface="Avenir Book" panose="02000503020000020003" pitchFamily="2" charset="0"/>
              </a:defRPr>
            </a:lvl1pPr>
            <a:lvl2pPr marL="557213" indent="-214313" algn="l" defTabSz="685800" rtl="0" eaLnBrk="1" latinLnBrk="0" hangingPunct="1">
              <a:spcBef>
                <a:spcPct val="20000"/>
              </a:spcBef>
              <a:buFont typeface="Arial" pitchFamily="34" charset="0"/>
              <a:buChar char="–"/>
              <a:defRPr sz="2100" b="0" i="0" kern="1200">
                <a:solidFill>
                  <a:schemeClr val="tx1"/>
                </a:solidFill>
                <a:latin typeface="Avenir Book" panose="02000503020000020003" pitchFamily="2" charset="0"/>
                <a:ea typeface="+mn-ea"/>
                <a:cs typeface="Avenir Book" panose="02000503020000020003" pitchFamily="2" charset="0"/>
              </a:defRPr>
            </a:lvl2pPr>
            <a:lvl3pPr marL="857250" indent="-171450" algn="l" defTabSz="685800" rtl="0" eaLnBrk="1" latinLnBrk="0" hangingPunct="1">
              <a:spcBef>
                <a:spcPct val="20000"/>
              </a:spcBef>
              <a:buFont typeface="Arial" pitchFamily="34" charset="0"/>
              <a:buChar char="•"/>
              <a:defRPr sz="1800" b="0" i="0" kern="1200">
                <a:solidFill>
                  <a:schemeClr val="tx1"/>
                </a:solidFill>
                <a:latin typeface="Avenir Book" panose="02000503020000020003" pitchFamily="2" charset="0"/>
                <a:ea typeface="+mn-ea"/>
                <a:cs typeface="Avenir Book" panose="02000503020000020003" pitchFamily="2" charset="0"/>
              </a:defRPr>
            </a:lvl3pPr>
            <a:lvl4pPr marL="12001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4pPr>
            <a:lvl5pPr marL="15430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AU" dirty="0"/>
              <a:t>Resolution elements per galaxy</a:t>
            </a:r>
          </a:p>
        </p:txBody>
      </p:sp>
      <p:sp>
        <p:nvSpPr>
          <p:cNvPr id="18" name="Content Placeholder 2">
            <a:extLst>
              <a:ext uri="{FF2B5EF4-FFF2-40B4-BE49-F238E27FC236}">
                <a16:creationId xmlns:a16="http://schemas.microsoft.com/office/drawing/2014/main" id="{02F23ABF-BC36-BA6E-76C6-36C9CC4DC3C7}"/>
              </a:ext>
            </a:extLst>
          </p:cNvPr>
          <p:cNvSpPr txBox="1">
            <a:spLocks/>
          </p:cNvSpPr>
          <p:nvPr/>
        </p:nvSpPr>
        <p:spPr>
          <a:xfrm>
            <a:off x="1998939" y="4347673"/>
            <a:ext cx="714479" cy="388852"/>
          </a:xfrm>
          <a:prstGeom prst="rect">
            <a:avLst/>
          </a:prstGeom>
        </p:spPr>
        <p:txBody>
          <a:bodyPr vert="horz" lIns="91440" tIns="45720" rIns="91440" bIns="45720" numCol="1" rtlCol="0">
            <a:noAutofit/>
          </a:bodyPr>
          <a:lstStyle>
            <a:lvl1pPr marL="257175" indent="-257175" algn="l" defTabSz="685800" rtl="0" eaLnBrk="1" latinLnBrk="0" hangingPunct="1">
              <a:spcBef>
                <a:spcPct val="20000"/>
              </a:spcBef>
              <a:buFont typeface="Arial" pitchFamily="34" charset="0"/>
              <a:buChar char="•"/>
              <a:defRPr sz="2400" b="0" i="0" kern="1200">
                <a:solidFill>
                  <a:schemeClr val="tx1"/>
                </a:solidFill>
                <a:latin typeface="Avenir Book" panose="02000503020000020003" pitchFamily="2" charset="0"/>
                <a:ea typeface="+mn-ea"/>
                <a:cs typeface="Avenir Book" panose="02000503020000020003" pitchFamily="2" charset="0"/>
              </a:defRPr>
            </a:lvl1pPr>
            <a:lvl2pPr marL="557213" indent="-214313" algn="l" defTabSz="685800" rtl="0" eaLnBrk="1" latinLnBrk="0" hangingPunct="1">
              <a:spcBef>
                <a:spcPct val="20000"/>
              </a:spcBef>
              <a:buFont typeface="Arial" pitchFamily="34" charset="0"/>
              <a:buChar char="–"/>
              <a:defRPr sz="2100" b="0" i="0" kern="1200">
                <a:solidFill>
                  <a:schemeClr val="tx1"/>
                </a:solidFill>
                <a:latin typeface="Avenir Book" panose="02000503020000020003" pitchFamily="2" charset="0"/>
                <a:ea typeface="+mn-ea"/>
                <a:cs typeface="Avenir Book" panose="02000503020000020003" pitchFamily="2" charset="0"/>
              </a:defRPr>
            </a:lvl2pPr>
            <a:lvl3pPr marL="857250" indent="-171450" algn="l" defTabSz="685800" rtl="0" eaLnBrk="1" latinLnBrk="0" hangingPunct="1">
              <a:spcBef>
                <a:spcPct val="20000"/>
              </a:spcBef>
              <a:buFont typeface="Arial" pitchFamily="34" charset="0"/>
              <a:buChar char="•"/>
              <a:defRPr sz="1800" b="0" i="0" kern="1200">
                <a:solidFill>
                  <a:schemeClr val="tx1"/>
                </a:solidFill>
                <a:latin typeface="Avenir Book" panose="02000503020000020003" pitchFamily="2" charset="0"/>
                <a:ea typeface="+mn-ea"/>
                <a:cs typeface="Avenir Book" panose="02000503020000020003" pitchFamily="2" charset="0"/>
              </a:defRPr>
            </a:lvl3pPr>
            <a:lvl4pPr marL="12001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4pPr>
            <a:lvl5pPr marL="15430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AU" sz="1200" dirty="0"/>
              <a:t>Local Group</a:t>
            </a:r>
          </a:p>
        </p:txBody>
      </p:sp>
      <p:sp>
        <p:nvSpPr>
          <p:cNvPr id="19" name="Content Placeholder 2">
            <a:extLst>
              <a:ext uri="{FF2B5EF4-FFF2-40B4-BE49-F238E27FC236}">
                <a16:creationId xmlns:a16="http://schemas.microsoft.com/office/drawing/2014/main" id="{618DDA24-DEF5-2C54-7DB3-3498DE1BBDC9}"/>
              </a:ext>
            </a:extLst>
          </p:cNvPr>
          <p:cNvSpPr txBox="1">
            <a:spLocks/>
          </p:cNvSpPr>
          <p:nvPr/>
        </p:nvSpPr>
        <p:spPr>
          <a:xfrm>
            <a:off x="6753222" y="4347673"/>
            <a:ext cx="1313523" cy="388852"/>
          </a:xfrm>
          <a:prstGeom prst="rect">
            <a:avLst/>
          </a:prstGeom>
        </p:spPr>
        <p:txBody>
          <a:bodyPr vert="horz" lIns="91440" tIns="45720" rIns="91440" bIns="45720" numCol="1" rtlCol="0">
            <a:noAutofit/>
          </a:bodyPr>
          <a:lstStyle>
            <a:lvl1pPr marL="257175" indent="-257175" algn="l" defTabSz="685800" rtl="0" eaLnBrk="1" latinLnBrk="0" hangingPunct="1">
              <a:spcBef>
                <a:spcPct val="20000"/>
              </a:spcBef>
              <a:buFont typeface="Arial" pitchFamily="34" charset="0"/>
              <a:buChar char="•"/>
              <a:defRPr sz="2400" b="0" i="0" kern="1200">
                <a:solidFill>
                  <a:schemeClr val="tx1"/>
                </a:solidFill>
                <a:latin typeface="Avenir Book" panose="02000503020000020003" pitchFamily="2" charset="0"/>
                <a:ea typeface="+mn-ea"/>
                <a:cs typeface="Avenir Book" panose="02000503020000020003" pitchFamily="2" charset="0"/>
              </a:defRPr>
            </a:lvl1pPr>
            <a:lvl2pPr marL="557213" indent="-214313" algn="l" defTabSz="685800" rtl="0" eaLnBrk="1" latinLnBrk="0" hangingPunct="1">
              <a:spcBef>
                <a:spcPct val="20000"/>
              </a:spcBef>
              <a:buFont typeface="Arial" pitchFamily="34" charset="0"/>
              <a:buChar char="–"/>
              <a:defRPr sz="2100" b="0" i="0" kern="1200">
                <a:solidFill>
                  <a:schemeClr val="tx1"/>
                </a:solidFill>
                <a:latin typeface="Avenir Book" panose="02000503020000020003" pitchFamily="2" charset="0"/>
                <a:ea typeface="+mn-ea"/>
                <a:cs typeface="Avenir Book" panose="02000503020000020003" pitchFamily="2" charset="0"/>
              </a:defRPr>
            </a:lvl2pPr>
            <a:lvl3pPr marL="857250" indent="-171450" algn="l" defTabSz="685800" rtl="0" eaLnBrk="1" latinLnBrk="0" hangingPunct="1">
              <a:spcBef>
                <a:spcPct val="20000"/>
              </a:spcBef>
              <a:buFont typeface="Arial" pitchFamily="34" charset="0"/>
              <a:buChar char="•"/>
              <a:defRPr sz="1800" b="0" i="0" kern="1200">
                <a:solidFill>
                  <a:schemeClr val="tx1"/>
                </a:solidFill>
                <a:latin typeface="Avenir Book" panose="02000503020000020003" pitchFamily="2" charset="0"/>
                <a:ea typeface="+mn-ea"/>
                <a:cs typeface="Avenir Book" panose="02000503020000020003" pitchFamily="2" charset="0"/>
              </a:defRPr>
            </a:lvl3pPr>
            <a:lvl4pPr marL="12001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4pPr>
            <a:lvl5pPr marL="15430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AU" sz="1200" dirty="0"/>
              <a:t>Epoch of Reionization</a:t>
            </a:r>
          </a:p>
        </p:txBody>
      </p:sp>
      <p:cxnSp>
        <p:nvCxnSpPr>
          <p:cNvPr id="22" name="Straight Arrow Connector 21">
            <a:extLst>
              <a:ext uri="{FF2B5EF4-FFF2-40B4-BE49-F238E27FC236}">
                <a16:creationId xmlns:a16="http://schemas.microsoft.com/office/drawing/2014/main" id="{E2669A5A-266D-EB6A-09B0-93424232D56A}"/>
              </a:ext>
            </a:extLst>
          </p:cNvPr>
          <p:cNvCxnSpPr>
            <a:cxnSpLocks/>
          </p:cNvCxnSpPr>
          <p:nvPr/>
        </p:nvCxnSpPr>
        <p:spPr>
          <a:xfrm>
            <a:off x="2052239" y="3727005"/>
            <a:ext cx="221743"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E40ACC78-8A23-1349-5EEF-EBC7FC451EC4}"/>
              </a:ext>
            </a:extLst>
          </p:cNvPr>
          <p:cNvSpPr txBox="1">
            <a:spLocks/>
          </p:cNvSpPr>
          <p:nvPr/>
        </p:nvSpPr>
        <p:spPr>
          <a:xfrm>
            <a:off x="1791390" y="3579803"/>
            <a:ext cx="482253" cy="388852"/>
          </a:xfrm>
          <a:prstGeom prst="rect">
            <a:avLst/>
          </a:prstGeom>
        </p:spPr>
        <p:txBody>
          <a:bodyPr vert="horz" lIns="91440" tIns="45720" rIns="91440" bIns="45720" numCol="1" rtlCol="0">
            <a:normAutofit fontScale="92500" lnSpcReduction="20000"/>
          </a:bodyPr>
          <a:lstStyle>
            <a:lvl1pPr marL="257175" indent="-257175" algn="l" defTabSz="685800" rtl="0" eaLnBrk="1" latinLnBrk="0" hangingPunct="1">
              <a:spcBef>
                <a:spcPct val="20000"/>
              </a:spcBef>
              <a:buFont typeface="Arial" pitchFamily="34" charset="0"/>
              <a:buChar char="•"/>
              <a:defRPr sz="2400" b="0" i="0" kern="1200">
                <a:solidFill>
                  <a:schemeClr val="tx1"/>
                </a:solidFill>
                <a:latin typeface="Avenir Book" panose="02000503020000020003" pitchFamily="2" charset="0"/>
                <a:ea typeface="+mn-ea"/>
                <a:cs typeface="Avenir Book" panose="02000503020000020003" pitchFamily="2" charset="0"/>
              </a:defRPr>
            </a:lvl1pPr>
            <a:lvl2pPr marL="557213" indent="-214313" algn="l" defTabSz="685800" rtl="0" eaLnBrk="1" latinLnBrk="0" hangingPunct="1">
              <a:spcBef>
                <a:spcPct val="20000"/>
              </a:spcBef>
              <a:buFont typeface="Arial" pitchFamily="34" charset="0"/>
              <a:buChar char="–"/>
              <a:defRPr sz="2100" b="0" i="0" kern="1200">
                <a:solidFill>
                  <a:schemeClr val="tx1"/>
                </a:solidFill>
                <a:latin typeface="Avenir Book" panose="02000503020000020003" pitchFamily="2" charset="0"/>
                <a:ea typeface="+mn-ea"/>
                <a:cs typeface="Avenir Book" panose="02000503020000020003" pitchFamily="2" charset="0"/>
              </a:defRPr>
            </a:lvl2pPr>
            <a:lvl3pPr marL="857250" indent="-171450" algn="l" defTabSz="685800" rtl="0" eaLnBrk="1" latinLnBrk="0" hangingPunct="1">
              <a:spcBef>
                <a:spcPct val="20000"/>
              </a:spcBef>
              <a:buFont typeface="Arial" pitchFamily="34" charset="0"/>
              <a:buChar char="•"/>
              <a:defRPr sz="1800" b="0" i="0" kern="1200">
                <a:solidFill>
                  <a:schemeClr val="tx1"/>
                </a:solidFill>
                <a:latin typeface="Avenir Book" panose="02000503020000020003" pitchFamily="2" charset="0"/>
                <a:ea typeface="+mn-ea"/>
                <a:cs typeface="Avenir Book" panose="02000503020000020003" pitchFamily="2" charset="0"/>
              </a:defRPr>
            </a:lvl3pPr>
            <a:lvl4pPr marL="12001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4pPr>
            <a:lvl5pPr marL="15430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AU" dirty="0"/>
              <a:t>1</a:t>
            </a:r>
          </a:p>
        </p:txBody>
      </p:sp>
      <p:cxnSp>
        <p:nvCxnSpPr>
          <p:cNvPr id="27" name="Straight Arrow Connector 26">
            <a:extLst>
              <a:ext uri="{FF2B5EF4-FFF2-40B4-BE49-F238E27FC236}">
                <a16:creationId xmlns:a16="http://schemas.microsoft.com/office/drawing/2014/main" id="{0A8F073D-D790-4DC5-1F9E-AEC646EC8A10}"/>
              </a:ext>
            </a:extLst>
          </p:cNvPr>
          <p:cNvCxnSpPr>
            <a:cxnSpLocks/>
          </p:cNvCxnSpPr>
          <p:nvPr/>
        </p:nvCxnSpPr>
        <p:spPr>
          <a:xfrm>
            <a:off x="2048117" y="3055619"/>
            <a:ext cx="221743"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83D7FCA3-5666-8F5C-D3FF-B4F5199A3094}"/>
              </a:ext>
            </a:extLst>
          </p:cNvPr>
          <p:cNvSpPr txBox="1">
            <a:spLocks/>
          </p:cNvSpPr>
          <p:nvPr/>
        </p:nvSpPr>
        <p:spPr>
          <a:xfrm>
            <a:off x="1645340" y="2892650"/>
            <a:ext cx="482253" cy="388852"/>
          </a:xfrm>
          <a:prstGeom prst="rect">
            <a:avLst/>
          </a:prstGeom>
        </p:spPr>
        <p:txBody>
          <a:bodyPr vert="horz" lIns="91440" tIns="45720" rIns="91440" bIns="45720" numCol="1" rtlCol="0">
            <a:normAutofit fontScale="85000" lnSpcReduction="10000"/>
          </a:bodyPr>
          <a:lstStyle>
            <a:lvl1pPr marL="257175" indent="-257175" algn="l" defTabSz="685800" rtl="0" eaLnBrk="1" latinLnBrk="0" hangingPunct="1">
              <a:spcBef>
                <a:spcPct val="20000"/>
              </a:spcBef>
              <a:buFont typeface="Arial" pitchFamily="34" charset="0"/>
              <a:buChar char="•"/>
              <a:defRPr sz="2400" b="0" i="0" kern="1200">
                <a:solidFill>
                  <a:schemeClr val="tx1"/>
                </a:solidFill>
                <a:latin typeface="Avenir Book" panose="02000503020000020003" pitchFamily="2" charset="0"/>
                <a:ea typeface="+mn-ea"/>
                <a:cs typeface="Avenir Book" panose="02000503020000020003" pitchFamily="2" charset="0"/>
              </a:defRPr>
            </a:lvl1pPr>
            <a:lvl2pPr marL="557213" indent="-214313" algn="l" defTabSz="685800" rtl="0" eaLnBrk="1" latinLnBrk="0" hangingPunct="1">
              <a:spcBef>
                <a:spcPct val="20000"/>
              </a:spcBef>
              <a:buFont typeface="Arial" pitchFamily="34" charset="0"/>
              <a:buChar char="–"/>
              <a:defRPr sz="2100" b="0" i="0" kern="1200">
                <a:solidFill>
                  <a:schemeClr val="tx1"/>
                </a:solidFill>
                <a:latin typeface="Avenir Book" panose="02000503020000020003" pitchFamily="2" charset="0"/>
                <a:ea typeface="+mn-ea"/>
                <a:cs typeface="Avenir Book" panose="02000503020000020003" pitchFamily="2" charset="0"/>
              </a:defRPr>
            </a:lvl2pPr>
            <a:lvl3pPr marL="857250" indent="-171450" algn="l" defTabSz="685800" rtl="0" eaLnBrk="1" latinLnBrk="0" hangingPunct="1">
              <a:spcBef>
                <a:spcPct val="20000"/>
              </a:spcBef>
              <a:buFont typeface="Arial" pitchFamily="34" charset="0"/>
              <a:buChar char="•"/>
              <a:defRPr sz="1800" b="0" i="0" kern="1200">
                <a:solidFill>
                  <a:schemeClr val="tx1"/>
                </a:solidFill>
                <a:latin typeface="Avenir Book" panose="02000503020000020003" pitchFamily="2" charset="0"/>
                <a:ea typeface="+mn-ea"/>
                <a:cs typeface="Avenir Book" panose="02000503020000020003" pitchFamily="2" charset="0"/>
              </a:defRPr>
            </a:lvl3pPr>
            <a:lvl4pPr marL="12001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4pPr>
            <a:lvl5pPr marL="15430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AU" dirty="0"/>
              <a:t>10</a:t>
            </a:r>
          </a:p>
        </p:txBody>
      </p:sp>
      <p:cxnSp>
        <p:nvCxnSpPr>
          <p:cNvPr id="29" name="Straight Arrow Connector 28">
            <a:extLst>
              <a:ext uri="{FF2B5EF4-FFF2-40B4-BE49-F238E27FC236}">
                <a16:creationId xmlns:a16="http://schemas.microsoft.com/office/drawing/2014/main" id="{D0852031-8694-A500-D5EC-FA070F66C350}"/>
              </a:ext>
            </a:extLst>
          </p:cNvPr>
          <p:cNvCxnSpPr>
            <a:cxnSpLocks/>
          </p:cNvCxnSpPr>
          <p:nvPr/>
        </p:nvCxnSpPr>
        <p:spPr>
          <a:xfrm>
            <a:off x="2048120" y="2396589"/>
            <a:ext cx="221743"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CE12A099-5B1F-1E64-3917-8F9BDB7BFBF0}"/>
              </a:ext>
            </a:extLst>
          </p:cNvPr>
          <p:cNvSpPr txBox="1">
            <a:spLocks/>
          </p:cNvSpPr>
          <p:nvPr/>
        </p:nvSpPr>
        <p:spPr>
          <a:xfrm>
            <a:off x="1532233" y="2257476"/>
            <a:ext cx="593124" cy="388852"/>
          </a:xfrm>
          <a:prstGeom prst="rect">
            <a:avLst/>
          </a:prstGeom>
        </p:spPr>
        <p:txBody>
          <a:bodyPr vert="horz" lIns="91440" tIns="45720" rIns="91440" bIns="45720" numCol="1" rtlCol="0">
            <a:normAutofit fontScale="77500" lnSpcReduction="20000"/>
          </a:bodyPr>
          <a:lstStyle>
            <a:lvl1pPr marL="257175" indent="-257175" algn="l" defTabSz="685800" rtl="0" eaLnBrk="1" latinLnBrk="0" hangingPunct="1">
              <a:spcBef>
                <a:spcPct val="20000"/>
              </a:spcBef>
              <a:buFont typeface="Arial" pitchFamily="34" charset="0"/>
              <a:buChar char="•"/>
              <a:defRPr sz="2400" b="0" i="0" kern="1200">
                <a:solidFill>
                  <a:schemeClr val="tx1"/>
                </a:solidFill>
                <a:latin typeface="Avenir Book" panose="02000503020000020003" pitchFamily="2" charset="0"/>
                <a:ea typeface="+mn-ea"/>
                <a:cs typeface="Avenir Book" panose="02000503020000020003" pitchFamily="2" charset="0"/>
              </a:defRPr>
            </a:lvl1pPr>
            <a:lvl2pPr marL="557213" indent="-214313" algn="l" defTabSz="685800" rtl="0" eaLnBrk="1" latinLnBrk="0" hangingPunct="1">
              <a:spcBef>
                <a:spcPct val="20000"/>
              </a:spcBef>
              <a:buFont typeface="Arial" pitchFamily="34" charset="0"/>
              <a:buChar char="–"/>
              <a:defRPr sz="2100" b="0" i="0" kern="1200">
                <a:solidFill>
                  <a:schemeClr val="tx1"/>
                </a:solidFill>
                <a:latin typeface="Avenir Book" panose="02000503020000020003" pitchFamily="2" charset="0"/>
                <a:ea typeface="+mn-ea"/>
                <a:cs typeface="Avenir Book" panose="02000503020000020003" pitchFamily="2" charset="0"/>
              </a:defRPr>
            </a:lvl2pPr>
            <a:lvl3pPr marL="857250" indent="-171450" algn="l" defTabSz="685800" rtl="0" eaLnBrk="1" latinLnBrk="0" hangingPunct="1">
              <a:spcBef>
                <a:spcPct val="20000"/>
              </a:spcBef>
              <a:buFont typeface="Arial" pitchFamily="34" charset="0"/>
              <a:buChar char="•"/>
              <a:defRPr sz="1800" b="0" i="0" kern="1200">
                <a:solidFill>
                  <a:schemeClr val="tx1"/>
                </a:solidFill>
                <a:latin typeface="Avenir Book" panose="02000503020000020003" pitchFamily="2" charset="0"/>
                <a:ea typeface="+mn-ea"/>
                <a:cs typeface="Avenir Book" panose="02000503020000020003" pitchFamily="2" charset="0"/>
              </a:defRPr>
            </a:lvl3pPr>
            <a:lvl4pPr marL="12001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4pPr>
            <a:lvl5pPr marL="15430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AU" dirty="0"/>
              <a:t>100</a:t>
            </a:r>
          </a:p>
        </p:txBody>
      </p:sp>
      <p:cxnSp>
        <p:nvCxnSpPr>
          <p:cNvPr id="31" name="Straight Arrow Connector 30">
            <a:extLst>
              <a:ext uri="{FF2B5EF4-FFF2-40B4-BE49-F238E27FC236}">
                <a16:creationId xmlns:a16="http://schemas.microsoft.com/office/drawing/2014/main" id="{1FC21004-998A-947B-B667-AD27F90B98A6}"/>
              </a:ext>
            </a:extLst>
          </p:cNvPr>
          <p:cNvCxnSpPr>
            <a:cxnSpLocks/>
          </p:cNvCxnSpPr>
          <p:nvPr/>
        </p:nvCxnSpPr>
        <p:spPr>
          <a:xfrm>
            <a:off x="2056355" y="1712853"/>
            <a:ext cx="221743"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id="{CBF525B7-5ACE-3FB8-70BC-B71F33CAB699}"/>
              </a:ext>
            </a:extLst>
          </p:cNvPr>
          <p:cNvSpPr txBox="1">
            <a:spLocks/>
          </p:cNvSpPr>
          <p:nvPr/>
        </p:nvSpPr>
        <p:spPr>
          <a:xfrm>
            <a:off x="1491218" y="1508138"/>
            <a:ext cx="751862" cy="388852"/>
          </a:xfrm>
          <a:prstGeom prst="rect">
            <a:avLst/>
          </a:prstGeom>
        </p:spPr>
        <p:txBody>
          <a:bodyPr vert="horz" lIns="91440" tIns="45720" rIns="91440" bIns="45720" numCol="1" rtlCol="0">
            <a:normAutofit fontScale="62500" lnSpcReduction="20000"/>
          </a:bodyPr>
          <a:lstStyle>
            <a:lvl1pPr marL="257175" indent="-257175" algn="l" defTabSz="685800" rtl="0" eaLnBrk="1" latinLnBrk="0" hangingPunct="1">
              <a:spcBef>
                <a:spcPct val="20000"/>
              </a:spcBef>
              <a:buFont typeface="Arial" pitchFamily="34" charset="0"/>
              <a:buChar char="•"/>
              <a:defRPr sz="2400" b="0" i="0" kern="1200">
                <a:solidFill>
                  <a:schemeClr val="tx1"/>
                </a:solidFill>
                <a:latin typeface="Avenir Book" panose="02000503020000020003" pitchFamily="2" charset="0"/>
                <a:ea typeface="+mn-ea"/>
                <a:cs typeface="Avenir Book" panose="02000503020000020003" pitchFamily="2" charset="0"/>
              </a:defRPr>
            </a:lvl1pPr>
            <a:lvl2pPr marL="557213" indent="-214313" algn="l" defTabSz="685800" rtl="0" eaLnBrk="1" latinLnBrk="0" hangingPunct="1">
              <a:spcBef>
                <a:spcPct val="20000"/>
              </a:spcBef>
              <a:buFont typeface="Arial" pitchFamily="34" charset="0"/>
              <a:buChar char="–"/>
              <a:defRPr sz="2100" b="0" i="0" kern="1200">
                <a:solidFill>
                  <a:schemeClr val="tx1"/>
                </a:solidFill>
                <a:latin typeface="Avenir Book" panose="02000503020000020003" pitchFamily="2" charset="0"/>
                <a:ea typeface="+mn-ea"/>
                <a:cs typeface="Avenir Book" panose="02000503020000020003" pitchFamily="2" charset="0"/>
              </a:defRPr>
            </a:lvl2pPr>
            <a:lvl3pPr marL="857250" indent="-171450" algn="l" defTabSz="685800" rtl="0" eaLnBrk="1" latinLnBrk="0" hangingPunct="1">
              <a:spcBef>
                <a:spcPct val="20000"/>
              </a:spcBef>
              <a:buFont typeface="Arial" pitchFamily="34" charset="0"/>
              <a:buChar char="•"/>
              <a:defRPr sz="1800" b="0" i="0" kern="1200">
                <a:solidFill>
                  <a:schemeClr val="tx1"/>
                </a:solidFill>
                <a:latin typeface="Avenir Book" panose="02000503020000020003" pitchFamily="2" charset="0"/>
                <a:ea typeface="+mn-ea"/>
                <a:cs typeface="Avenir Book" panose="02000503020000020003" pitchFamily="2" charset="0"/>
              </a:defRPr>
            </a:lvl3pPr>
            <a:lvl4pPr marL="12001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4pPr>
            <a:lvl5pPr marL="15430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AU" dirty="0"/>
              <a:t>1000+</a:t>
            </a:r>
          </a:p>
        </p:txBody>
      </p:sp>
      <p:sp>
        <p:nvSpPr>
          <p:cNvPr id="34" name="Folded Corner 33">
            <a:extLst>
              <a:ext uri="{FF2B5EF4-FFF2-40B4-BE49-F238E27FC236}">
                <a16:creationId xmlns:a16="http://schemas.microsoft.com/office/drawing/2014/main" id="{898D1B59-4A89-2210-65A4-7EB8F6DEB55F}"/>
              </a:ext>
            </a:extLst>
          </p:cNvPr>
          <p:cNvSpPr/>
          <p:nvPr/>
        </p:nvSpPr>
        <p:spPr>
          <a:xfrm>
            <a:off x="2915851" y="1958981"/>
            <a:ext cx="840260" cy="627832"/>
          </a:xfrm>
          <a:prstGeom prst="foldedCorner">
            <a:avLst/>
          </a:prstGeom>
          <a:solidFill>
            <a:schemeClr val="accent1">
              <a:alpha val="4309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CALIFA</a:t>
            </a:r>
          </a:p>
        </p:txBody>
      </p:sp>
      <p:sp>
        <p:nvSpPr>
          <p:cNvPr id="36" name="Content Placeholder 2">
            <a:extLst>
              <a:ext uri="{FF2B5EF4-FFF2-40B4-BE49-F238E27FC236}">
                <a16:creationId xmlns:a16="http://schemas.microsoft.com/office/drawing/2014/main" id="{E6199291-8789-494E-E56D-DE083E3A61F6}"/>
              </a:ext>
            </a:extLst>
          </p:cNvPr>
          <p:cNvSpPr txBox="1">
            <a:spLocks/>
          </p:cNvSpPr>
          <p:nvPr/>
        </p:nvSpPr>
        <p:spPr>
          <a:xfrm>
            <a:off x="5516952" y="4347673"/>
            <a:ext cx="989814" cy="388852"/>
          </a:xfrm>
          <a:prstGeom prst="rect">
            <a:avLst/>
          </a:prstGeom>
        </p:spPr>
        <p:txBody>
          <a:bodyPr vert="horz" lIns="91440" tIns="45720" rIns="91440" bIns="45720" numCol="1" rtlCol="0">
            <a:noAutofit/>
          </a:bodyPr>
          <a:lstStyle>
            <a:lvl1pPr marL="257175" indent="-257175" algn="l" defTabSz="685800" rtl="0" eaLnBrk="1" latinLnBrk="0" hangingPunct="1">
              <a:spcBef>
                <a:spcPct val="20000"/>
              </a:spcBef>
              <a:buFont typeface="Arial" pitchFamily="34" charset="0"/>
              <a:buChar char="•"/>
              <a:defRPr sz="2400" b="0" i="0" kern="1200">
                <a:solidFill>
                  <a:schemeClr val="tx1"/>
                </a:solidFill>
                <a:latin typeface="Avenir Book" panose="02000503020000020003" pitchFamily="2" charset="0"/>
                <a:ea typeface="+mn-ea"/>
                <a:cs typeface="Avenir Book" panose="02000503020000020003" pitchFamily="2" charset="0"/>
              </a:defRPr>
            </a:lvl1pPr>
            <a:lvl2pPr marL="557213" indent="-214313" algn="l" defTabSz="685800" rtl="0" eaLnBrk="1" latinLnBrk="0" hangingPunct="1">
              <a:spcBef>
                <a:spcPct val="20000"/>
              </a:spcBef>
              <a:buFont typeface="Arial" pitchFamily="34" charset="0"/>
              <a:buChar char="–"/>
              <a:defRPr sz="2100" b="0" i="0" kern="1200">
                <a:solidFill>
                  <a:schemeClr val="tx1"/>
                </a:solidFill>
                <a:latin typeface="Avenir Book" panose="02000503020000020003" pitchFamily="2" charset="0"/>
                <a:ea typeface="+mn-ea"/>
                <a:cs typeface="Avenir Book" panose="02000503020000020003" pitchFamily="2" charset="0"/>
              </a:defRPr>
            </a:lvl2pPr>
            <a:lvl3pPr marL="857250" indent="-171450" algn="l" defTabSz="685800" rtl="0" eaLnBrk="1" latinLnBrk="0" hangingPunct="1">
              <a:spcBef>
                <a:spcPct val="20000"/>
              </a:spcBef>
              <a:buFont typeface="Arial" pitchFamily="34" charset="0"/>
              <a:buChar char="•"/>
              <a:defRPr sz="1800" b="0" i="0" kern="1200">
                <a:solidFill>
                  <a:schemeClr val="tx1"/>
                </a:solidFill>
                <a:latin typeface="Avenir Book" panose="02000503020000020003" pitchFamily="2" charset="0"/>
                <a:ea typeface="+mn-ea"/>
                <a:cs typeface="Avenir Book" panose="02000503020000020003" pitchFamily="2" charset="0"/>
              </a:defRPr>
            </a:lvl3pPr>
            <a:lvl4pPr marL="12001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4pPr>
            <a:lvl5pPr marL="15430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AU" sz="1200" dirty="0"/>
              <a:t>Cosmic noon</a:t>
            </a:r>
          </a:p>
        </p:txBody>
      </p:sp>
      <p:sp>
        <p:nvSpPr>
          <p:cNvPr id="37" name="Content Placeholder 2">
            <a:extLst>
              <a:ext uri="{FF2B5EF4-FFF2-40B4-BE49-F238E27FC236}">
                <a16:creationId xmlns:a16="http://schemas.microsoft.com/office/drawing/2014/main" id="{D334CB9C-2FD8-3DB4-BFA8-B440F45D1598}"/>
              </a:ext>
            </a:extLst>
          </p:cNvPr>
          <p:cNvSpPr txBox="1">
            <a:spLocks/>
          </p:cNvSpPr>
          <p:nvPr/>
        </p:nvSpPr>
        <p:spPr>
          <a:xfrm>
            <a:off x="2623409" y="4347673"/>
            <a:ext cx="736436" cy="388852"/>
          </a:xfrm>
          <a:prstGeom prst="rect">
            <a:avLst/>
          </a:prstGeom>
        </p:spPr>
        <p:txBody>
          <a:bodyPr vert="horz" lIns="91440" tIns="45720" rIns="91440" bIns="45720" numCol="1" rtlCol="0">
            <a:noAutofit/>
          </a:bodyPr>
          <a:lstStyle>
            <a:lvl1pPr marL="257175" indent="-257175" algn="l" defTabSz="685800" rtl="0" eaLnBrk="1" latinLnBrk="0" hangingPunct="1">
              <a:spcBef>
                <a:spcPct val="20000"/>
              </a:spcBef>
              <a:buFont typeface="Arial" pitchFamily="34" charset="0"/>
              <a:buChar char="•"/>
              <a:defRPr sz="2400" b="0" i="0" kern="1200">
                <a:solidFill>
                  <a:schemeClr val="tx1"/>
                </a:solidFill>
                <a:latin typeface="Avenir Book" panose="02000503020000020003" pitchFamily="2" charset="0"/>
                <a:ea typeface="+mn-ea"/>
                <a:cs typeface="Avenir Book" panose="02000503020000020003" pitchFamily="2" charset="0"/>
              </a:defRPr>
            </a:lvl1pPr>
            <a:lvl2pPr marL="557213" indent="-214313" algn="l" defTabSz="685800" rtl="0" eaLnBrk="1" latinLnBrk="0" hangingPunct="1">
              <a:spcBef>
                <a:spcPct val="20000"/>
              </a:spcBef>
              <a:buFont typeface="Arial" pitchFamily="34" charset="0"/>
              <a:buChar char="–"/>
              <a:defRPr sz="2100" b="0" i="0" kern="1200">
                <a:solidFill>
                  <a:schemeClr val="tx1"/>
                </a:solidFill>
                <a:latin typeface="Avenir Book" panose="02000503020000020003" pitchFamily="2" charset="0"/>
                <a:ea typeface="+mn-ea"/>
                <a:cs typeface="Avenir Book" panose="02000503020000020003" pitchFamily="2" charset="0"/>
              </a:defRPr>
            </a:lvl2pPr>
            <a:lvl3pPr marL="857250" indent="-171450" algn="l" defTabSz="685800" rtl="0" eaLnBrk="1" latinLnBrk="0" hangingPunct="1">
              <a:spcBef>
                <a:spcPct val="20000"/>
              </a:spcBef>
              <a:buFont typeface="Arial" pitchFamily="34" charset="0"/>
              <a:buChar char="•"/>
              <a:defRPr sz="1800" b="0" i="0" kern="1200">
                <a:solidFill>
                  <a:schemeClr val="tx1"/>
                </a:solidFill>
                <a:latin typeface="Avenir Book" panose="02000503020000020003" pitchFamily="2" charset="0"/>
                <a:ea typeface="+mn-ea"/>
                <a:cs typeface="Avenir Book" panose="02000503020000020003" pitchFamily="2" charset="0"/>
              </a:defRPr>
            </a:lvl3pPr>
            <a:lvl4pPr marL="12001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4pPr>
            <a:lvl5pPr marL="15430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AU" sz="1200" dirty="0"/>
              <a:t>Local Volume</a:t>
            </a:r>
          </a:p>
        </p:txBody>
      </p:sp>
      <p:cxnSp>
        <p:nvCxnSpPr>
          <p:cNvPr id="40" name="Straight Arrow Connector 39">
            <a:extLst>
              <a:ext uri="{FF2B5EF4-FFF2-40B4-BE49-F238E27FC236}">
                <a16:creationId xmlns:a16="http://schemas.microsoft.com/office/drawing/2014/main" id="{3743FA67-94D6-B267-3454-EEE5D0829052}"/>
              </a:ext>
            </a:extLst>
          </p:cNvPr>
          <p:cNvCxnSpPr>
            <a:cxnSpLocks/>
          </p:cNvCxnSpPr>
          <p:nvPr/>
        </p:nvCxnSpPr>
        <p:spPr>
          <a:xfrm flipH="1" flipV="1">
            <a:off x="2864535" y="4222149"/>
            <a:ext cx="1" cy="13959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35A536B-F2D3-E99F-E66E-A3A9FEB7C349}"/>
              </a:ext>
            </a:extLst>
          </p:cNvPr>
          <p:cNvCxnSpPr>
            <a:cxnSpLocks/>
          </p:cNvCxnSpPr>
          <p:nvPr/>
        </p:nvCxnSpPr>
        <p:spPr>
          <a:xfrm flipH="1" flipV="1">
            <a:off x="3727952" y="4232598"/>
            <a:ext cx="1" cy="11655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66F412F-1D17-6808-A9D0-86C8A401A66A}"/>
              </a:ext>
            </a:extLst>
          </p:cNvPr>
          <p:cNvCxnSpPr>
            <a:cxnSpLocks/>
          </p:cNvCxnSpPr>
          <p:nvPr/>
        </p:nvCxnSpPr>
        <p:spPr>
          <a:xfrm flipH="1" flipV="1">
            <a:off x="6697360" y="4085351"/>
            <a:ext cx="1" cy="11655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8" name="Folded Corner 47">
            <a:extLst>
              <a:ext uri="{FF2B5EF4-FFF2-40B4-BE49-F238E27FC236}">
                <a16:creationId xmlns:a16="http://schemas.microsoft.com/office/drawing/2014/main" id="{470D9DFE-568A-8122-172A-694776515636}"/>
              </a:ext>
            </a:extLst>
          </p:cNvPr>
          <p:cNvSpPr/>
          <p:nvPr/>
        </p:nvSpPr>
        <p:spPr>
          <a:xfrm>
            <a:off x="2269859" y="836918"/>
            <a:ext cx="2027250" cy="1749893"/>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Near-field dwarf studies</a:t>
            </a:r>
          </a:p>
        </p:txBody>
      </p:sp>
      <p:sp>
        <p:nvSpPr>
          <p:cNvPr id="50" name="Folded Corner 49">
            <a:extLst>
              <a:ext uri="{FF2B5EF4-FFF2-40B4-BE49-F238E27FC236}">
                <a16:creationId xmlns:a16="http://schemas.microsoft.com/office/drawing/2014/main" id="{D7FB8C40-F871-9583-B14F-9AECC1AC4B3A}"/>
              </a:ext>
            </a:extLst>
          </p:cNvPr>
          <p:cNvSpPr/>
          <p:nvPr/>
        </p:nvSpPr>
        <p:spPr>
          <a:xfrm>
            <a:off x="4281604" y="3355438"/>
            <a:ext cx="1630623" cy="613215"/>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Intermediate-z dwarfs</a:t>
            </a:r>
          </a:p>
        </p:txBody>
      </p:sp>
      <p:sp>
        <p:nvSpPr>
          <p:cNvPr id="49" name="Folded Corner 48">
            <a:extLst>
              <a:ext uri="{FF2B5EF4-FFF2-40B4-BE49-F238E27FC236}">
                <a16:creationId xmlns:a16="http://schemas.microsoft.com/office/drawing/2014/main" id="{47911E31-D286-D819-617D-6D90158F6B21}"/>
              </a:ext>
            </a:extLst>
          </p:cNvPr>
          <p:cNvSpPr/>
          <p:nvPr/>
        </p:nvSpPr>
        <p:spPr>
          <a:xfrm>
            <a:off x="5757364" y="3679872"/>
            <a:ext cx="1870871" cy="546139"/>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High-z dwarfs</a:t>
            </a:r>
          </a:p>
        </p:txBody>
      </p:sp>
      <p:cxnSp>
        <p:nvCxnSpPr>
          <p:cNvPr id="51" name="Straight Arrow Connector 50">
            <a:extLst>
              <a:ext uri="{FF2B5EF4-FFF2-40B4-BE49-F238E27FC236}">
                <a16:creationId xmlns:a16="http://schemas.microsoft.com/office/drawing/2014/main" id="{F0A014D7-C985-F03B-6CB0-1DFEBF223A4D}"/>
              </a:ext>
            </a:extLst>
          </p:cNvPr>
          <p:cNvCxnSpPr>
            <a:cxnSpLocks/>
          </p:cNvCxnSpPr>
          <p:nvPr/>
        </p:nvCxnSpPr>
        <p:spPr>
          <a:xfrm flipV="1">
            <a:off x="7788878" y="1140937"/>
            <a:ext cx="0" cy="32032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0175E32-0608-D78A-0E42-FACBF4CA0F5E}"/>
              </a:ext>
            </a:extLst>
          </p:cNvPr>
          <p:cNvCxnSpPr>
            <a:cxnSpLocks/>
          </p:cNvCxnSpPr>
          <p:nvPr/>
        </p:nvCxnSpPr>
        <p:spPr>
          <a:xfrm>
            <a:off x="7795584" y="3948696"/>
            <a:ext cx="221743"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1C704FC5-BA71-8A20-0DA5-D76B7B1F80E0}"/>
              </a:ext>
            </a:extLst>
          </p:cNvPr>
          <p:cNvCxnSpPr>
            <a:cxnSpLocks/>
          </p:cNvCxnSpPr>
          <p:nvPr/>
        </p:nvCxnSpPr>
        <p:spPr>
          <a:xfrm>
            <a:off x="7792189" y="3707046"/>
            <a:ext cx="221743"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521E9A1-AC2E-B968-9232-37F0D4CBF84E}"/>
              </a:ext>
            </a:extLst>
          </p:cNvPr>
          <p:cNvCxnSpPr>
            <a:cxnSpLocks/>
          </p:cNvCxnSpPr>
          <p:nvPr/>
        </p:nvCxnSpPr>
        <p:spPr>
          <a:xfrm>
            <a:off x="7785756" y="1708731"/>
            <a:ext cx="221743"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6" name="Content Placeholder 2">
            <a:extLst>
              <a:ext uri="{FF2B5EF4-FFF2-40B4-BE49-F238E27FC236}">
                <a16:creationId xmlns:a16="http://schemas.microsoft.com/office/drawing/2014/main" id="{FCD59E0A-9154-2250-7DB9-8857FE96A6E3}"/>
              </a:ext>
            </a:extLst>
          </p:cNvPr>
          <p:cNvSpPr txBox="1">
            <a:spLocks/>
          </p:cNvSpPr>
          <p:nvPr/>
        </p:nvSpPr>
        <p:spPr>
          <a:xfrm rot="16200000">
            <a:off x="7910042" y="3901080"/>
            <a:ext cx="959709" cy="317154"/>
          </a:xfrm>
          <a:prstGeom prst="rect">
            <a:avLst/>
          </a:prstGeom>
        </p:spPr>
        <p:txBody>
          <a:bodyPr vert="horz" lIns="91440" tIns="45720" rIns="91440" bIns="45720" numCol="1" rtlCol="0">
            <a:normAutofit/>
          </a:bodyPr>
          <a:lstStyle>
            <a:lvl1pPr marL="257175" indent="-257175" algn="l" defTabSz="685800" rtl="0" eaLnBrk="1" latinLnBrk="0" hangingPunct="1">
              <a:spcBef>
                <a:spcPct val="20000"/>
              </a:spcBef>
              <a:buFont typeface="Arial" pitchFamily="34" charset="0"/>
              <a:buChar char="•"/>
              <a:defRPr sz="2400" b="0" i="0" kern="1200">
                <a:solidFill>
                  <a:schemeClr val="tx1"/>
                </a:solidFill>
                <a:latin typeface="Avenir Book" panose="02000503020000020003" pitchFamily="2" charset="0"/>
                <a:ea typeface="+mn-ea"/>
                <a:cs typeface="Avenir Book" panose="02000503020000020003" pitchFamily="2" charset="0"/>
              </a:defRPr>
            </a:lvl1pPr>
            <a:lvl2pPr marL="557213" indent="-214313" algn="l" defTabSz="685800" rtl="0" eaLnBrk="1" latinLnBrk="0" hangingPunct="1">
              <a:spcBef>
                <a:spcPct val="20000"/>
              </a:spcBef>
              <a:buFont typeface="Arial" pitchFamily="34" charset="0"/>
              <a:buChar char="–"/>
              <a:defRPr sz="2100" b="0" i="0" kern="1200">
                <a:solidFill>
                  <a:schemeClr val="tx1"/>
                </a:solidFill>
                <a:latin typeface="Avenir Book" panose="02000503020000020003" pitchFamily="2" charset="0"/>
                <a:ea typeface="+mn-ea"/>
                <a:cs typeface="Avenir Book" panose="02000503020000020003" pitchFamily="2" charset="0"/>
              </a:defRPr>
            </a:lvl2pPr>
            <a:lvl3pPr marL="857250" indent="-171450" algn="l" defTabSz="685800" rtl="0" eaLnBrk="1" latinLnBrk="0" hangingPunct="1">
              <a:spcBef>
                <a:spcPct val="20000"/>
              </a:spcBef>
              <a:buFont typeface="Arial" pitchFamily="34" charset="0"/>
              <a:buChar char="•"/>
              <a:defRPr sz="1800" b="0" i="0" kern="1200">
                <a:solidFill>
                  <a:schemeClr val="tx1"/>
                </a:solidFill>
                <a:latin typeface="Avenir Book" panose="02000503020000020003" pitchFamily="2" charset="0"/>
                <a:ea typeface="+mn-ea"/>
                <a:cs typeface="Avenir Book" panose="02000503020000020003" pitchFamily="2" charset="0"/>
              </a:defRPr>
            </a:lvl3pPr>
            <a:lvl4pPr marL="12001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4pPr>
            <a:lvl5pPr marL="15430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AU" sz="1400" dirty="0"/>
              <a:t>stacked</a:t>
            </a:r>
          </a:p>
        </p:txBody>
      </p:sp>
      <p:sp>
        <p:nvSpPr>
          <p:cNvPr id="57" name="Content Placeholder 2">
            <a:extLst>
              <a:ext uri="{FF2B5EF4-FFF2-40B4-BE49-F238E27FC236}">
                <a16:creationId xmlns:a16="http://schemas.microsoft.com/office/drawing/2014/main" id="{0323A02A-9EB8-AD1C-128F-A412FBCC9E67}"/>
              </a:ext>
            </a:extLst>
          </p:cNvPr>
          <p:cNvSpPr txBox="1">
            <a:spLocks/>
          </p:cNvSpPr>
          <p:nvPr/>
        </p:nvSpPr>
        <p:spPr>
          <a:xfrm rot="16200000">
            <a:off x="7637598" y="3314686"/>
            <a:ext cx="1050745" cy="317154"/>
          </a:xfrm>
          <a:prstGeom prst="rect">
            <a:avLst/>
          </a:prstGeom>
        </p:spPr>
        <p:txBody>
          <a:bodyPr vert="horz" lIns="91440" tIns="45720" rIns="91440" bIns="45720" numCol="1" rtlCol="0">
            <a:noAutofit/>
          </a:bodyPr>
          <a:lstStyle>
            <a:lvl1pPr marL="257175" indent="-257175" algn="l" defTabSz="685800" rtl="0" eaLnBrk="1" latinLnBrk="0" hangingPunct="1">
              <a:spcBef>
                <a:spcPct val="20000"/>
              </a:spcBef>
              <a:buFont typeface="Arial" pitchFamily="34" charset="0"/>
              <a:buChar char="•"/>
              <a:defRPr sz="2400" b="0" i="0" kern="1200">
                <a:solidFill>
                  <a:schemeClr val="tx1"/>
                </a:solidFill>
                <a:latin typeface="Avenir Book" panose="02000503020000020003" pitchFamily="2" charset="0"/>
                <a:ea typeface="+mn-ea"/>
                <a:cs typeface="Avenir Book" panose="02000503020000020003" pitchFamily="2" charset="0"/>
              </a:defRPr>
            </a:lvl1pPr>
            <a:lvl2pPr marL="557213" indent="-214313" algn="l" defTabSz="685800" rtl="0" eaLnBrk="1" latinLnBrk="0" hangingPunct="1">
              <a:spcBef>
                <a:spcPct val="20000"/>
              </a:spcBef>
              <a:buFont typeface="Arial" pitchFamily="34" charset="0"/>
              <a:buChar char="–"/>
              <a:defRPr sz="2100" b="0" i="0" kern="1200">
                <a:solidFill>
                  <a:schemeClr val="tx1"/>
                </a:solidFill>
                <a:latin typeface="Avenir Book" panose="02000503020000020003" pitchFamily="2" charset="0"/>
                <a:ea typeface="+mn-ea"/>
                <a:cs typeface="Avenir Book" panose="02000503020000020003" pitchFamily="2" charset="0"/>
              </a:defRPr>
            </a:lvl2pPr>
            <a:lvl3pPr marL="857250" indent="-171450" algn="l" defTabSz="685800" rtl="0" eaLnBrk="1" latinLnBrk="0" hangingPunct="1">
              <a:spcBef>
                <a:spcPct val="20000"/>
              </a:spcBef>
              <a:buFont typeface="Arial" pitchFamily="34" charset="0"/>
              <a:buChar char="•"/>
              <a:defRPr sz="1800" b="0" i="0" kern="1200">
                <a:solidFill>
                  <a:schemeClr val="tx1"/>
                </a:solidFill>
                <a:latin typeface="Avenir Book" panose="02000503020000020003" pitchFamily="2" charset="0"/>
                <a:ea typeface="+mn-ea"/>
                <a:cs typeface="Avenir Book" panose="02000503020000020003" pitchFamily="2" charset="0"/>
              </a:defRPr>
            </a:lvl3pPr>
            <a:lvl4pPr marL="12001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4pPr>
            <a:lvl5pPr marL="15430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AU" sz="1400" dirty="0"/>
              <a:t>integrated</a:t>
            </a:r>
          </a:p>
        </p:txBody>
      </p:sp>
      <p:cxnSp>
        <p:nvCxnSpPr>
          <p:cNvPr id="58" name="Straight Arrow Connector 57">
            <a:extLst>
              <a:ext uri="{FF2B5EF4-FFF2-40B4-BE49-F238E27FC236}">
                <a16:creationId xmlns:a16="http://schemas.microsoft.com/office/drawing/2014/main" id="{6E545506-87B6-D7C9-C9EA-5B0E6C054E28}"/>
              </a:ext>
            </a:extLst>
          </p:cNvPr>
          <p:cNvCxnSpPr>
            <a:cxnSpLocks/>
          </p:cNvCxnSpPr>
          <p:nvPr/>
        </p:nvCxnSpPr>
        <p:spPr>
          <a:xfrm>
            <a:off x="7782297" y="2685536"/>
            <a:ext cx="221743"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9" name="Content Placeholder 2">
            <a:extLst>
              <a:ext uri="{FF2B5EF4-FFF2-40B4-BE49-F238E27FC236}">
                <a16:creationId xmlns:a16="http://schemas.microsoft.com/office/drawing/2014/main" id="{E0CCC13D-13A3-9A47-8BAE-A7AA6954156D}"/>
              </a:ext>
            </a:extLst>
          </p:cNvPr>
          <p:cNvSpPr txBox="1">
            <a:spLocks/>
          </p:cNvSpPr>
          <p:nvPr/>
        </p:nvSpPr>
        <p:spPr>
          <a:xfrm rot="16200000">
            <a:off x="7823822" y="1448895"/>
            <a:ext cx="857249" cy="434220"/>
          </a:xfrm>
          <a:prstGeom prst="rect">
            <a:avLst/>
          </a:prstGeom>
        </p:spPr>
        <p:txBody>
          <a:bodyPr vert="horz" lIns="91440" tIns="45720" rIns="91440" bIns="45720" numCol="1" rtlCol="0">
            <a:noAutofit/>
          </a:bodyPr>
          <a:lstStyle>
            <a:lvl1pPr marL="257175" indent="-257175" algn="l" defTabSz="685800" rtl="0" eaLnBrk="1" latinLnBrk="0" hangingPunct="1">
              <a:spcBef>
                <a:spcPct val="20000"/>
              </a:spcBef>
              <a:buFont typeface="Arial" pitchFamily="34" charset="0"/>
              <a:buChar char="•"/>
              <a:defRPr sz="2400" b="0" i="0" kern="1200">
                <a:solidFill>
                  <a:schemeClr val="tx1"/>
                </a:solidFill>
                <a:latin typeface="Avenir Book" panose="02000503020000020003" pitchFamily="2" charset="0"/>
                <a:ea typeface="+mn-ea"/>
                <a:cs typeface="Avenir Book" panose="02000503020000020003" pitchFamily="2" charset="0"/>
              </a:defRPr>
            </a:lvl1pPr>
            <a:lvl2pPr marL="557213" indent="-214313" algn="l" defTabSz="685800" rtl="0" eaLnBrk="1" latinLnBrk="0" hangingPunct="1">
              <a:spcBef>
                <a:spcPct val="20000"/>
              </a:spcBef>
              <a:buFont typeface="Arial" pitchFamily="34" charset="0"/>
              <a:buChar char="–"/>
              <a:defRPr sz="2100" b="0" i="0" kern="1200">
                <a:solidFill>
                  <a:schemeClr val="tx1"/>
                </a:solidFill>
                <a:latin typeface="Avenir Book" panose="02000503020000020003" pitchFamily="2" charset="0"/>
                <a:ea typeface="+mn-ea"/>
                <a:cs typeface="Avenir Book" panose="02000503020000020003" pitchFamily="2" charset="0"/>
              </a:defRPr>
            </a:lvl2pPr>
            <a:lvl3pPr marL="857250" indent="-171450" algn="l" defTabSz="685800" rtl="0" eaLnBrk="1" latinLnBrk="0" hangingPunct="1">
              <a:spcBef>
                <a:spcPct val="20000"/>
              </a:spcBef>
              <a:buFont typeface="Arial" pitchFamily="34" charset="0"/>
              <a:buChar char="•"/>
              <a:defRPr sz="1800" b="0" i="0" kern="1200">
                <a:solidFill>
                  <a:schemeClr val="tx1"/>
                </a:solidFill>
                <a:latin typeface="Avenir Book" panose="02000503020000020003" pitchFamily="2" charset="0"/>
                <a:ea typeface="+mn-ea"/>
                <a:cs typeface="Avenir Book" panose="02000503020000020003" pitchFamily="2" charset="0"/>
              </a:defRPr>
            </a:lvl3pPr>
            <a:lvl4pPr marL="12001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4pPr>
            <a:lvl5pPr marL="15430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AU" sz="1400" dirty="0"/>
              <a:t>resolved stars</a:t>
            </a:r>
          </a:p>
        </p:txBody>
      </p:sp>
      <p:sp>
        <p:nvSpPr>
          <p:cNvPr id="60" name="Content Placeholder 2">
            <a:extLst>
              <a:ext uri="{FF2B5EF4-FFF2-40B4-BE49-F238E27FC236}">
                <a16:creationId xmlns:a16="http://schemas.microsoft.com/office/drawing/2014/main" id="{D5E9010C-C080-23A8-2C86-AD274589AC7C}"/>
              </a:ext>
            </a:extLst>
          </p:cNvPr>
          <p:cNvSpPr txBox="1">
            <a:spLocks/>
          </p:cNvSpPr>
          <p:nvPr/>
        </p:nvSpPr>
        <p:spPr>
          <a:xfrm rot="16200000">
            <a:off x="7836420" y="2303490"/>
            <a:ext cx="894881" cy="497049"/>
          </a:xfrm>
          <a:prstGeom prst="rect">
            <a:avLst/>
          </a:prstGeom>
        </p:spPr>
        <p:txBody>
          <a:bodyPr vert="horz" lIns="91440" tIns="45720" rIns="91440" bIns="45720" numCol="1" rtlCol="0">
            <a:noAutofit/>
          </a:bodyPr>
          <a:lstStyle>
            <a:lvl1pPr marL="257175" indent="-257175" algn="l" defTabSz="685800" rtl="0" eaLnBrk="1" latinLnBrk="0" hangingPunct="1">
              <a:spcBef>
                <a:spcPct val="20000"/>
              </a:spcBef>
              <a:buFont typeface="Arial" pitchFamily="34" charset="0"/>
              <a:buChar char="•"/>
              <a:defRPr sz="2400" b="0" i="0" kern="1200">
                <a:solidFill>
                  <a:schemeClr val="tx1"/>
                </a:solidFill>
                <a:latin typeface="Avenir Book" panose="02000503020000020003" pitchFamily="2" charset="0"/>
                <a:ea typeface="+mn-ea"/>
                <a:cs typeface="Avenir Book" panose="02000503020000020003" pitchFamily="2" charset="0"/>
              </a:defRPr>
            </a:lvl1pPr>
            <a:lvl2pPr marL="557213" indent="-214313" algn="l" defTabSz="685800" rtl="0" eaLnBrk="1" latinLnBrk="0" hangingPunct="1">
              <a:spcBef>
                <a:spcPct val="20000"/>
              </a:spcBef>
              <a:buFont typeface="Arial" pitchFamily="34" charset="0"/>
              <a:buChar char="–"/>
              <a:defRPr sz="2100" b="0" i="0" kern="1200">
                <a:solidFill>
                  <a:schemeClr val="tx1"/>
                </a:solidFill>
                <a:latin typeface="Avenir Book" panose="02000503020000020003" pitchFamily="2" charset="0"/>
                <a:ea typeface="+mn-ea"/>
                <a:cs typeface="Avenir Book" panose="02000503020000020003" pitchFamily="2" charset="0"/>
              </a:defRPr>
            </a:lvl2pPr>
            <a:lvl3pPr marL="857250" indent="-171450" algn="l" defTabSz="685800" rtl="0" eaLnBrk="1" latinLnBrk="0" hangingPunct="1">
              <a:spcBef>
                <a:spcPct val="20000"/>
              </a:spcBef>
              <a:buFont typeface="Arial" pitchFamily="34" charset="0"/>
              <a:buChar char="•"/>
              <a:defRPr sz="1800" b="0" i="0" kern="1200">
                <a:solidFill>
                  <a:schemeClr val="tx1"/>
                </a:solidFill>
                <a:latin typeface="Avenir Book" panose="02000503020000020003" pitchFamily="2" charset="0"/>
                <a:ea typeface="+mn-ea"/>
                <a:cs typeface="Avenir Book" panose="02000503020000020003" pitchFamily="2" charset="0"/>
              </a:defRPr>
            </a:lvl3pPr>
            <a:lvl4pPr marL="12001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4pPr>
            <a:lvl5pPr marL="15430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AU" sz="1400" dirty="0"/>
              <a:t>semi-resolved</a:t>
            </a:r>
          </a:p>
        </p:txBody>
      </p:sp>
      <p:cxnSp>
        <p:nvCxnSpPr>
          <p:cNvPr id="61" name="Straight Arrow Connector 60">
            <a:extLst>
              <a:ext uri="{FF2B5EF4-FFF2-40B4-BE49-F238E27FC236}">
                <a16:creationId xmlns:a16="http://schemas.microsoft.com/office/drawing/2014/main" id="{93E7B5F2-DC8B-AA56-0801-60BD77E47672}"/>
              </a:ext>
            </a:extLst>
          </p:cNvPr>
          <p:cNvCxnSpPr>
            <a:cxnSpLocks/>
          </p:cNvCxnSpPr>
          <p:nvPr/>
        </p:nvCxnSpPr>
        <p:spPr>
          <a:xfrm flipH="1" flipV="1">
            <a:off x="4571999" y="4229091"/>
            <a:ext cx="1" cy="11655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C720EFB5-2BC8-65FF-508C-66F4E6B336EE}"/>
              </a:ext>
            </a:extLst>
          </p:cNvPr>
          <p:cNvCxnSpPr>
            <a:cxnSpLocks/>
          </p:cNvCxnSpPr>
          <p:nvPr/>
        </p:nvCxnSpPr>
        <p:spPr>
          <a:xfrm flipH="1" flipV="1">
            <a:off x="5757364" y="4226011"/>
            <a:ext cx="1" cy="11655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BBA5FA63-4FAA-0D7B-DF03-B89734AB5F78}"/>
              </a:ext>
            </a:extLst>
          </p:cNvPr>
          <p:cNvSpPr txBox="1">
            <a:spLocks/>
          </p:cNvSpPr>
          <p:nvPr/>
        </p:nvSpPr>
        <p:spPr>
          <a:xfrm>
            <a:off x="3524420" y="4347673"/>
            <a:ext cx="710693" cy="388852"/>
          </a:xfrm>
          <a:prstGeom prst="rect">
            <a:avLst/>
          </a:prstGeom>
        </p:spPr>
        <p:txBody>
          <a:bodyPr vert="horz" lIns="91440" tIns="45720" rIns="91440" bIns="45720" numCol="1" rtlCol="0">
            <a:normAutofit/>
          </a:bodyPr>
          <a:lstStyle>
            <a:lvl1pPr marL="257175" indent="-257175" algn="l" defTabSz="685800" rtl="0" eaLnBrk="1" latinLnBrk="0" hangingPunct="1">
              <a:spcBef>
                <a:spcPct val="20000"/>
              </a:spcBef>
              <a:buFont typeface="Arial" pitchFamily="34" charset="0"/>
              <a:buChar char="•"/>
              <a:defRPr sz="2400" b="0" i="0" kern="1200">
                <a:solidFill>
                  <a:schemeClr val="tx1"/>
                </a:solidFill>
                <a:latin typeface="Avenir Book" panose="02000503020000020003" pitchFamily="2" charset="0"/>
                <a:ea typeface="+mn-ea"/>
                <a:cs typeface="Avenir Book" panose="02000503020000020003" pitchFamily="2" charset="0"/>
              </a:defRPr>
            </a:lvl1pPr>
            <a:lvl2pPr marL="557213" indent="-214313" algn="l" defTabSz="685800" rtl="0" eaLnBrk="1" latinLnBrk="0" hangingPunct="1">
              <a:spcBef>
                <a:spcPct val="20000"/>
              </a:spcBef>
              <a:buFont typeface="Arial" pitchFamily="34" charset="0"/>
              <a:buChar char="–"/>
              <a:defRPr sz="2100" b="0" i="0" kern="1200">
                <a:solidFill>
                  <a:schemeClr val="tx1"/>
                </a:solidFill>
                <a:latin typeface="Avenir Book" panose="02000503020000020003" pitchFamily="2" charset="0"/>
                <a:ea typeface="+mn-ea"/>
                <a:cs typeface="Avenir Book" panose="02000503020000020003" pitchFamily="2" charset="0"/>
              </a:defRPr>
            </a:lvl2pPr>
            <a:lvl3pPr marL="857250" indent="-171450" algn="l" defTabSz="685800" rtl="0" eaLnBrk="1" latinLnBrk="0" hangingPunct="1">
              <a:spcBef>
                <a:spcPct val="20000"/>
              </a:spcBef>
              <a:buFont typeface="Arial" pitchFamily="34" charset="0"/>
              <a:buChar char="•"/>
              <a:defRPr sz="1800" b="0" i="0" kern="1200">
                <a:solidFill>
                  <a:schemeClr val="tx1"/>
                </a:solidFill>
                <a:latin typeface="Avenir Book" panose="02000503020000020003" pitchFamily="2" charset="0"/>
                <a:ea typeface="+mn-ea"/>
                <a:cs typeface="Avenir Book" panose="02000503020000020003" pitchFamily="2" charset="0"/>
              </a:defRPr>
            </a:lvl3pPr>
            <a:lvl4pPr marL="12001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4pPr>
            <a:lvl5pPr marL="15430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AU" sz="1200" dirty="0"/>
              <a:t>Low</a:t>
            </a:r>
          </a:p>
        </p:txBody>
      </p:sp>
      <p:sp>
        <p:nvSpPr>
          <p:cNvPr id="64" name="Content Placeholder 2">
            <a:extLst>
              <a:ext uri="{FF2B5EF4-FFF2-40B4-BE49-F238E27FC236}">
                <a16:creationId xmlns:a16="http://schemas.microsoft.com/office/drawing/2014/main" id="{DC7BC2BC-96C4-3593-E6F0-B2DF9ECE25E8}"/>
              </a:ext>
            </a:extLst>
          </p:cNvPr>
          <p:cNvSpPr txBox="1">
            <a:spLocks/>
          </p:cNvSpPr>
          <p:nvPr/>
        </p:nvSpPr>
        <p:spPr>
          <a:xfrm>
            <a:off x="4163691" y="4341108"/>
            <a:ext cx="969203" cy="395417"/>
          </a:xfrm>
          <a:prstGeom prst="rect">
            <a:avLst/>
          </a:prstGeom>
        </p:spPr>
        <p:txBody>
          <a:bodyPr vert="horz" lIns="91440" tIns="45720" rIns="91440" bIns="45720" numCol="1" rtlCol="0">
            <a:noAutofit/>
          </a:bodyPr>
          <a:lstStyle>
            <a:lvl1pPr marL="257175" indent="-257175" algn="l" defTabSz="685800" rtl="0" eaLnBrk="1" latinLnBrk="0" hangingPunct="1">
              <a:spcBef>
                <a:spcPct val="20000"/>
              </a:spcBef>
              <a:buFont typeface="Arial" pitchFamily="34" charset="0"/>
              <a:buChar char="•"/>
              <a:defRPr sz="2400" b="0" i="0" kern="1200">
                <a:solidFill>
                  <a:schemeClr val="tx1"/>
                </a:solidFill>
                <a:latin typeface="Avenir Book" panose="02000503020000020003" pitchFamily="2" charset="0"/>
                <a:ea typeface="+mn-ea"/>
                <a:cs typeface="Avenir Book" panose="02000503020000020003" pitchFamily="2" charset="0"/>
              </a:defRPr>
            </a:lvl1pPr>
            <a:lvl2pPr marL="557213" indent="-214313" algn="l" defTabSz="685800" rtl="0" eaLnBrk="1" latinLnBrk="0" hangingPunct="1">
              <a:spcBef>
                <a:spcPct val="20000"/>
              </a:spcBef>
              <a:buFont typeface="Arial" pitchFamily="34" charset="0"/>
              <a:buChar char="–"/>
              <a:defRPr sz="2100" b="0" i="0" kern="1200">
                <a:solidFill>
                  <a:schemeClr val="tx1"/>
                </a:solidFill>
                <a:latin typeface="Avenir Book" panose="02000503020000020003" pitchFamily="2" charset="0"/>
                <a:ea typeface="+mn-ea"/>
                <a:cs typeface="Avenir Book" panose="02000503020000020003" pitchFamily="2" charset="0"/>
              </a:defRPr>
            </a:lvl2pPr>
            <a:lvl3pPr marL="857250" indent="-171450" algn="l" defTabSz="685800" rtl="0" eaLnBrk="1" latinLnBrk="0" hangingPunct="1">
              <a:spcBef>
                <a:spcPct val="20000"/>
              </a:spcBef>
              <a:buFont typeface="Arial" pitchFamily="34" charset="0"/>
              <a:buChar char="•"/>
              <a:defRPr sz="1800" b="0" i="0" kern="1200">
                <a:solidFill>
                  <a:schemeClr val="tx1"/>
                </a:solidFill>
                <a:latin typeface="Avenir Book" panose="02000503020000020003" pitchFamily="2" charset="0"/>
                <a:ea typeface="+mn-ea"/>
                <a:cs typeface="Avenir Book" panose="02000503020000020003" pitchFamily="2" charset="0"/>
              </a:defRPr>
            </a:lvl3pPr>
            <a:lvl4pPr marL="12001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4pPr>
            <a:lvl5pPr marL="1543050" indent="-171450" algn="l" defTabSz="685800" rtl="0" eaLnBrk="1" latinLnBrk="0" hangingPunct="1">
              <a:spcBef>
                <a:spcPct val="20000"/>
              </a:spcBef>
              <a:buFont typeface="Arial" pitchFamily="34" charset="0"/>
              <a:buChar char="»"/>
              <a:defRPr sz="1500" b="0" i="0" kern="1200">
                <a:solidFill>
                  <a:schemeClr val="tx1"/>
                </a:solidFill>
                <a:latin typeface="Avenir Book" panose="02000503020000020003" pitchFamily="2" charset="0"/>
                <a:ea typeface="+mn-ea"/>
                <a:cs typeface="Avenir Book" panose="02000503020000020003" pitchFamily="2"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AU" sz="1200" dirty="0"/>
              <a:t>Middle ages</a:t>
            </a:r>
          </a:p>
        </p:txBody>
      </p:sp>
      <p:cxnSp>
        <p:nvCxnSpPr>
          <p:cNvPr id="10" name="Straight Arrow Connector 9">
            <a:extLst>
              <a:ext uri="{FF2B5EF4-FFF2-40B4-BE49-F238E27FC236}">
                <a16:creationId xmlns:a16="http://schemas.microsoft.com/office/drawing/2014/main" id="{F3D6E82D-587E-1FA2-B3FB-46539FBFCC59}"/>
              </a:ext>
            </a:extLst>
          </p:cNvPr>
          <p:cNvCxnSpPr>
            <a:cxnSpLocks/>
          </p:cNvCxnSpPr>
          <p:nvPr/>
        </p:nvCxnSpPr>
        <p:spPr>
          <a:xfrm flipV="1">
            <a:off x="2273643" y="1145059"/>
            <a:ext cx="0" cy="32032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4448079-3C32-123B-27A5-D57EE76249CF}"/>
              </a:ext>
            </a:extLst>
          </p:cNvPr>
          <p:cNvCxnSpPr>
            <a:cxnSpLocks/>
          </p:cNvCxnSpPr>
          <p:nvPr/>
        </p:nvCxnSpPr>
        <p:spPr>
          <a:xfrm>
            <a:off x="2051222" y="4226011"/>
            <a:ext cx="5890054" cy="137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A0B9C6F4-6A93-7155-99F9-92259390C7B4}"/>
              </a:ext>
            </a:extLst>
          </p:cNvPr>
          <p:cNvGrpSpPr/>
          <p:nvPr/>
        </p:nvGrpSpPr>
        <p:grpSpPr>
          <a:xfrm>
            <a:off x="2311741" y="1848271"/>
            <a:ext cx="303230" cy="492717"/>
            <a:chOff x="4312841" y="1182490"/>
            <a:chExt cx="303230" cy="492717"/>
          </a:xfrm>
        </p:grpSpPr>
        <p:sp>
          <p:nvSpPr>
            <p:cNvPr id="68" name="Can 67">
              <a:extLst>
                <a:ext uri="{FF2B5EF4-FFF2-40B4-BE49-F238E27FC236}">
                  <a16:creationId xmlns:a16="http://schemas.microsoft.com/office/drawing/2014/main" id="{D7B534BA-0006-8844-9B09-B37EF65ABA8C}"/>
                </a:ext>
              </a:extLst>
            </p:cNvPr>
            <p:cNvSpPr/>
            <p:nvPr/>
          </p:nvSpPr>
          <p:spPr>
            <a:xfrm>
              <a:off x="4405644" y="1317308"/>
              <a:ext cx="121295" cy="357899"/>
            </a:xfrm>
            <a:prstGeom prst="can">
              <a:avLst/>
            </a:prstGeom>
            <a:solidFill>
              <a:srgbClr val="945200"/>
            </a:solidFill>
            <a:ln>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6" name="Cloud 65">
              <a:extLst>
                <a:ext uri="{FF2B5EF4-FFF2-40B4-BE49-F238E27FC236}">
                  <a16:creationId xmlns:a16="http://schemas.microsoft.com/office/drawing/2014/main" id="{E766D289-6108-7888-D435-56AEE947CA15}"/>
                </a:ext>
              </a:extLst>
            </p:cNvPr>
            <p:cNvSpPr/>
            <p:nvPr/>
          </p:nvSpPr>
          <p:spPr>
            <a:xfrm>
              <a:off x="4312841" y="1182490"/>
              <a:ext cx="303230" cy="267370"/>
            </a:xfrm>
            <a:prstGeom prst="cloud">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grpSp>
      <p:grpSp>
        <p:nvGrpSpPr>
          <p:cNvPr id="71" name="Group 70">
            <a:extLst>
              <a:ext uri="{FF2B5EF4-FFF2-40B4-BE49-F238E27FC236}">
                <a16:creationId xmlns:a16="http://schemas.microsoft.com/office/drawing/2014/main" id="{446EFAA5-882F-B820-BFDB-9A78700AFF10}"/>
              </a:ext>
            </a:extLst>
          </p:cNvPr>
          <p:cNvGrpSpPr/>
          <p:nvPr/>
        </p:nvGrpSpPr>
        <p:grpSpPr>
          <a:xfrm>
            <a:off x="2258067" y="847066"/>
            <a:ext cx="303230" cy="492717"/>
            <a:chOff x="4312841" y="1182490"/>
            <a:chExt cx="303230" cy="492717"/>
          </a:xfrm>
        </p:grpSpPr>
        <p:sp>
          <p:nvSpPr>
            <p:cNvPr id="72" name="Can 71">
              <a:extLst>
                <a:ext uri="{FF2B5EF4-FFF2-40B4-BE49-F238E27FC236}">
                  <a16:creationId xmlns:a16="http://schemas.microsoft.com/office/drawing/2014/main" id="{EF82E4A3-ED26-EE4C-2779-6C305244F4A9}"/>
                </a:ext>
              </a:extLst>
            </p:cNvPr>
            <p:cNvSpPr/>
            <p:nvPr/>
          </p:nvSpPr>
          <p:spPr>
            <a:xfrm>
              <a:off x="4405644" y="1317308"/>
              <a:ext cx="121295" cy="357899"/>
            </a:xfrm>
            <a:prstGeom prst="can">
              <a:avLst/>
            </a:prstGeom>
            <a:solidFill>
              <a:srgbClr val="945200"/>
            </a:solidFill>
            <a:ln>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3" name="Cloud 72">
              <a:extLst>
                <a:ext uri="{FF2B5EF4-FFF2-40B4-BE49-F238E27FC236}">
                  <a16:creationId xmlns:a16="http://schemas.microsoft.com/office/drawing/2014/main" id="{4E0FACC5-40BE-3DF7-C493-C164D6EAC758}"/>
                </a:ext>
              </a:extLst>
            </p:cNvPr>
            <p:cNvSpPr/>
            <p:nvPr/>
          </p:nvSpPr>
          <p:spPr>
            <a:xfrm>
              <a:off x="4312841" y="1182490"/>
              <a:ext cx="303230" cy="267370"/>
            </a:xfrm>
            <a:prstGeom prst="cloud">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grpSp>
      <p:grpSp>
        <p:nvGrpSpPr>
          <p:cNvPr id="74" name="Group 73">
            <a:extLst>
              <a:ext uri="{FF2B5EF4-FFF2-40B4-BE49-F238E27FC236}">
                <a16:creationId xmlns:a16="http://schemas.microsoft.com/office/drawing/2014/main" id="{057873ED-E8A9-F1FF-F7C0-12365E248D56}"/>
              </a:ext>
            </a:extLst>
          </p:cNvPr>
          <p:cNvGrpSpPr/>
          <p:nvPr/>
        </p:nvGrpSpPr>
        <p:grpSpPr>
          <a:xfrm>
            <a:off x="4054363" y="1018272"/>
            <a:ext cx="303230" cy="492717"/>
            <a:chOff x="4312841" y="1182490"/>
            <a:chExt cx="303230" cy="492717"/>
          </a:xfrm>
        </p:grpSpPr>
        <p:sp>
          <p:nvSpPr>
            <p:cNvPr id="75" name="Can 74">
              <a:extLst>
                <a:ext uri="{FF2B5EF4-FFF2-40B4-BE49-F238E27FC236}">
                  <a16:creationId xmlns:a16="http://schemas.microsoft.com/office/drawing/2014/main" id="{DF68A7DB-ECFF-4E7B-9ED9-ED65A610818F}"/>
                </a:ext>
              </a:extLst>
            </p:cNvPr>
            <p:cNvSpPr/>
            <p:nvPr/>
          </p:nvSpPr>
          <p:spPr>
            <a:xfrm>
              <a:off x="4405644" y="1317308"/>
              <a:ext cx="121295" cy="357899"/>
            </a:xfrm>
            <a:prstGeom prst="can">
              <a:avLst/>
            </a:prstGeom>
            <a:solidFill>
              <a:srgbClr val="945200"/>
            </a:solidFill>
            <a:ln>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6" name="Cloud 75">
              <a:extLst>
                <a:ext uri="{FF2B5EF4-FFF2-40B4-BE49-F238E27FC236}">
                  <a16:creationId xmlns:a16="http://schemas.microsoft.com/office/drawing/2014/main" id="{0678EA70-BFBA-3580-6A33-63D337A262CF}"/>
                </a:ext>
              </a:extLst>
            </p:cNvPr>
            <p:cNvSpPr/>
            <p:nvPr/>
          </p:nvSpPr>
          <p:spPr>
            <a:xfrm>
              <a:off x="4312841" y="1182490"/>
              <a:ext cx="303230" cy="267370"/>
            </a:xfrm>
            <a:prstGeom prst="cloud">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grpSp>
      <p:grpSp>
        <p:nvGrpSpPr>
          <p:cNvPr id="77" name="Group 76">
            <a:extLst>
              <a:ext uri="{FF2B5EF4-FFF2-40B4-BE49-F238E27FC236}">
                <a16:creationId xmlns:a16="http://schemas.microsoft.com/office/drawing/2014/main" id="{83C64434-2AD0-6619-C9A8-A9EB8013C15F}"/>
              </a:ext>
            </a:extLst>
          </p:cNvPr>
          <p:cNvGrpSpPr/>
          <p:nvPr/>
        </p:nvGrpSpPr>
        <p:grpSpPr>
          <a:xfrm>
            <a:off x="3509959" y="2056273"/>
            <a:ext cx="303230" cy="492717"/>
            <a:chOff x="4312841" y="1182490"/>
            <a:chExt cx="303230" cy="492717"/>
          </a:xfrm>
        </p:grpSpPr>
        <p:sp>
          <p:nvSpPr>
            <p:cNvPr id="78" name="Can 77">
              <a:extLst>
                <a:ext uri="{FF2B5EF4-FFF2-40B4-BE49-F238E27FC236}">
                  <a16:creationId xmlns:a16="http://schemas.microsoft.com/office/drawing/2014/main" id="{37BAF587-C39E-B4F9-73C8-04F5068D4B3D}"/>
                </a:ext>
              </a:extLst>
            </p:cNvPr>
            <p:cNvSpPr/>
            <p:nvPr/>
          </p:nvSpPr>
          <p:spPr>
            <a:xfrm>
              <a:off x="4405644" y="1317308"/>
              <a:ext cx="121295" cy="357899"/>
            </a:xfrm>
            <a:prstGeom prst="can">
              <a:avLst/>
            </a:prstGeom>
            <a:solidFill>
              <a:srgbClr val="945200"/>
            </a:solidFill>
            <a:ln>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9" name="Cloud 78">
              <a:extLst>
                <a:ext uri="{FF2B5EF4-FFF2-40B4-BE49-F238E27FC236}">
                  <a16:creationId xmlns:a16="http://schemas.microsoft.com/office/drawing/2014/main" id="{E6B64AE2-CD50-CD8F-012D-0D8232D6DD62}"/>
                </a:ext>
              </a:extLst>
            </p:cNvPr>
            <p:cNvSpPr/>
            <p:nvPr/>
          </p:nvSpPr>
          <p:spPr>
            <a:xfrm>
              <a:off x="4312841" y="1182490"/>
              <a:ext cx="303230" cy="267370"/>
            </a:xfrm>
            <a:prstGeom prst="cloud">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grpSp>
      <p:grpSp>
        <p:nvGrpSpPr>
          <p:cNvPr id="80" name="Group 79">
            <a:extLst>
              <a:ext uri="{FF2B5EF4-FFF2-40B4-BE49-F238E27FC236}">
                <a16:creationId xmlns:a16="http://schemas.microsoft.com/office/drawing/2014/main" id="{8DD302A6-A383-A26A-424D-E73D2F8B7A88}"/>
              </a:ext>
            </a:extLst>
          </p:cNvPr>
          <p:cNvGrpSpPr/>
          <p:nvPr/>
        </p:nvGrpSpPr>
        <p:grpSpPr>
          <a:xfrm>
            <a:off x="3955626" y="1786899"/>
            <a:ext cx="303230" cy="492717"/>
            <a:chOff x="4312841" y="1182490"/>
            <a:chExt cx="303230" cy="492717"/>
          </a:xfrm>
        </p:grpSpPr>
        <p:sp>
          <p:nvSpPr>
            <p:cNvPr id="81" name="Can 80">
              <a:extLst>
                <a:ext uri="{FF2B5EF4-FFF2-40B4-BE49-F238E27FC236}">
                  <a16:creationId xmlns:a16="http://schemas.microsoft.com/office/drawing/2014/main" id="{DC1122C4-8335-3B29-F835-FCC36220A908}"/>
                </a:ext>
              </a:extLst>
            </p:cNvPr>
            <p:cNvSpPr/>
            <p:nvPr/>
          </p:nvSpPr>
          <p:spPr>
            <a:xfrm>
              <a:off x="4405644" y="1317308"/>
              <a:ext cx="121295" cy="357899"/>
            </a:xfrm>
            <a:prstGeom prst="can">
              <a:avLst/>
            </a:prstGeom>
            <a:solidFill>
              <a:srgbClr val="945200"/>
            </a:solidFill>
            <a:ln>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2" name="Cloud 81">
              <a:extLst>
                <a:ext uri="{FF2B5EF4-FFF2-40B4-BE49-F238E27FC236}">
                  <a16:creationId xmlns:a16="http://schemas.microsoft.com/office/drawing/2014/main" id="{D7EBD33F-6E6D-C3DC-AA33-3229BF864A17}"/>
                </a:ext>
              </a:extLst>
            </p:cNvPr>
            <p:cNvSpPr/>
            <p:nvPr/>
          </p:nvSpPr>
          <p:spPr>
            <a:xfrm>
              <a:off x="4312841" y="1182490"/>
              <a:ext cx="303230" cy="267370"/>
            </a:xfrm>
            <a:prstGeom prst="cloud">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grpSp>
      <p:grpSp>
        <p:nvGrpSpPr>
          <p:cNvPr id="83" name="Group 82">
            <a:extLst>
              <a:ext uri="{FF2B5EF4-FFF2-40B4-BE49-F238E27FC236}">
                <a16:creationId xmlns:a16="http://schemas.microsoft.com/office/drawing/2014/main" id="{E3B8F049-D7A2-EE33-225D-D6696D03D0BF}"/>
              </a:ext>
            </a:extLst>
          </p:cNvPr>
          <p:cNvGrpSpPr/>
          <p:nvPr/>
        </p:nvGrpSpPr>
        <p:grpSpPr>
          <a:xfrm>
            <a:off x="2837924" y="1879012"/>
            <a:ext cx="303230" cy="492717"/>
            <a:chOff x="4312841" y="1182490"/>
            <a:chExt cx="303230" cy="492717"/>
          </a:xfrm>
        </p:grpSpPr>
        <p:sp>
          <p:nvSpPr>
            <p:cNvPr id="84" name="Can 83">
              <a:extLst>
                <a:ext uri="{FF2B5EF4-FFF2-40B4-BE49-F238E27FC236}">
                  <a16:creationId xmlns:a16="http://schemas.microsoft.com/office/drawing/2014/main" id="{E43D4FB2-F699-A89F-42B1-A07BC95F3C6D}"/>
                </a:ext>
              </a:extLst>
            </p:cNvPr>
            <p:cNvSpPr/>
            <p:nvPr/>
          </p:nvSpPr>
          <p:spPr>
            <a:xfrm>
              <a:off x="4405644" y="1317308"/>
              <a:ext cx="121295" cy="357899"/>
            </a:xfrm>
            <a:prstGeom prst="can">
              <a:avLst/>
            </a:prstGeom>
            <a:solidFill>
              <a:srgbClr val="945200"/>
            </a:solidFill>
            <a:ln>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5" name="Cloud 84">
              <a:extLst>
                <a:ext uri="{FF2B5EF4-FFF2-40B4-BE49-F238E27FC236}">
                  <a16:creationId xmlns:a16="http://schemas.microsoft.com/office/drawing/2014/main" id="{5419A586-3292-0257-A926-56B1811AD9C7}"/>
                </a:ext>
              </a:extLst>
            </p:cNvPr>
            <p:cNvSpPr/>
            <p:nvPr/>
          </p:nvSpPr>
          <p:spPr>
            <a:xfrm>
              <a:off x="4312841" y="1182490"/>
              <a:ext cx="303230" cy="267370"/>
            </a:xfrm>
            <a:prstGeom prst="cloud">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grpSp>
      <p:grpSp>
        <p:nvGrpSpPr>
          <p:cNvPr id="86" name="Group 85">
            <a:extLst>
              <a:ext uri="{FF2B5EF4-FFF2-40B4-BE49-F238E27FC236}">
                <a16:creationId xmlns:a16="http://schemas.microsoft.com/office/drawing/2014/main" id="{D69189C9-01DC-0BBE-A130-602458EA1632}"/>
              </a:ext>
            </a:extLst>
          </p:cNvPr>
          <p:cNvGrpSpPr/>
          <p:nvPr/>
        </p:nvGrpSpPr>
        <p:grpSpPr>
          <a:xfrm>
            <a:off x="6515311" y="3258075"/>
            <a:ext cx="303230" cy="492717"/>
            <a:chOff x="4312841" y="1182490"/>
            <a:chExt cx="303230" cy="492717"/>
          </a:xfrm>
        </p:grpSpPr>
        <p:sp>
          <p:nvSpPr>
            <p:cNvPr id="87" name="Can 86">
              <a:extLst>
                <a:ext uri="{FF2B5EF4-FFF2-40B4-BE49-F238E27FC236}">
                  <a16:creationId xmlns:a16="http://schemas.microsoft.com/office/drawing/2014/main" id="{BFCA173B-7A3D-8F20-2E9B-AA7368EBBBAF}"/>
                </a:ext>
              </a:extLst>
            </p:cNvPr>
            <p:cNvSpPr/>
            <p:nvPr/>
          </p:nvSpPr>
          <p:spPr>
            <a:xfrm>
              <a:off x="4405644" y="1317308"/>
              <a:ext cx="121295" cy="357899"/>
            </a:xfrm>
            <a:prstGeom prst="can">
              <a:avLst/>
            </a:prstGeom>
            <a:solidFill>
              <a:srgbClr val="945200"/>
            </a:solidFill>
            <a:ln>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8" name="Cloud 87">
              <a:extLst>
                <a:ext uri="{FF2B5EF4-FFF2-40B4-BE49-F238E27FC236}">
                  <a16:creationId xmlns:a16="http://schemas.microsoft.com/office/drawing/2014/main" id="{EBBAB937-4D8D-037F-1BA9-746E35A6FBA5}"/>
                </a:ext>
              </a:extLst>
            </p:cNvPr>
            <p:cNvSpPr/>
            <p:nvPr/>
          </p:nvSpPr>
          <p:spPr>
            <a:xfrm>
              <a:off x="4312841" y="1182490"/>
              <a:ext cx="303230" cy="267370"/>
            </a:xfrm>
            <a:prstGeom prst="cloud">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grpSp>
      <p:grpSp>
        <p:nvGrpSpPr>
          <p:cNvPr id="89" name="Group 88">
            <a:extLst>
              <a:ext uri="{FF2B5EF4-FFF2-40B4-BE49-F238E27FC236}">
                <a16:creationId xmlns:a16="http://schemas.microsoft.com/office/drawing/2014/main" id="{EE91D1E0-BBAD-024D-0DA0-B81B5C8786D8}"/>
              </a:ext>
            </a:extLst>
          </p:cNvPr>
          <p:cNvGrpSpPr/>
          <p:nvPr/>
        </p:nvGrpSpPr>
        <p:grpSpPr>
          <a:xfrm>
            <a:off x="6566127" y="3281116"/>
            <a:ext cx="303230" cy="492717"/>
            <a:chOff x="4312841" y="1182490"/>
            <a:chExt cx="303230" cy="492717"/>
          </a:xfrm>
        </p:grpSpPr>
        <p:sp>
          <p:nvSpPr>
            <p:cNvPr id="90" name="Can 89">
              <a:extLst>
                <a:ext uri="{FF2B5EF4-FFF2-40B4-BE49-F238E27FC236}">
                  <a16:creationId xmlns:a16="http://schemas.microsoft.com/office/drawing/2014/main" id="{3FECBDA3-E59D-9703-F3DD-29225383E24E}"/>
                </a:ext>
              </a:extLst>
            </p:cNvPr>
            <p:cNvSpPr/>
            <p:nvPr/>
          </p:nvSpPr>
          <p:spPr>
            <a:xfrm>
              <a:off x="4405644" y="1317308"/>
              <a:ext cx="121295" cy="357899"/>
            </a:xfrm>
            <a:prstGeom prst="can">
              <a:avLst/>
            </a:prstGeom>
            <a:solidFill>
              <a:srgbClr val="945200"/>
            </a:solidFill>
            <a:ln>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1" name="Cloud 90">
              <a:extLst>
                <a:ext uri="{FF2B5EF4-FFF2-40B4-BE49-F238E27FC236}">
                  <a16:creationId xmlns:a16="http://schemas.microsoft.com/office/drawing/2014/main" id="{FC43A735-609D-274E-400F-F5FD64ADBDF6}"/>
                </a:ext>
              </a:extLst>
            </p:cNvPr>
            <p:cNvSpPr/>
            <p:nvPr/>
          </p:nvSpPr>
          <p:spPr>
            <a:xfrm>
              <a:off x="4312841" y="1182490"/>
              <a:ext cx="303230" cy="267370"/>
            </a:xfrm>
            <a:prstGeom prst="cloud">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grpSp>
      <p:grpSp>
        <p:nvGrpSpPr>
          <p:cNvPr id="92" name="Group 91">
            <a:extLst>
              <a:ext uri="{FF2B5EF4-FFF2-40B4-BE49-F238E27FC236}">
                <a16:creationId xmlns:a16="http://schemas.microsoft.com/office/drawing/2014/main" id="{A38BC38F-0AE1-585D-991E-F6AA5F5BE375}"/>
              </a:ext>
            </a:extLst>
          </p:cNvPr>
          <p:cNvGrpSpPr/>
          <p:nvPr/>
        </p:nvGrpSpPr>
        <p:grpSpPr>
          <a:xfrm>
            <a:off x="6587865" y="3194642"/>
            <a:ext cx="303230" cy="492717"/>
            <a:chOff x="4312841" y="1182490"/>
            <a:chExt cx="303230" cy="492717"/>
          </a:xfrm>
        </p:grpSpPr>
        <p:sp>
          <p:nvSpPr>
            <p:cNvPr id="93" name="Can 92">
              <a:extLst>
                <a:ext uri="{FF2B5EF4-FFF2-40B4-BE49-F238E27FC236}">
                  <a16:creationId xmlns:a16="http://schemas.microsoft.com/office/drawing/2014/main" id="{A82C2F6F-B85C-8CF4-C13A-E73538F9AB74}"/>
                </a:ext>
              </a:extLst>
            </p:cNvPr>
            <p:cNvSpPr/>
            <p:nvPr/>
          </p:nvSpPr>
          <p:spPr>
            <a:xfrm>
              <a:off x="4405644" y="1317308"/>
              <a:ext cx="121295" cy="357899"/>
            </a:xfrm>
            <a:prstGeom prst="can">
              <a:avLst/>
            </a:prstGeom>
            <a:solidFill>
              <a:srgbClr val="945200"/>
            </a:solidFill>
            <a:ln>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4" name="Cloud 93">
              <a:extLst>
                <a:ext uri="{FF2B5EF4-FFF2-40B4-BE49-F238E27FC236}">
                  <a16:creationId xmlns:a16="http://schemas.microsoft.com/office/drawing/2014/main" id="{DF757907-A3BA-50A8-DFD6-807EE89469CA}"/>
                </a:ext>
              </a:extLst>
            </p:cNvPr>
            <p:cNvSpPr/>
            <p:nvPr/>
          </p:nvSpPr>
          <p:spPr>
            <a:xfrm>
              <a:off x="4312841" y="1182490"/>
              <a:ext cx="303230" cy="267370"/>
            </a:xfrm>
            <a:prstGeom prst="cloud">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grpSp>
      <p:grpSp>
        <p:nvGrpSpPr>
          <p:cNvPr id="95" name="Group 94">
            <a:extLst>
              <a:ext uri="{FF2B5EF4-FFF2-40B4-BE49-F238E27FC236}">
                <a16:creationId xmlns:a16="http://schemas.microsoft.com/office/drawing/2014/main" id="{E519D8D1-3A74-9D04-14BF-ADB1B1252E20}"/>
              </a:ext>
            </a:extLst>
          </p:cNvPr>
          <p:cNvGrpSpPr/>
          <p:nvPr/>
        </p:nvGrpSpPr>
        <p:grpSpPr>
          <a:xfrm>
            <a:off x="6602013" y="3299412"/>
            <a:ext cx="303230" cy="492717"/>
            <a:chOff x="4312841" y="1182490"/>
            <a:chExt cx="303230" cy="492717"/>
          </a:xfrm>
        </p:grpSpPr>
        <p:sp>
          <p:nvSpPr>
            <p:cNvPr id="96" name="Can 95">
              <a:extLst>
                <a:ext uri="{FF2B5EF4-FFF2-40B4-BE49-F238E27FC236}">
                  <a16:creationId xmlns:a16="http://schemas.microsoft.com/office/drawing/2014/main" id="{D98485C3-F94A-5F92-10F4-41D4D7723520}"/>
                </a:ext>
              </a:extLst>
            </p:cNvPr>
            <p:cNvSpPr/>
            <p:nvPr/>
          </p:nvSpPr>
          <p:spPr>
            <a:xfrm>
              <a:off x="4405644" y="1317308"/>
              <a:ext cx="121295" cy="357899"/>
            </a:xfrm>
            <a:prstGeom prst="can">
              <a:avLst/>
            </a:prstGeom>
            <a:solidFill>
              <a:srgbClr val="945200"/>
            </a:solidFill>
            <a:ln>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7" name="Cloud 96">
              <a:extLst>
                <a:ext uri="{FF2B5EF4-FFF2-40B4-BE49-F238E27FC236}">
                  <a16:creationId xmlns:a16="http://schemas.microsoft.com/office/drawing/2014/main" id="{868E23FA-F75F-01F0-210D-7861859FE813}"/>
                </a:ext>
              </a:extLst>
            </p:cNvPr>
            <p:cNvSpPr/>
            <p:nvPr/>
          </p:nvSpPr>
          <p:spPr>
            <a:xfrm>
              <a:off x="4312841" y="1182490"/>
              <a:ext cx="303230" cy="267370"/>
            </a:xfrm>
            <a:prstGeom prst="cloud">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grpSp>
      <p:grpSp>
        <p:nvGrpSpPr>
          <p:cNvPr id="98" name="Group 97">
            <a:extLst>
              <a:ext uri="{FF2B5EF4-FFF2-40B4-BE49-F238E27FC236}">
                <a16:creationId xmlns:a16="http://schemas.microsoft.com/office/drawing/2014/main" id="{BC6CFCB3-536D-CB3C-E9A4-1CFDDD4FD073}"/>
              </a:ext>
            </a:extLst>
          </p:cNvPr>
          <p:cNvGrpSpPr/>
          <p:nvPr/>
        </p:nvGrpSpPr>
        <p:grpSpPr>
          <a:xfrm>
            <a:off x="6660419" y="3246891"/>
            <a:ext cx="303230" cy="492717"/>
            <a:chOff x="4312841" y="1182490"/>
            <a:chExt cx="303230" cy="492717"/>
          </a:xfrm>
        </p:grpSpPr>
        <p:sp>
          <p:nvSpPr>
            <p:cNvPr id="99" name="Can 98">
              <a:extLst>
                <a:ext uri="{FF2B5EF4-FFF2-40B4-BE49-F238E27FC236}">
                  <a16:creationId xmlns:a16="http://schemas.microsoft.com/office/drawing/2014/main" id="{1DEE1AEA-DCA7-80D1-1756-569555236CD1}"/>
                </a:ext>
              </a:extLst>
            </p:cNvPr>
            <p:cNvSpPr/>
            <p:nvPr/>
          </p:nvSpPr>
          <p:spPr>
            <a:xfrm>
              <a:off x="4405644" y="1317308"/>
              <a:ext cx="121295" cy="357899"/>
            </a:xfrm>
            <a:prstGeom prst="can">
              <a:avLst/>
            </a:prstGeom>
            <a:solidFill>
              <a:srgbClr val="945200"/>
            </a:solidFill>
            <a:ln>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0" name="Cloud 99">
              <a:extLst>
                <a:ext uri="{FF2B5EF4-FFF2-40B4-BE49-F238E27FC236}">
                  <a16:creationId xmlns:a16="http://schemas.microsoft.com/office/drawing/2014/main" id="{FD84E16D-29DC-9DC2-5D39-7175C0C326CC}"/>
                </a:ext>
              </a:extLst>
            </p:cNvPr>
            <p:cNvSpPr/>
            <p:nvPr/>
          </p:nvSpPr>
          <p:spPr>
            <a:xfrm>
              <a:off x="4312841" y="1182490"/>
              <a:ext cx="303230" cy="267370"/>
            </a:xfrm>
            <a:prstGeom prst="cloud">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grpSp>
      <p:grpSp>
        <p:nvGrpSpPr>
          <p:cNvPr id="101" name="Group 100">
            <a:extLst>
              <a:ext uri="{FF2B5EF4-FFF2-40B4-BE49-F238E27FC236}">
                <a16:creationId xmlns:a16="http://schemas.microsoft.com/office/drawing/2014/main" id="{34C63BDF-2D3E-2475-9D22-2030D9C88E88}"/>
              </a:ext>
            </a:extLst>
          </p:cNvPr>
          <p:cNvGrpSpPr/>
          <p:nvPr/>
        </p:nvGrpSpPr>
        <p:grpSpPr>
          <a:xfrm>
            <a:off x="6660864" y="3334021"/>
            <a:ext cx="303230" cy="492717"/>
            <a:chOff x="4312841" y="1182490"/>
            <a:chExt cx="303230" cy="492717"/>
          </a:xfrm>
        </p:grpSpPr>
        <p:sp>
          <p:nvSpPr>
            <p:cNvPr id="102" name="Can 101">
              <a:extLst>
                <a:ext uri="{FF2B5EF4-FFF2-40B4-BE49-F238E27FC236}">
                  <a16:creationId xmlns:a16="http://schemas.microsoft.com/office/drawing/2014/main" id="{95D5DDC2-5858-F1F7-B9EC-F1B99144F506}"/>
                </a:ext>
              </a:extLst>
            </p:cNvPr>
            <p:cNvSpPr/>
            <p:nvPr/>
          </p:nvSpPr>
          <p:spPr>
            <a:xfrm>
              <a:off x="4405644" y="1317308"/>
              <a:ext cx="121295" cy="357899"/>
            </a:xfrm>
            <a:prstGeom prst="can">
              <a:avLst/>
            </a:prstGeom>
            <a:solidFill>
              <a:srgbClr val="945200"/>
            </a:solidFill>
            <a:ln>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3" name="Cloud 102">
              <a:extLst>
                <a:ext uri="{FF2B5EF4-FFF2-40B4-BE49-F238E27FC236}">
                  <a16:creationId xmlns:a16="http://schemas.microsoft.com/office/drawing/2014/main" id="{3FE5455E-D5BC-1DA5-6E51-DDBF63E60F3E}"/>
                </a:ext>
              </a:extLst>
            </p:cNvPr>
            <p:cNvSpPr/>
            <p:nvPr/>
          </p:nvSpPr>
          <p:spPr>
            <a:xfrm>
              <a:off x="4312841" y="1182490"/>
              <a:ext cx="303230" cy="267370"/>
            </a:xfrm>
            <a:prstGeom prst="cloud">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grpSp>
      <p:grpSp>
        <p:nvGrpSpPr>
          <p:cNvPr id="104" name="Group 103">
            <a:extLst>
              <a:ext uri="{FF2B5EF4-FFF2-40B4-BE49-F238E27FC236}">
                <a16:creationId xmlns:a16="http://schemas.microsoft.com/office/drawing/2014/main" id="{DA61F359-BABE-A586-DB95-6171AB090A9B}"/>
              </a:ext>
            </a:extLst>
          </p:cNvPr>
          <p:cNvGrpSpPr/>
          <p:nvPr/>
        </p:nvGrpSpPr>
        <p:grpSpPr>
          <a:xfrm>
            <a:off x="6701205" y="3342603"/>
            <a:ext cx="303230" cy="492717"/>
            <a:chOff x="4312841" y="1182490"/>
            <a:chExt cx="303230" cy="492717"/>
          </a:xfrm>
        </p:grpSpPr>
        <p:sp>
          <p:nvSpPr>
            <p:cNvPr id="105" name="Can 104">
              <a:extLst>
                <a:ext uri="{FF2B5EF4-FFF2-40B4-BE49-F238E27FC236}">
                  <a16:creationId xmlns:a16="http://schemas.microsoft.com/office/drawing/2014/main" id="{93320499-F63F-8B8A-5323-0387D6B9AEA9}"/>
                </a:ext>
              </a:extLst>
            </p:cNvPr>
            <p:cNvSpPr/>
            <p:nvPr/>
          </p:nvSpPr>
          <p:spPr>
            <a:xfrm>
              <a:off x="4405644" y="1317308"/>
              <a:ext cx="121295" cy="357899"/>
            </a:xfrm>
            <a:prstGeom prst="can">
              <a:avLst/>
            </a:prstGeom>
            <a:solidFill>
              <a:srgbClr val="945200"/>
            </a:solidFill>
            <a:ln>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6" name="Cloud 105">
              <a:extLst>
                <a:ext uri="{FF2B5EF4-FFF2-40B4-BE49-F238E27FC236}">
                  <a16:creationId xmlns:a16="http://schemas.microsoft.com/office/drawing/2014/main" id="{E487E201-6947-A365-721B-7506655AD720}"/>
                </a:ext>
              </a:extLst>
            </p:cNvPr>
            <p:cNvSpPr/>
            <p:nvPr/>
          </p:nvSpPr>
          <p:spPr>
            <a:xfrm>
              <a:off x="4312841" y="1182490"/>
              <a:ext cx="303230" cy="267370"/>
            </a:xfrm>
            <a:prstGeom prst="cloud">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grpSp>
      <p:grpSp>
        <p:nvGrpSpPr>
          <p:cNvPr id="107" name="Group 106">
            <a:extLst>
              <a:ext uri="{FF2B5EF4-FFF2-40B4-BE49-F238E27FC236}">
                <a16:creationId xmlns:a16="http://schemas.microsoft.com/office/drawing/2014/main" id="{7724C817-ECB4-7ECF-5B7F-672C57A95AEE}"/>
              </a:ext>
            </a:extLst>
          </p:cNvPr>
          <p:cNvGrpSpPr/>
          <p:nvPr/>
        </p:nvGrpSpPr>
        <p:grpSpPr>
          <a:xfrm>
            <a:off x="6710529" y="3283222"/>
            <a:ext cx="303230" cy="492717"/>
            <a:chOff x="4312841" y="1182490"/>
            <a:chExt cx="303230" cy="492717"/>
          </a:xfrm>
        </p:grpSpPr>
        <p:sp>
          <p:nvSpPr>
            <p:cNvPr id="108" name="Can 107">
              <a:extLst>
                <a:ext uri="{FF2B5EF4-FFF2-40B4-BE49-F238E27FC236}">
                  <a16:creationId xmlns:a16="http://schemas.microsoft.com/office/drawing/2014/main" id="{ED83E616-75B5-4EEE-BC0C-D95862F6F6A9}"/>
                </a:ext>
              </a:extLst>
            </p:cNvPr>
            <p:cNvSpPr/>
            <p:nvPr/>
          </p:nvSpPr>
          <p:spPr>
            <a:xfrm>
              <a:off x="4405644" y="1317308"/>
              <a:ext cx="121295" cy="357899"/>
            </a:xfrm>
            <a:prstGeom prst="can">
              <a:avLst/>
            </a:prstGeom>
            <a:solidFill>
              <a:srgbClr val="945200"/>
            </a:solidFill>
            <a:ln>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9" name="Cloud 108">
              <a:extLst>
                <a:ext uri="{FF2B5EF4-FFF2-40B4-BE49-F238E27FC236}">
                  <a16:creationId xmlns:a16="http://schemas.microsoft.com/office/drawing/2014/main" id="{10326B61-E34C-E3A4-8C4F-E51DC932956E}"/>
                </a:ext>
              </a:extLst>
            </p:cNvPr>
            <p:cNvSpPr/>
            <p:nvPr/>
          </p:nvSpPr>
          <p:spPr>
            <a:xfrm>
              <a:off x="4312841" y="1182490"/>
              <a:ext cx="303230" cy="267370"/>
            </a:xfrm>
            <a:prstGeom prst="cloud">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grpSp>
      <p:grpSp>
        <p:nvGrpSpPr>
          <p:cNvPr id="110" name="Group 109">
            <a:extLst>
              <a:ext uri="{FF2B5EF4-FFF2-40B4-BE49-F238E27FC236}">
                <a16:creationId xmlns:a16="http://schemas.microsoft.com/office/drawing/2014/main" id="{A72EA27C-C3DD-3566-74B4-108370B1DB13}"/>
              </a:ext>
            </a:extLst>
          </p:cNvPr>
          <p:cNvGrpSpPr/>
          <p:nvPr/>
        </p:nvGrpSpPr>
        <p:grpSpPr>
          <a:xfrm>
            <a:off x="6618799" y="3318836"/>
            <a:ext cx="303230" cy="492717"/>
            <a:chOff x="4312841" y="1182490"/>
            <a:chExt cx="303230" cy="492717"/>
          </a:xfrm>
        </p:grpSpPr>
        <p:sp>
          <p:nvSpPr>
            <p:cNvPr id="111" name="Can 110">
              <a:extLst>
                <a:ext uri="{FF2B5EF4-FFF2-40B4-BE49-F238E27FC236}">
                  <a16:creationId xmlns:a16="http://schemas.microsoft.com/office/drawing/2014/main" id="{9B008FD6-16B6-5734-39D8-5B47B69B2E43}"/>
                </a:ext>
              </a:extLst>
            </p:cNvPr>
            <p:cNvSpPr/>
            <p:nvPr/>
          </p:nvSpPr>
          <p:spPr>
            <a:xfrm>
              <a:off x="4405644" y="1317308"/>
              <a:ext cx="121295" cy="357899"/>
            </a:xfrm>
            <a:prstGeom prst="can">
              <a:avLst/>
            </a:prstGeom>
            <a:solidFill>
              <a:srgbClr val="945200"/>
            </a:solidFill>
            <a:ln>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2" name="Cloud 111">
              <a:extLst>
                <a:ext uri="{FF2B5EF4-FFF2-40B4-BE49-F238E27FC236}">
                  <a16:creationId xmlns:a16="http://schemas.microsoft.com/office/drawing/2014/main" id="{77A52564-7B6A-FBBA-6DC6-B4B9E94C98CA}"/>
                </a:ext>
              </a:extLst>
            </p:cNvPr>
            <p:cNvSpPr/>
            <p:nvPr/>
          </p:nvSpPr>
          <p:spPr>
            <a:xfrm>
              <a:off x="4312841" y="1182490"/>
              <a:ext cx="303230" cy="267370"/>
            </a:xfrm>
            <a:prstGeom prst="cloud">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grpSp>
      <p:grpSp>
        <p:nvGrpSpPr>
          <p:cNvPr id="113" name="Group 112">
            <a:extLst>
              <a:ext uri="{FF2B5EF4-FFF2-40B4-BE49-F238E27FC236}">
                <a16:creationId xmlns:a16="http://schemas.microsoft.com/office/drawing/2014/main" id="{933F4F8F-54F1-E9DD-68EF-C914FD8637E3}"/>
              </a:ext>
            </a:extLst>
          </p:cNvPr>
          <p:cNvGrpSpPr/>
          <p:nvPr/>
        </p:nvGrpSpPr>
        <p:grpSpPr>
          <a:xfrm>
            <a:off x="6677795" y="3342519"/>
            <a:ext cx="303230" cy="492717"/>
            <a:chOff x="4312841" y="1182490"/>
            <a:chExt cx="303230" cy="492717"/>
          </a:xfrm>
        </p:grpSpPr>
        <p:sp>
          <p:nvSpPr>
            <p:cNvPr id="114" name="Can 113">
              <a:extLst>
                <a:ext uri="{FF2B5EF4-FFF2-40B4-BE49-F238E27FC236}">
                  <a16:creationId xmlns:a16="http://schemas.microsoft.com/office/drawing/2014/main" id="{1F814B54-E00D-BDE3-0832-64EE7C2B9DEC}"/>
                </a:ext>
              </a:extLst>
            </p:cNvPr>
            <p:cNvSpPr/>
            <p:nvPr/>
          </p:nvSpPr>
          <p:spPr>
            <a:xfrm>
              <a:off x="4405644" y="1317308"/>
              <a:ext cx="121295" cy="357899"/>
            </a:xfrm>
            <a:prstGeom prst="can">
              <a:avLst/>
            </a:prstGeom>
            <a:solidFill>
              <a:srgbClr val="945200"/>
            </a:solidFill>
            <a:ln>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5" name="Cloud 114">
              <a:extLst>
                <a:ext uri="{FF2B5EF4-FFF2-40B4-BE49-F238E27FC236}">
                  <a16:creationId xmlns:a16="http://schemas.microsoft.com/office/drawing/2014/main" id="{A4DF5C56-D12E-F997-EDFA-C9E4EC8F5396}"/>
                </a:ext>
              </a:extLst>
            </p:cNvPr>
            <p:cNvSpPr/>
            <p:nvPr/>
          </p:nvSpPr>
          <p:spPr>
            <a:xfrm>
              <a:off x="4312841" y="1182490"/>
              <a:ext cx="303230" cy="267370"/>
            </a:xfrm>
            <a:prstGeom prst="cloud">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grpSp>
      <p:grpSp>
        <p:nvGrpSpPr>
          <p:cNvPr id="116" name="Group 115">
            <a:extLst>
              <a:ext uri="{FF2B5EF4-FFF2-40B4-BE49-F238E27FC236}">
                <a16:creationId xmlns:a16="http://schemas.microsoft.com/office/drawing/2014/main" id="{9CE43C47-ACC0-AEF3-6298-EB295566B31E}"/>
              </a:ext>
            </a:extLst>
          </p:cNvPr>
          <p:cNvGrpSpPr/>
          <p:nvPr/>
        </p:nvGrpSpPr>
        <p:grpSpPr>
          <a:xfrm>
            <a:off x="6718815" y="3342519"/>
            <a:ext cx="303230" cy="492717"/>
            <a:chOff x="4312841" y="1182490"/>
            <a:chExt cx="303230" cy="492717"/>
          </a:xfrm>
        </p:grpSpPr>
        <p:sp>
          <p:nvSpPr>
            <p:cNvPr id="117" name="Can 116">
              <a:extLst>
                <a:ext uri="{FF2B5EF4-FFF2-40B4-BE49-F238E27FC236}">
                  <a16:creationId xmlns:a16="http://schemas.microsoft.com/office/drawing/2014/main" id="{18FDDBDF-A14A-39EF-4330-9F40CADFB04E}"/>
                </a:ext>
              </a:extLst>
            </p:cNvPr>
            <p:cNvSpPr/>
            <p:nvPr/>
          </p:nvSpPr>
          <p:spPr>
            <a:xfrm>
              <a:off x="4405644" y="1317308"/>
              <a:ext cx="121295" cy="357899"/>
            </a:xfrm>
            <a:prstGeom prst="can">
              <a:avLst/>
            </a:prstGeom>
            <a:solidFill>
              <a:srgbClr val="945200"/>
            </a:solidFill>
            <a:ln>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8" name="Cloud 117">
              <a:extLst>
                <a:ext uri="{FF2B5EF4-FFF2-40B4-BE49-F238E27FC236}">
                  <a16:creationId xmlns:a16="http://schemas.microsoft.com/office/drawing/2014/main" id="{DC7B0BC3-A265-8929-9CFC-D0CDEB126249}"/>
                </a:ext>
              </a:extLst>
            </p:cNvPr>
            <p:cNvSpPr/>
            <p:nvPr/>
          </p:nvSpPr>
          <p:spPr>
            <a:xfrm>
              <a:off x="4312841" y="1182490"/>
              <a:ext cx="303230" cy="267370"/>
            </a:xfrm>
            <a:prstGeom prst="cloud">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grpSp>
      <p:cxnSp>
        <p:nvCxnSpPr>
          <p:cNvPr id="3" name="Straight Arrow Connector 2">
            <a:extLst>
              <a:ext uri="{FF2B5EF4-FFF2-40B4-BE49-F238E27FC236}">
                <a16:creationId xmlns:a16="http://schemas.microsoft.com/office/drawing/2014/main" id="{9B3406A4-F268-F244-EA32-268D3AD87D8A}"/>
              </a:ext>
            </a:extLst>
          </p:cNvPr>
          <p:cNvCxnSpPr>
            <a:cxnSpLocks/>
          </p:cNvCxnSpPr>
          <p:nvPr/>
        </p:nvCxnSpPr>
        <p:spPr>
          <a:xfrm flipH="1" flipV="1">
            <a:off x="7272398" y="4234973"/>
            <a:ext cx="1" cy="11655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6" name="Folded Corner 25">
            <a:extLst>
              <a:ext uri="{FF2B5EF4-FFF2-40B4-BE49-F238E27FC236}">
                <a16:creationId xmlns:a16="http://schemas.microsoft.com/office/drawing/2014/main" id="{6F4F9057-9AEC-FA5C-DD00-108D0834FF81}"/>
              </a:ext>
            </a:extLst>
          </p:cNvPr>
          <p:cNvSpPr/>
          <p:nvPr/>
        </p:nvSpPr>
        <p:spPr>
          <a:xfrm>
            <a:off x="3037946" y="2420935"/>
            <a:ext cx="1642140" cy="712015"/>
          </a:xfrm>
          <a:prstGeom prst="foldedCorner">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IFUs</a:t>
            </a:r>
          </a:p>
        </p:txBody>
      </p:sp>
      <p:pic>
        <p:nvPicPr>
          <p:cNvPr id="6" name="Picture 5">
            <a:extLst>
              <a:ext uri="{FF2B5EF4-FFF2-40B4-BE49-F238E27FC236}">
                <a16:creationId xmlns:a16="http://schemas.microsoft.com/office/drawing/2014/main" id="{2B5C5A6B-4921-9EB0-A11E-3514B0528628}"/>
              </a:ext>
            </a:extLst>
          </p:cNvPr>
          <p:cNvPicPr>
            <a:picLocks noChangeAspect="1"/>
          </p:cNvPicPr>
          <p:nvPr/>
        </p:nvPicPr>
        <p:blipFill>
          <a:blip r:embed="rId2"/>
          <a:stretch>
            <a:fillRect/>
          </a:stretch>
        </p:blipFill>
        <p:spPr>
          <a:xfrm>
            <a:off x="3029228" y="2411006"/>
            <a:ext cx="1665324" cy="732942"/>
          </a:xfrm>
          <a:prstGeom prst="rect">
            <a:avLst/>
          </a:prstGeom>
        </p:spPr>
      </p:pic>
    </p:spTree>
    <p:extLst>
      <p:ext uri="{BB962C8B-B14F-4D97-AF65-F5344CB8AC3E}">
        <p14:creationId xmlns:p14="http://schemas.microsoft.com/office/powerpoint/2010/main" val="225220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A03AB-A013-AFEF-0E81-0EE1C96E451D}"/>
              </a:ext>
            </a:extLst>
          </p:cNvPr>
          <p:cNvSpPr>
            <a:spLocks noGrp="1"/>
          </p:cNvSpPr>
          <p:nvPr>
            <p:ph type="title"/>
          </p:nvPr>
        </p:nvSpPr>
        <p:spPr/>
        <p:txBody>
          <a:bodyPr>
            <a:normAutofit fontScale="90000"/>
          </a:bodyPr>
          <a:lstStyle/>
          <a:p>
            <a:r>
              <a:rPr lang="en-US" dirty="0"/>
              <a:t>Dwarf galaxies in Local Group Analogues</a:t>
            </a:r>
            <a:endParaRPr lang="en-AU" dirty="0"/>
          </a:p>
        </p:txBody>
      </p:sp>
      <p:sp>
        <p:nvSpPr>
          <p:cNvPr id="3" name="Content Placeholder 2">
            <a:extLst>
              <a:ext uri="{FF2B5EF4-FFF2-40B4-BE49-F238E27FC236}">
                <a16:creationId xmlns:a16="http://schemas.microsoft.com/office/drawing/2014/main" id="{F9717BCD-57E7-998F-D8EA-FDAC7822AFCC}"/>
              </a:ext>
            </a:extLst>
          </p:cNvPr>
          <p:cNvSpPr>
            <a:spLocks noGrp="1"/>
          </p:cNvSpPr>
          <p:nvPr>
            <p:ph idx="1"/>
          </p:nvPr>
        </p:nvSpPr>
        <p:spPr/>
        <p:txBody>
          <a:bodyPr>
            <a:normAutofit fontScale="92500"/>
          </a:bodyPr>
          <a:lstStyle/>
          <a:p>
            <a:r>
              <a:rPr lang="en-AU" dirty="0"/>
              <a:t>Developing equitable methods for direct comparison between LGAs, the LG and simulated LGs.</a:t>
            </a:r>
          </a:p>
          <a:p>
            <a:r>
              <a:rPr lang="en-AU" dirty="0"/>
              <a:t>High-quality ‘semi-resolved’ observations of LGAs</a:t>
            </a:r>
          </a:p>
          <a:p>
            <a:r>
              <a:rPr lang="en-AU" dirty="0"/>
              <a:t>Mock observations</a:t>
            </a:r>
          </a:p>
          <a:p>
            <a:pPr lvl="1"/>
            <a:r>
              <a:rPr lang="en-AU" dirty="0"/>
              <a:t>of Local Group members to mimic our LGA observations.</a:t>
            </a:r>
          </a:p>
          <a:p>
            <a:pPr lvl="1"/>
            <a:r>
              <a:rPr lang="en-AU" dirty="0"/>
              <a:t>of satellites around L* pairs in IllustrisTNG50 to compare like-for-like with our empirical optical &amp; HI data. </a:t>
            </a:r>
          </a:p>
        </p:txBody>
      </p:sp>
      <p:sp>
        <p:nvSpPr>
          <p:cNvPr id="4" name="Footer Placeholder 3">
            <a:extLst>
              <a:ext uri="{FF2B5EF4-FFF2-40B4-BE49-F238E27FC236}">
                <a16:creationId xmlns:a16="http://schemas.microsoft.com/office/drawing/2014/main" id="{BA82BC05-470D-C6E9-50C2-4B8DEE0F31FB}"/>
              </a:ext>
            </a:extLst>
          </p:cNvPr>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5" name="Slide Number Placeholder 4">
            <a:extLst>
              <a:ext uri="{FF2B5EF4-FFF2-40B4-BE49-F238E27FC236}">
                <a16:creationId xmlns:a16="http://schemas.microsoft.com/office/drawing/2014/main" id="{9C5FE343-E3E8-873F-59EB-20D6622602ED}"/>
              </a:ext>
            </a:extLst>
          </p:cNvPr>
          <p:cNvSpPr>
            <a:spLocks noGrp="1"/>
          </p:cNvSpPr>
          <p:nvPr>
            <p:ph type="sldNum" sz="quarter" idx="12"/>
          </p:nvPr>
        </p:nvSpPr>
        <p:spPr/>
        <p:txBody>
          <a:bodyPr/>
          <a:lstStyle/>
          <a:p>
            <a:fld id="{9B35AF29-89A4-4143-B339-8F0BD9F618D8}" type="slidenum">
              <a:rPr lang="en-US" smtClean="0"/>
              <a:t>8</a:t>
            </a:fld>
            <a:endParaRPr lang="en-US"/>
          </a:p>
        </p:txBody>
      </p:sp>
    </p:spTree>
    <p:extLst>
      <p:ext uri="{BB962C8B-B14F-4D97-AF65-F5344CB8AC3E}">
        <p14:creationId xmlns:p14="http://schemas.microsoft.com/office/powerpoint/2010/main" val="2802701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E70A2-0EA1-CD8F-9223-327D2BAC6C24}"/>
              </a:ext>
            </a:extLst>
          </p:cNvPr>
          <p:cNvSpPr>
            <a:spLocks noGrp="1"/>
          </p:cNvSpPr>
          <p:nvPr>
            <p:ph type="title"/>
          </p:nvPr>
        </p:nvSpPr>
        <p:spPr>
          <a:xfrm>
            <a:off x="1412111" y="205979"/>
            <a:ext cx="4074290" cy="857250"/>
          </a:xfrm>
        </p:spPr>
        <p:txBody>
          <a:bodyPr>
            <a:normAutofit fontScale="90000"/>
          </a:bodyPr>
          <a:lstStyle/>
          <a:p>
            <a:r>
              <a:rPr lang="en-US" dirty="0"/>
              <a:t>Dwarf galaxies in Local Group Analogues</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871CDDA-5A75-179B-43C3-EFFC21780AB7}"/>
                  </a:ext>
                </a:extLst>
              </p:cNvPr>
              <p:cNvSpPr>
                <a:spLocks noGrp="1"/>
              </p:cNvSpPr>
              <p:nvPr>
                <p:ph idx="1"/>
              </p:nvPr>
            </p:nvSpPr>
            <p:spPr>
              <a:xfrm>
                <a:off x="1412111" y="1200151"/>
                <a:ext cx="4312413" cy="3394472"/>
              </a:xfrm>
            </p:spPr>
            <p:txBody>
              <a:bodyPr>
                <a:normAutofit/>
              </a:bodyPr>
              <a:lstStyle/>
              <a:p>
                <a:r>
                  <a:rPr lang="en-AU" dirty="0"/>
                  <a:t>Five carefully selected LGAs to sample dwarf diversity:</a:t>
                </a:r>
              </a:p>
              <a:p>
                <a:pPr lvl="1"/>
                <a:r>
                  <a:rPr lang="en-AU" dirty="0"/>
                  <a:t>two L* host galaxies</a:t>
                </a:r>
              </a:p>
              <a:p>
                <a:pPr lvl="1"/>
                <a:r>
                  <a:rPr lang="en-AU" dirty="0"/>
                  <a:t>2-11 satellites</a:t>
                </a:r>
              </a:p>
              <a:p>
                <a:pPr lvl="1"/>
                <a:r>
                  <a:rPr lang="en-AU" dirty="0"/>
                  <a:t>satellites between</a:t>
                </a:r>
                <a:br>
                  <a:rPr lang="en-AU" dirty="0"/>
                </a:br>
                <a:r>
                  <a:rPr lang="en-AU" dirty="0"/>
                  <a:t>10</a:t>
                </a:r>
                <a:r>
                  <a:rPr lang="en-AU" baseline="30000" dirty="0"/>
                  <a:t>7 </a:t>
                </a:r>
                <a:r>
                  <a:rPr lang="en-AU" dirty="0"/>
                  <a:t>&lt; </a:t>
                </a:r>
                <a14:m>
                  <m:oMath xmlns:m="http://schemas.openxmlformats.org/officeDocument/2006/math">
                    <m:sSub>
                      <m:sSubPr>
                        <m:ctrlPr>
                          <a:rPr lang="en-AU" i="1" smtClean="0">
                            <a:latin typeface="Cambria Math" panose="02040503050406030204" pitchFamily="18" charset="0"/>
                            <a:ea typeface="Cambria Math" panose="02040503050406030204" pitchFamily="18" charset="0"/>
                          </a:rPr>
                        </m:ctrlPr>
                      </m:sSubPr>
                      <m:e>
                        <m:r>
                          <a:rPr lang="en-AU" b="0" i="1" smtClean="0">
                            <a:latin typeface="Cambria Math" panose="02040503050406030204" pitchFamily="18" charset="0"/>
                            <a:ea typeface="Cambria Math" panose="02040503050406030204" pitchFamily="18" charset="0"/>
                          </a:rPr>
                          <m:t>𝑀</m:t>
                        </m:r>
                      </m:e>
                      <m:sub>
                        <m:r>
                          <a:rPr lang="en-AU" b="0" i="1" smtClean="0">
                            <a:latin typeface="Cambria Math" panose="02040503050406030204" pitchFamily="18" charset="0"/>
                            <a:ea typeface="Cambria Math" panose="02040503050406030204" pitchFamily="18" charset="0"/>
                          </a:rPr>
                          <m:t>⊙</m:t>
                        </m:r>
                      </m:sub>
                    </m:sSub>
                  </m:oMath>
                </a14:m>
                <a:r>
                  <a:rPr lang="en-AU" dirty="0"/>
                  <a:t>&lt; 10</a:t>
                </a:r>
                <a:r>
                  <a:rPr lang="en-AU" baseline="30000" dirty="0"/>
                  <a:t>10</a:t>
                </a:r>
                <a:endParaRPr lang="en-AU" dirty="0"/>
              </a:p>
              <a:p>
                <a:pPr lvl="1"/>
                <a:r>
                  <a:rPr lang="en-AU" dirty="0"/>
                  <a:t>distances 10 &lt; D &lt; 30 </a:t>
                </a:r>
                <a:r>
                  <a:rPr lang="en-AU" dirty="0" err="1"/>
                  <a:t>Mpc</a:t>
                </a:r>
                <a:r>
                  <a:rPr lang="en-AU" dirty="0"/>
                  <a:t> (from </a:t>
                </a:r>
                <a:r>
                  <a:rPr lang="en-AU" dirty="0" err="1"/>
                  <a:t>Kourkchi</a:t>
                </a:r>
                <a:r>
                  <a:rPr lang="en-AU" dirty="0"/>
                  <a:t> &amp; Tully 2017 &amp; Ohlson+2024).</a:t>
                </a:r>
              </a:p>
            </p:txBody>
          </p:sp>
        </mc:Choice>
        <mc:Fallback xmlns="">
          <p:sp>
            <p:nvSpPr>
              <p:cNvPr id="3" name="Content Placeholder 2">
                <a:extLst>
                  <a:ext uri="{FF2B5EF4-FFF2-40B4-BE49-F238E27FC236}">
                    <a16:creationId xmlns:a16="http://schemas.microsoft.com/office/drawing/2014/main" id="{7871CDDA-5A75-179B-43C3-EFFC21780AB7}"/>
                  </a:ext>
                </a:extLst>
              </p:cNvPr>
              <p:cNvSpPr>
                <a:spLocks noGrp="1" noRot="1" noChangeAspect="1" noMove="1" noResize="1" noEditPoints="1" noAdjustHandles="1" noChangeArrowheads="1" noChangeShapeType="1" noTextEdit="1"/>
              </p:cNvSpPr>
              <p:nvPr>
                <p:ph idx="1"/>
              </p:nvPr>
            </p:nvSpPr>
            <p:spPr>
              <a:xfrm>
                <a:off x="1412111" y="1200151"/>
                <a:ext cx="4312413" cy="3394472"/>
              </a:xfrm>
              <a:blipFill>
                <a:blip r:embed="rId3"/>
                <a:stretch>
                  <a:fillRect l="-2059" t="-1493" r="-2941" b="-1493"/>
                </a:stretch>
              </a:blipFill>
            </p:spPr>
            <p:txBody>
              <a:bodyPr/>
              <a:lstStyle/>
              <a:p>
                <a:r>
                  <a:rPr lang="en-AU">
                    <a:noFill/>
                  </a:rPr>
                  <a:t> </a:t>
                </a:r>
              </a:p>
            </p:txBody>
          </p:sp>
        </mc:Fallback>
      </mc:AlternateContent>
      <p:sp>
        <p:nvSpPr>
          <p:cNvPr id="4" name="Footer Placeholder 3">
            <a:extLst>
              <a:ext uri="{FF2B5EF4-FFF2-40B4-BE49-F238E27FC236}">
                <a16:creationId xmlns:a16="http://schemas.microsoft.com/office/drawing/2014/main" id="{CFD6609D-6160-52D5-361B-224B2D166AFF}"/>
              </a:ext>
            </a:extLst>
          </p:cNvPr>
          <p:cNvSpPr>
            <a:spLocks noGrp="1"/>
          </p:cNvSpPr>
          <p:nvPr>
            <p:ph type="ftr" sz="quarter" idx="11"/>
          </p:nvPr>
        </p:nvSpPr>
        <p:spPr/>
        <p:txBody>
          <a:bodyPr/>
          <a:lstStyle/>
          <a:p>
            <a:r>
              <a:rPr lang="en-US" dirty="0"/>
              <a:t>Sarah Sweet – UQ – AAT 50</a:t>
            </a:r>
            <a:r>
              <a:rPr lang="en-US" baseline="30000" dirty="0"/>
              <a:t>th</a:t>
            </a:r>
            <a:r>
              <a:rPr lang="en-US" dirty="0"/>
              <a:t> Anniversary Symposium 2024</a:t>
            </a:r>
          </a:p>
        </p:txBody>
      </p:sp>
      <p:sp>
        <p:nvSpPr>
          <p:cNvPr id="5" name="Slide Number Placeholder 4">
            <a:extLst>
              <a:ext uri="{FF2B5EF4-FFF2-40B4-BE49-F238E27FC236}">
                <a16:creationId xmlns:a16="http://schemas.microsoft.com/office/drawing/2014/main" id="{AD790BCE-80E9-6A57-E649-EBF82AFEF903}"/>
              </a:ext>
            </a:extLst>
          </p:cNvPr>
          <p:cNvSpPr>
            <a:spLocks noGrp="1"/>
          </p:cNvSpPr>
          <p:nvPr>
            <p:ph type="sldNum" sz="quarter" idx="12"/>
          </p:nvPr>
        </p:nvSpPr>
        <p:spPr/>
        <p:txBody>
          <a:bodyPr/>
          <a:lstStyle/>
          <a:p>
            <a:fld id="{9B35AF29-89A4-4143-B339-8F0BD9F618D8}" type="slidenum">
              <a:rPr lang="en-US" smtClean="0"/>
              <a:t>9</a:t>
            </a:fld>
            <a:endParaRPr lang="en-US"/>
          </a:p>
        </p:txBody>
      </p:sp>
      <p:pic>
        <p:nvPicPr>
          <p:cNvPr id="9" name="Picture 8">
            <a:extLst>
              <a:ext uri="{FF2B5EF4-FFF2-40B4-BE49-F238E27FC236}">
                <a16:creationId xmlns:a16="http://schemas.microsoft.com/office/drawing/2014/main" id="{30E099FA-C23D-485A-8B21-2895DEC1536D}"/>
              </a:ext>
            </a:extLst>
          </p:cNvPr>
          <p:cNvPicPr>
            <a:picLocks noChangeAspect="1"/>
          </p:cNvPicPr>
          <p:nvPr/>
        </p:nvPicPr>
        <p:blipFill rotWithShape="1">
          <a:blip r:embed="rId4"/>
          <a:srcRect l="7285" t="1991" r="30902" b="14259"/>
          <a:stretch/>
        </p:blipFill>
        <p:spPr>
          <a:xfrm>
            <a:off x="5838824" y="0"/>
            <a:ext cx="2662737" cy="5105400"/>
          </a:xfrm>
          <a:prstGeom prst="rect">
            <a:avLst/>
          </a:prstGeom>
        </p:spPr>
      </p:pic>
    </p:spTree>
    <p:extLst>
      <p:ext uri="{BB962C8B-B14F-4D97-AF65-F5344CB8AC3E}">
        <p14:creationId xmlns:p14="http://schemas.microsoft.com/office/powerpoint/2010/main" val="2845408981"/>
      </p:ext>
    </p:extLst>
  </p:cSld>
  <p:clrMapOvr>
    <a:masterClrMapping/>
  </p:clrMapOvr>
</p:sld>
</file>

<file path=ppt/theme/theme1.xml><?xml version="1.0" encoding="utf-8"?>
<a:theme xmlns:a="http://schemas.openxmlformats.org/drawingml/2006/main" name="Black">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nderstanding_galaxy_diversity_in_ASTROHD_sweet" id="{5749EF65-9EC9-EE4C-A6BB-136B14E9024A}" vid="{7760C555-C363-0F42-A487-B13E97232E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Black</Template>
  <TotalTime>41021</TotalTime>
  <Words>1293</Words>
  <Application>Microsoft Macintosh PowerPoint</Application>
  <PresentationFormat>On-screen Show (16:9)</PresentationFormat>
  <Paragraphs>171</Paragraphs>
  <Slides>19</Slides>
  <Notes>9</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Avenir Book</vt:lpstr>
      <vt:lpstr>Cambria Math</vt:lpstr>
      <vt:lpstr>NimbusRomNo9L</vt:lpstr>
      <vt:lpstr>Wingdings</vt:lpstr>
      <vt:lpstr>Black</vt:lpstr>
      <vt:lpstr>How typical is the Local Group? Dwarf galaxies in Local Group Analogues</vt:lpstr>
      <vt:lpstr>This talk</vt:lpstr>
      <vt:lpstr>The AAT &amp; Me</vt:lpstr>
      <vt:lpstr>Background: Is our Local Group of galaxies unique?</vt:lpstr>
      <vt:lpstr>Background: Is our Local Group of galaxies unique?</vt:lpstr>
      <vt:lpstr>Motivation: The challenge of equitable comparison</vt:lpstr>
      <vt:lpstr>PowerPoint Presentation</vt:lpstr>
      <vt:lpstr>Dwarf galaxies in Local Group Analogues</vt:lpstr>
      <vt:lpstr>Dwarf galaxies in Local Group Analogues</vt:lpstr>
      <vt:lpstr>Dwarf galaxies in Local Group Analogues</vt:lpstr>
      <vt:lpstr>Observations</vt:lpstr>
      <vt:lpstr>AAT 3.9m &amp; ANU 2.3m at Siding Spring</vt:lpstr>
      <vt:lpstr>Dwarfs in LGAs – complete census</vt:lpstr>
      <vt:lpstr>Dwarfs in LGAs – detailed demographics</vt:lpstr>
      <vt:lpstr>Dwarfs in LGAs – family trees</vt:lpstr>
      <vt:lpstr>Progress</vt:lpstr>
      <vt:lpstr>Preliminary maps</vt:lpstr>
      <vt:lpstr>Forward look</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High-redshift galaxies</dc:title>
  <dc:creator>Sarah Sweet</dc:creator>
  <cp:lastModifiedBy>Sarah Sweet</cp:lastModifiedBy>
  <cp:revision>200</cp:revision>
  <cp:lastPrinted>2021-10-13T10:17:42Z</cp:lastPrinted>
  <dcterms:created xsi:type="dcterms:W3CDTF">2020-09-18T04:46:46Z</dcterms:created>
  <dcterms:modified xsi:type="dcterms:W3CDTF">2024-10-01T15:23:30Z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488380-630a-4f55-a077-a19445e3f360_Enabled">
    <vt:lpwstr>true</vt:lpwstr>
  </property>
  <property fmtid="{D5CDD505-2E9C-101B-9397-08002B2CF9AE}" pid="3" name="MSIP_Label_0f488380-630a-4f55-a077-a19445e3f360_SetDate">
    <vt:lpwstr>2023-10-09T03:29:07Z</vt:lpwstr>
  </property>
  <property fmtid="{D5CDD505-2E9C-101B-9397-08002B2CF9AE}" pid="4" name="MSIP_Label_0f488380-630a-4f55-a077-a19445e3f360_Method">
    <vt:lpwstr>Standard</vt:lpwstr>
  </property>
  <property fmtid="{D5CDD505-2E9C-101B-9397-08002B2CF9AE}" pid="5" name="MSIP_Label_0f488380-630a-4f55-a077-a19445e3f360_Name">
    <vt:lpwstr>OFFICIAL - INTERNAL</vt:lpwstr>
  </property>
  <property fmtid="{D5CDD505-2E9C-101B-9397-08002B2CF9AE}" pid="6" name="MSIP_Label_0f488380-630a-4f55-a077-a19445e3f360_SiteId">
    <vt:lpwstr>b6e377cf-9db3-46cb-91a2-fad9605bb15c</vt:lpwstr>
  </property>
  <property fmtid="{D5CDD505-2E9C-101B-9397-08002B2CF9AE}" pid="7" name="MSIP_Label_0f488380-630a-4f55-a077-a19445e3f360_ActionId">
    <vt:lpwstr>7525e2ba-0ba5-41e7-b180-8e8d7be2fe0e</vt:lpwstr>
  </property>
  <property fmtid="{D5CDD505-2E9C-101B-9397-08002B2CF9AE}" pid="8" name="MSIP_Label_0f488380-630a-4f55-a077-a19445e3f360_ContentBits">
    <vt:lpwstr>0</vt:lpwstr>
  </property>
</Properties>
</file>