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311" r:id="rId3"/>
    <p:sldId id="312" r:id="rId4"/>
    <p:sldId id="313" r:id="rId5"/>
    <p:sldId id="286" r:id="rId6"/>
    <p:sldId id="372" r:id="rId7"/>
    <p:sldId id="290" r:id="rId8"/>
    <p:sldId id="302" r:id="rId9"/>
    <p:sldId id="320" r:id="rId10"/>
    <p:sldId id="315" r:id="rId11"/>
    <p:sldId id="316" r:id="rId12"/>
    <p:sldId id="317" r:id="rId13"/>
    <p:sldId id="318" r:id="rId14"/>
    <p:sldId id="321" r:id="rId15"/>
    <p:sldId id="323" r:id="rId16"/>
    <p:sldId id="300" r:id="rId17"/>
    <p:sldId id="324" r:id="rId18"/>
    <p:sldId id="277" r:id="rId19"/>
    <p:sldId id="322" r:id="rId20"/>
    <p:sldId id="326" r:id="rId21"/>
    <p:sldId id="294" r:id="rId22"/>
    <p:sldId id="363" r:id="rId23"/>
    <p:sldId id="296" r:id="rId24"/>
    <p:sldId id="297" r:id="rId25"/>
    <p:sldId id="327" r:id="rId26"/>
    <p:sldId id="330" r:id="rId27"/>
    <p:sldId id="282" r:id="rId28"/>
    <p:sldId id="268" r:id="rId29"/>
    <p:sldId id="266" r:id="rId30"/>
    <p:sldId id="280" r:id="rId31"/>
    <p:sldId id="364" r:id="rId32"/>
    <p:sldId id="365" r:id="rId33"/>
    <p:sldId id="373" r:id="rId34"/>
    <p:sldId id="366" r:id="rId35"/>
    <p:sldId id="319" r:id="rId36"/>
    <p:sldId id="287" r:id="rId37"/>
    <p:sldId id="325" r:id="rId38"/>
    <p:sldId id="299" r:id="rId39"/>
    <p:sldId id="371"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ヒラギノ角ゴ Pro W3" pitchFamily="-106"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ヒラギノ角ゴ Pro W3" pitchFamily="-106"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ヒラギノ角ゴ Pro W3" pitchFamily="-106"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ヒラギノ角ゴ Pro W3" pitchFamily="-106"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ヒラギノ角ゴ Pro W3" pitchFamily="-106"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106"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106"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106"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10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8393"/>
  </p:normalViewPr>
  <p:slideViewPr>
    <p:cSldViewPr snapToGrid="0" snapToObjects="1">
      <p:cViewPr varScale="1">
        <p:scale>
          <a:sx n="102" d="100"/>
          <a:sy n="102" d="100"/>
        </p:scale>
        <p:origin x="192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DF32E4-B7D4-C88B-062B-B59F11310B3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C215B175-7FB0-4B77-104B-BE29F6E37BFB}"/>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8C0F397-81B3-3940-B040-95D4E6FC261E}" type="datetime1">
              <a:rPr lang="en-US" altLang="en-US"/>
              <a:pPr/>
              <a:t>9/27/24</a:t>
            </a:fld>
            <a:endParaRPr lang="en-US" altLang="en-US"/>
          </a:p>
        </p:txBody>
      </p:sp>
      <p:sp>
        <p:nvSpPr>
          <p:cNvPr id="4" name="Slide Image Placeholder 3">
            <a:extLst>
              <a:ext uri="{FF2B5EF4-FFF2-40B4-BE49-F238E27FC236}">
                <a16:creationId xmlns:a16="http://schemas.microsoft.com/office/drawing/2014/main" id="{496541F6-847A-A78E-6835-675D95CBC69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44365F7-11D0-6303-FBC6-8E532FDCE779}"/>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6" name="Footer Placeholder 5">
            <a:extLst>
              <a:ext uri="{FF2B5EF4-FFF2-40B4-BE49-F238E27FC236}">
                <a16:creationId xmlns:a16="http://schemas.microsoft.com/office/drawing/2014/main" id="{73953071-2B3B-5F01-7DF3-B3F78B87919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142C9621-ADFF-97D8-158F-36F3185BE11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6F9E1C8-1F75-C248-B810-4C02E768449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E1C8-1F75-C248-B810-4C02E768449A}" type="slidenum">
              <a:rPr lang="en-US" altLang="en-US" smtClean="0"/>
              <a:pPr/>
              <a:t>2</a:t>
            </a:fld>
            <a:endParaRPr lang="en-US" altLang="en-US"/>
          </a:p>
        </p:txBody>
      </p:sp>
    </p:spTree>
    <p:extLst>
      <p:ext uri="{BB962C8B-B14F-4D97-AF65-F5344CB8AC3E}">
        <p14:creationId xmlns:p14="http://schemas.microsoft.com/office/powerpoint/2010/main" val="98604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E1C8-1F75-C248-B810-4C02E768449A}" type="slidenum">
              <a:rPr lang="en-US" altLang="en-US" smtClean="0"/>
              <a:pPr/>
              <a:t>3</a:t>
            </a:fld>
            <a:endParaRPr lang="en-US" altLang="en-US"/>
          </a:p>
        </p:txBody>
      </p:sp>
    </p:spTree>
    <p:extLst>
      <p:ext uri="{BB962C8B-B14F-4D97-AF65-F5344CB8AC3E}">
        <p14:creationId xmlns:p14="http://schemas.microsoft.com/office/powerpoint/2010/main" val="1841586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E1C8-1F75-C248-B810-4C02E768449A}" type="slidenum">
              <a:rPr lang="en-US" altLang="en-US" smtClean="0"/>
              <a:pPr/>
              <a:t>4</a:t>
            </a:fld>
            <a:endParaRPr lang="en-US" altLang="en-US"/>
          </a:p>
        </p:txBody>
      </p:sp>
    </p:spTree>
    <p:extLst>
      <p:ext uri="{BB962C8B-B14F-4D97-AF65-F5344CB8AC3E}">
        <p14:creationId xmlns:p14="http://schemas.microsoft.com/office/powerpoint/2010/main" val="397497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E1C8-1F75-C248-B810-4C02E768449A}" type="slidenum">
              <a:rPr lang="en-US" altLang="en-US" smtClean="0"/>
              <a:pPr/>
              <a:t>19</a:t>
            </a:fld>
            <a:endParaRPr lang="en-US" altLang="en-US"/>
          </a:p>
        </p:txBody>
      </p:sp>
    </p:spTree>
    <p:extLst>
      <p:ext uri="{BB962C8B-B14F-4D97-AF65-F5344CB8AC3E}">
        <p14:creationId xmlns:p14="http://schemas.microsoft.com/office/powerpoint/2010/main" val="265320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9A8F4F84-C5CC-4C34-087B-207ABA93DC40}"/>
              </a:ext>
            </a:extLst>
          </p:cNvPr>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fld id="{D4891D57-A985-884A-AE15-7BAF6DD4EA4C}" type="slidenum">
              <a:rPr lang="en-US" altLang="en-US" sz="1200">
                <a:latin typeface="Calibri" panose="020F0502020204030204" pitchFamily="34" charset="0"/>
              </a:rPr>
              <a:pPr eaLnBrk="1" hangingPunct="1"/>
              <a:t>21</a:t>
            </a:fld>
            <a:endParaRPr lang="en-US" altLang="en-US" sz="1200">
              <a:latin typeface="Calibri" panose="020F0502020204030204" pitchFamily="34" charset="0"/>
            </a:endParaRPr>
          </a:p>
        </p:txBody>
      </p:sp>
      <p:sp>
        <p:nvSpPr>
          <p:cNvPr id="30723" name="Rectangle 2">
            <a:extLst>
              <a:ext uri="{FF2B5EF4-FFF2-40B4-BE49-F238E27FC236}">
                <a16:creationId xmlns:a16="http://schemas.microsoft.com/office/drawing/2014/main" id="{5C74C696-D83F-EA7B-78D0-B913C26E99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a:extLst>
              <a:ext uri="{FF2B5EF4-FFF2-40B4-BE49-F238E27FC236}">
                <a16:creationId xmlns:a16="http://schemas.microsoft.com/office/drawing/2014/main" id="{6E622248-2B53-007B-E2E2-B5F8761284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ヒラギノ角ゴ Pro W3" pitchFamily="-106" charset="-128"/>
            </a:endParaRPr>
          </a:p>
        </p:txBody>
      </p:sp>
    </p:spTree>
    <p:extLst>
      <p:ext uri="{BB962C8B-B14F-4D97-AF65-F5344CB8AC3E}">
        <p14:creationId xmlns:p14="http://schemas.microsoft.com/office/powerpoint/2010/main" val="48301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526554-ADA9-DE4F-45EC-23FDCB557062}"/>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AF780EE-67A4-904B-BD1A-08B1BFE84188}" type="slidenum">
              <a:rPr lang="en-GB" altLang="en-US" sz="1200"/>
              <a:pPr/>
              <a:t>22</a:t>
            </a:fld>
            <a:endParaRPr lang="en-GB" altLang="en-US" sz="1200"/>
          </a:p>
        </p:txBody>
      </p:sp>
      <p:sp>
        <p:nvSpPr>
          <p:cNvPr id="247810" name="Rectangle 2">
            <a:extLst>
              <a:ext uri="{FF2B5EF4-FFF2-40B4-BE49-F238E27FC236}">
                <a16:creationId xmlns:a16="http://schemas.microsoft.com/office/drawing/2014/main" id="{62403418-3523-2E85-72EC-A11CDD35170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7811" name="Rectangle 3">
            <a:extLst>
              <a:ext uri="{FF2B5EF4-FFF2-40B4-BE49-F238E27FC236}">
                <a16:creationId xmlns:a16="http://schemas.microsoft.com/office/drawing/2014/main" id="{FC5F08AD-B3B6-8D31-1E1F-287128787875}"/>
              </a:ext>
            </a:extLst>
          </p:cNvPr>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E1C8-1F75-C248-B810-4C02E768449A}" type="slidenum">
              <a:rPr lang="en-US" altLang="en-US" smtClean="0"/>
              <a:pPr/>
              <a:t>24</a:t>
            </a:fld>
            <a:endParaRPr lang="en-US" altLang="en-US"/>
          </a:p>
        </p:txBody>
      </p:sp>
    </p:spTree>
    <p:extLst>
      <p:ext uri="{BB962C8B-B14F-4D97-AF65-F5344CB8AC3E}">
        <p14:creationId xmlns:p14="http://schemas.microsoft.com/office/powerpoint/2010/main" val="1304973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E1C8-1F75-C248-B810-4C02E768449A}" type="slidenum">
              <a:rPr lang="en-US" altLang="en-US" smtClean="0"/>
              <a:pPr/>
              <a:t>27</a:t>
            </a:fld>
            <a:endParaRPr lang="en-US" altLang="en-US"/>
          </a:p>
        </p:txBody>
      </p:sp>
    </p:spTree>
    <p:extLst>
      <p:ext uri="{BB962C8B-B14F-4D97-AF65-F5344CB8AC3E}">
        <p14:creationId xmlns:p14="http://schemas.microsoft.com/office/powerpoint/2010/main" val="3674080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B50A0144-4C04-2D67-ED33-44DEF60B3FBB}"/>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6C6908B-445A-904D-88EE-5CC1B7C94458}" type="slidenum">
              <a:rPr lang="en-US" altLang="en-US" sz="1200">
                <a:ea typeface="ヒラギノ角ゴ Pro W3" charset="-128"/>
              </a:rPr>
              <a:pPr/>
              <a:t>39</a:t>
            </a:fld>
            <a:endParaRPr lang="en-US" altLang="en-US" sz="1200">
              <a:ea typeface="ヒラギノ角ゴ Pro W3" charset="-128"/>
            </a:endParaRPr>
          </a:p>
        </p:txBody>
      </p:sp>
      <p:sp>
        <p:nvSpPr>
          <p:cNvPr id="158722" name="Rectangle 2">
            <a:extLst>
              <a:ext uri="{FF2B5EF4-FFF2-40B4-BE49-F238E27FC236}">
                <a16:creationId xmlns:a16="http://schemas.microsoft.com/office/drawing/2014/main" id="{B30D52C5-B1FD-6DBA-5236-D9B2477A2ADA}"/>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C033AC74-B887-827C-D078-F060A02F2EE4}"/>
              </a:ext>
            </a:extLst>
          </p:cNvPr>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en-US" dirty="0"/>
          </a:p>
        </p:txBody>
      </p:sp>
    </p:spTree>
    <p:extLst>
      <p:ext uri="{BB962C8B-B14F-4D97-AF65-F5344CB8AC3E}">
        <p14:creationId xmlns:p14="http://schemas.microsoft.com/office/powerpoint/2010/main" val="3803910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DD94D9F-4B48-C37B-9D2B-732EDA51793A}"/>
              </a:ext>
            </a:extLst>
          </p:cNvPr>
          <p:cNvSpPr>
            <a:spLocks noGrp="1"/>
          </p:cNvSpPr>
          <p:nvPr>
            <p:ph type="dt" sz="half" idx="10"/>
          </p:nvPr>
        </p:nvSpPr>
        <p:spPr/>
        <p:txBody>
          <a:bodyPr/>
          <a:lstStyle>
            <a:lvl1pPr>
              <a:defRPr/>
            </a:lvl1pPr>
          </a:lstStyle>
          <a:p>
            <a:fld id="{3C3A19FA-6207-1548-A43E-EC7615FF2E2B}" type="datetime1">
              <a:rPr lang="en-US" altLang="en-US"/>
              <a:pPr/>
              <a:t>9/27/24</a:t>
            </a:fld>
            <a:endParaRPr lang="en-US" altLang="en-US"/>
          </a:p>
        </p:txBody>
      </p:sp>
      <p:sp>
        <p:nvSpPr>
          <p:cNvPr id="5" name="Footer Placeholder 4">
            <a:extLst>
              <a:ext uri="{FF2B5EF4-FFF2-40B4-BE49-F238E27FC236}">
                <a16:creationId xmlns:a16="http://schemas.microsoft.com/office/drawing/2014/main" id="{6CEE3330-56EB-47AC-FBBD-015F83EADD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F74CFD-F1E2-6835-34F9-43BC9973BD96}"/>
              </a:ext>
            </a:extLst>
          </p:cNvPr>
          <p:cNvSpPr>
            <a:spLocks noGrp="1"/>
          </p:cNvSpPr>
          <p:nvPr>
            <p:ph type="sldNum" sz="quarter" idx="12"/>
          </p:nvPr>
        </p:nvSpPr>
        <p:spPr/>
        <p:txBody>
          <a:bodyPr/>
          <a:lstStyle>
            <a:lvl1pPr>
              <a:defRPr/>
            </a:lvl1pPr>
          </a:lstStyle>
          <a:p>
            <a:fld id="{9A131833-E0B8-0446-B8B9-6B220522D46A}" type="slidenum">
              <a:rPr lang="en-US" altLang="en-US"/>
              <a:pPr/>
              <a:t>‹#›</a:t>
            </a:fld>
            <a:endParaRPr lang="en-US" altLang="en-US"/>
          </a:p>
        </p:txBody>
      </p:sp>
    </p:spTree>
    <p:extLst>
      <p:ext uri="{BB962C8B-B14F-4D97-AF65-F5344CB8AC3E}">
        <p14:creationId xmlns:p14="http://schemas.microsoft.com/office/powerpoint/2010/main" val="338549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75AE05-A97E-0C6F-8BCA-F5D76D4E6FC5}"/>
              </a:ext>
            </a:extLst>
          </p:cNvPr>
          <p:cNvSpPr>
            <a:spLocks noGrp="1"/>
          </p:cNvSpPr>
          <p:nvPr>
            <p:ph type="dt" sz="half" idx="10"/>
          </p:nvPr>
        </p:nvSpPr>
        <p:spPr/>
        <p:txBody>
          <a:bodyPr/>
          <a:lstStyle>
            <a:lvl1pPr>
              <a:defRPr/>
            </a:lvl1pPr>
          </a:lstStyle>
          <a:p>
            <a:fld id="{2E9F7553-25F6-C847-B997-A528ACDA4F30}" type="datetime1">
              <a:rPr lang="en-US" altLang="en-US"/>
              <a:pPr/>
              <a:t>9/27/24</a:t>
            </a:fld>
            <a:endParaRPr lang="en-US" altLang="en-US"/>
          </a:p>
        </p:txBody>
      </p:sp>
      <p:sp>
        <p:nvSpPr>
          <p:cNvPr id="5" name="Footer Placeholder 4">
            <a:extLst>
              <a:ext uri="{FF2B5EF4-FFF2-40B4-BE49-F238E27FC236}">
                <a16:creationId xmlns:a16="http://schemas.microsoft.com/office/drawing/2014/main" id="{74A50D41-DDC2-40FC-93D3-CE7710D358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58A7B5-7355-61F8-7CDF-F668F620B2D8}"/>
              </a:ext>
            </a:extLst>
          </p:cNvPr>
          <p:cNvSpPr>
            <a:spLocks noGrp="1"/>
          </p:cNvSpPr>
          <p:nvPr>
            <p:ph type="sldNum" sz="quarter" idx="12"/>
          </p:nvPr>
        </p:nvSpPr>
        <p:spPr/>
        <p:txBody>
          <a:bodyPr/>
          <a:lstStyle>
            <a:lvl1pPr>
              <a:defRPr/>
            </a:lvl1pPr>
          </a:lstStyle>
          <a:p>
            <a:fld id="{8C247EB2-3896-7C42-9E88-CB1928E2B8F3}" type="slidenum">
              <a:rPr lang="en-US" altLang="en-US"/>
              <a:pPr/>
              <a:t>‹#›</a:t>
            </a:fld>
            <a:endParaRPr lang="en-US" altLang="en-US"/>
          </a:p>
        </p:txBody>
      </p:sp>
    </p:spTree>
    <p:extLst>
      <p:ext uri="{BB962C8B-B14F-4D97-AF65-F5344CB8AC3E}">
        <p14:creationId xmlns:p14="http://schemas.microsoft.com/office/powerpoint/2010/main" val="202565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E9E5BC-EA83-4935-AD6F-96F69D6A3F82}"/>
              </a:ext>
            </a:extLst>
          </p:cNvPr>
          <p:cNvSpPr>
            <a:spLocks noGrp="1"/>
          </p:cNvSpPr>
          <p:nvPr>
            <p:ph type="dt" sz="half" idx="10"/>
          </p:nvPr>
        </p:nvSpPr>
        <p:spPr/>
        <p:txBody>
          <a:bodyPr/>
          <a:lstStyle>
            <a:lvl1pPr>
              <a:defRPr/>
            </a:lvl1pPr>
          </a:lstStyle>
          <a:p>
            <a:fld id="{6367BA34-0AB6-CA4C-9533-C4BEBA19F011}" type="datetime1">
              <a:rPr lang="en-US" altLang="en-US"/>
              <a:pPr/>
              <a:t>9/27/24</a:t>
            </a:fld>
            <a:endParaRPr lang="en-US" altLang="en-US"/>
          </a:p>
        </p:txBody>
      </p:sp>
      <p:sp>
        <p:nvSpPr>
          <p:cNvPr id="5" name="Footer Placeholder 4">
            <a:extLst>
              <a:ext uri="{FF2B5EF4-FFF2-40B4-BE49-F238E27FC236}">
                <a16:creationId xmlns:a16="http://schemas.microsoft.com/office/drawing/2014/main" id="{CE036B5E-4FA2-4661-C39E-E4CDC590D0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36D31D-6479-4D01-1CE2-8E63EB601F31}"/>
              </a:ext>
            </a:extLst>
          </p:cNvPr>
          <p:cNvSpPr>
            <a:spLocks noGrp="1"/>
          </p:cNvSpPr>
          <p:nvPr>
            <p:ph type="sldNum" sz="quarter" idx="12"/>
          </p:nvPr>
        </p:nvSpPr>
        <p:spPr/>
        <p:txBody>
          <a:bodyPr/>
          <a:lstStyle>
            <a:lvl1pPr>
              <a:defRPr/>
            </a:lvl1pPr>
          </a:lstStyle>
          <a:p>
            <a:fld id="{760F476E-3C51-7B40-8D65-475A7019D701}" type="slidenum">
              <a:rPr lang="en-US" altLang="en-US"/>
              <a:pPr/>
              <a:t>‹#›</a:t>
            </a:fld>
            <a:endParaRPr lang="en-US" altLang="en-US"/>
          </a:p>
        </p:txBody>
      </p:sp>
    </p:spTree>
    <p:extLst>
      <p:ext uri="{BB962C8B-B14F-4D97-AF65-F5344CB8AC3E}">
        <p14:creationId xmlns:p14="http://schemas.microsoft.com/office/powerpoint/2010/main" val="364495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1256F5-53C6-DEEF-E17F-C0AED0B76E6D}"/>
              </a:ext>
            </a:extLst>
          </p:cNvPr>
          <p:cNvSpPr>
            <a:spLocks noGrp="1"/>
          </p:cNvSpPr>
          <p:nvPr>
            <p:ph type="dt" sz="half" idx="10"/>
          </p:nvPr>
        </p:nvSpPr>
        <p:spPr/>
        <p:txBody>
          <a:bodyPr/>
          <a:lstStyle>
            <a:lvl1pPr>
              <a:defRPr/>
            </a:lvl1pPr>
          </a:lstStyle>
          <a:p>
            <a:fld id="{D33559D5-6699-124D-861D-CAA7A81756DA}" type="datetime1">
              <a:rPr lang="en-US" altLang="en-US"/>
              <a:pPr/>
              <a:t>9/27/24</a:t>
            </a:fld>
            <a:endParaRPr lang="en-US" altLang="en-US"/>
          </a:p>
        </p:txBody>
      </p:sp>
      <p:sp>
        <p:nvSpPr>
          <p:cNvPr id="5" name="Footer Placeholder 4">
            <a:extLst>
              <a:ext uri="{FF2B5EF4-FFF2-40B4-BE49-F238E27FC236}">
                <a16:creationId xmlns:a16="http://schemas.microsoft.com/office/drawing/2014/main" id="{49F51659-CAAA-5F33-DF4B-ABBBAF696F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08A920-6BDE-F4C5-2548-1177A54151C6}"/>
              </a:ext>
            </a:extLst>
          </p:cNvPr>
          <p:cNvSpPr>
            <a:spLocks noGrp="1"/>
          </p:cNvSpPr>
          <p:nvPr>
            <p:ph type="sldNum" sz="quarter" idx="12"/>
          </p:nvPr>
        </p:nvSpPr>
        <p:spPr/>
        <p:txBody>
          <a:bodyPr/>
          <a:lstStyle>
            <a:lvl1pPr>
              <a:defRPr/>
            </a:lvl1pPr>
          </a:lstStyle>
          <a:p>
            <a:fld id="{90F0B899-FB77-E845-A1B0-7219DB9AC04B}" type="slidenum">
              <a:rPr lang="en-US" altLang="en-US"/>
              <a:pPr/>
              <a:t>‹#›</a:t>
            </a:fld>
            <a:endParaRPr lang="en-US" altLang="en-US"/>
          </a:p>
        </p:txBody>
      </p:sp>
    </p:spTree>
    <p:extLst>
      <p:ext uri="{BB962C8B-B14F-4D97-AF65-F5344CB8AC3E}">
        <p14:creationId xmlns:p14="http://schemas.microsoft.com/office/powerpoint/2010/main" val="276950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3C8C969-EFB1-5C22-4EE3-857CE2B2DEF5}"/>
              </a:ext>
            </a:extLst>
          </p:cNvPr>
          <p:cNvSpPr>
            <a:spLocks noGrp="1"/>
          </p:cNvSpPr>
          <p:nvPr>
            <p:ph type="dt" sz="half" idx="10"/>
          </p:nvPr>
        </p:nvSpPr>
        <p:spPr/>
        <p:txBody>
          <a:bodyPr/>
          <a:lstStyle>
            <a:lvl1pPr>
              <a:defRPr/>
            </a:lvl1pPr>
          </a:lstStyle>
          <a:p>
            <a:fld id="{6D043310-CF0C-9246-80A2-738A5A0820BC}" type="datetime1">
              <a:rPr lang="en-US" altLang="en-US"/>
              <a:pPr/>
              <a:t>9/27/24</a:t>
            </a:fld>
            <a:endParaRPr lang="en-US" altLang="en-US"/>
          </a:p>
        </p:txBody>
      </p:sp>
      <p:sp>
        <p:nvSpPr>
          <p:cNvPr id="5" name="Footer Placeholder 4">
            <a:extLst>
              <a:ext uri="{FF2B5EF4-FFF2-40B4-BE49-F238E27FC236}">
                <a16:creationId xmlns:a16="http://schemas.microsoft.com/office/drawing/2014/main" id="{0EFDCA24-CE16-CC62-53B8-A1BD09457A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3871C7-6A5C-E0E5-27AB-A38DBAA68BE3}"/>
              </a:ext>
            </a:extLst>
          </p:cNvPr>
          <p:cNvSpPr>
            <a:spLocks noGrp="1"/>
          </p:cNvSpPr>
          <p:nvPr>
            <p:ph type="sldNum" sz="quarter" idx="12"/>
          </p:nvPr>
        </p:nvSpPr>
        <p:spPr/>
        <p:txBody>
          <a:bodyPr/>
          <a:lstStyle>
            <a:lvl1pPr>
              <a:defRPr/>
            </a:lvl1pPr>
          </a:lstStyle>
          <a:p>
            <a:fld id="{0074D843-F40D-CA4C-A920-E18E0C39CA2D}" type="slidenum">
              <a:rPr lang="en-US" altLang="en-US"/>
              <a:pPr/>
              <a:t>‹#›</a:t>
            </a:fld>
            <a:endParaRPr lang="en-US" altLang="en-US"/>
          </a:p>
        </p:txBody>
      </p:sp>
    </p:spTree>
    <p:extLst>
      <p:ext uri="{BB962C8B-B14F-4D97-AF65-F5344CB8AC3E}">
        <p14:creationId xmlns:p14="http://schemas.microsoft.com/office/powerpoint/2010/main" val="3805422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69E61FCC-633E-4E78-7DC2-FEF9C911273F}"/>
              </a:ext>
            </a:extLst>
          </p:cNvPr>
          <p:cNvSpPr>
            <a:spLocks noGrp="1"/>
          </p:cNvSpPr>
          <p:nvPr>
            <p:ph type="dt" sz="half" idx="10"/>
          </p:nvPr>
        </p:nvSpPr>
        <p:spPr/>
        <p:txBody>
          <a:bodyPr/>
          <a:lstStyle>
            <a:lvl1pPr>
              <a:defRPr/>
            </a:lvl1pPr>
          </a:lstStyle>
          <a:p>
            <a:fld id="{DB77E955-E866-A549-9E43-5CB84BDBC6F7}" type="datetime1">
              <a:rPr lang="en-US" altLang="en-US"/>
              <a:pPr/>
              <a:t>9/27/24</a:t>
            </a:fld>
            <a:endParaRPr lang="en-US" altLang="en-US"/>
          </a:p>
        </p:txBody>
      </p:sp>
      <p:sp>
        <p:nvSpPr>
          <p:cNvPr id="6" name="Footer Placeholder 4">
            <a:extLst>
              <a:ext uri="{FF2B5EF4-FFF2-40B4-BE49-F238E27FC236}">
                <a16:creationId xmlns:a16="http://schemas.microsoft.com/office/drawing/2014/main" id="{7A0CEAC9-03D2-E96D-AB9A-9DFAC9FA68C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A75447-DA48-78A9-736B-AEC32A49E826}"/>
              </a:ext>
            </a:extLst>
          </p:cNvPr>
          <p:cNvSpPr>
            <a:spLocks noGrp="1"/>
          </p:cNvSpPr>
          <p:nvPr>
            <p:ph type="sldNum" sz="quarter" idx="12"/>
          </p:nvPr>
        </p:nvSpPr>
        <p:spPr/>
        <p:txBody>
          <a:bodyPr/>
          <a:lstStyle>
            <a:lvl1pPr>
              <a:defRPr/>
            </a:lvl1pPr>
          </a:lstStyle>
          <a:p>
            <a:fld id="{1786B14D-54F9-F14B-B3FF-CB1605A3FA3C}" type="slidenum">
              <a:rPr lang="en-US" altLang="en-US"/>
              <a:pPr/>
              <a:t>‹#›</a:t>
            </a:fld>
            <a:endParaRPr lang="en-US" altLang="en-US"/>
          </a:p>
        </p:txBody>
      </p:sp>
    </p:spTree>
    <p:extLst>
      <p:ext uri="{BB962C8B-B14F-4D97-AF65-F5344CB8AC3E}">
        <p14:creationId xmlns:p14="http://schemas.microsoft.com/office/powerpoint/2010/main" val="133139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4C5EAC9A-D203-2E3E-850D-B62573182B7A}"/>
              </a:ext>
            </a:extLst>
          </p:cNvPr>
          <p:cNvSpPr>
            <a:spLocks noGrp="1"/>
          </p:cNvSpPr>
          <p:nvPr>
            <p:ph type="dt" sz="half" idx="10"/>
          </p:nvPr>
        </p:nvSpPr>
        <p:spPr/>
        <p:txBody>
          <a:bodyPr/>
          <a:lstStyle>
            <a:lvl1pPr>
              <a:defRPr/>
            </a:lvl1pPr>
          </a:lstStyle>
          <a:p>
            <a:fld id="{97507A28-CDE7-6A4A-8452-DD4F7A972E9F}" type="datetime1">
              <a:rPr lang="en-US" altLang="en-US"/>
              <a:pPr/>
              <a:t>9/27/24</a:t>
            </a:fld>
            <a:endParaRPr lang="en-US" altLang="en-US"/>
          </a:p>
        </p:txBody>
      </p:sp>
      <p:sp>
        <p:nvSpPr>
          <p:cNvPr id="8" name="Footer Placeholder 4">
            <a:extLst>
              <a:ext uri="{FF2B5EF4-FFF2-40B4-BE49-F238E27FC236}">
                <a16:creationId xmlns:a16="http://schemas.microsoft.com/office/drawing/2014/main" id="{C250EA85-DD28-D7B6-26F9-22C200F21D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44340C4-3414-4BA7-06B6-9B8FA8D3DDE0}"/>
              </a:ext>
            </a:extLst>
          </p:cNvPr>
          <p:cNvSpPr>
            <a:spLocks noGrp="1"/>
          </p:cNvSpPr>
          <p:nvPr>
            <p:ph type="sldNum" sz="quarter" idx="12"/>
          </p:nvPr>
        </p:nvSpPr>
        <p:spPr/>
        <p:txBody>
          <a:bodyPr/>
          <a:lstStyle>
            <a:lvl1pPr>
              <a:defRPr/>
            </a:lvl1pPr>
          </a:lstStyle>
          <a:p>
            <a:fld id="{4998C55C-1C02-4E4C-A9F9-B20061438207}" type="slidenum">
              <a:rPr lang="en-US" altLang="en-US"/>
              <a:pPr/>
              <a:t>‹#›</a:t>
            </a:fld>
            <a:endParaRPr lang="en-US" altLang="en-US"/>
          </a:p>
        </p:txBody>
      </p:sp>
    </p:spTree>
    <p:extLst>
      <p:ext uri="{BB962C8B-B14F-4D97-AF65-F5344CB8AC3E}">
        <p14:creationId xmlns:p14="http://schemas.microsoft.com/office/powerpoint/2010/main" val="75291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BDFB76D6-3BFE-010F-8A89-32A5909DFA6F}"/>
              </a:ext>
            </a:extLst>
          </p:cNvPr>
          <p:cNvSpPr>
            <a:spLocks noGrp="1"/>
          </p:cNvSpPr>
          <p:nvPr>
            <p:ph type="dt" sz="half" idx="10"/>
          </p:nvPr>
        </p:nvSpPr>
        <p:spPr/>
        <p:txBody>
          <a:bodyPr/>
          <a:lstStyle>
            <a:lvl1pPr>
              <a:defRPr/>
            </a:lvl1pPr>
          </a:lstStyle>
          <a:p>
            <a:fld id="{B20C32BC-E315-6C4C-BFE8-2F4FBBD6E5CE}" type="datetime1">
              <a:rPr lang="en-US" altLang="en-US"/>
              <a:pPr/>
              <a:t>9/27/24</a:t>
            </a:fld>
            <a:endParaRPr lang="en-US" altLang="en-US"/>
          </a:p>
        </p:txBody>
      </p:sp>
      <p:sp>
        <p:nvSpPr>
          <p:cNvPr id="4" name="Footer Placeholder 4">
            <a:extLst>
              <a:ext uri="{FF2B5EF4-FFF2-40B4-BE49-F238E27FC236}">
                <a16:creationId xmlns:a16="http://schemas.microsoft.com/office/drawing/2014/main" id="{D2D1BB26-0313-F466-865F-82D08095CEA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92D7517-6A0B-7682-8FF9-4AD8DAA7670F}"/>
              </a:ext>
            </a:extLst>
          </p:cNvPr>
          <p:cNvSpPr>
            <a:spLocks noGrp="1"/>
          </p:cNvSpPr>
          <p:nvPr>
            <p:ph type="sldNum" sz="quarter" idx="12"/>
          </p:nvPr>
        </p:nvSpPr>
        <p:spPr/>
        <p:txBody>
          <a:bodyPr/>
          <a:lstStyle>
            <a:lvl1pPr>
              <a:defRPr/>
            </a:lvl1pPr>
          </a:lstStyle>
          <a:p>
            <a:fld id="{09C07B9C-3C1C-8444-9DC5-2D83ED054B53}" type="slidenum">
              <a:rPr lang="en-US" altLang="en-US"/>
              <a:pPr/>
              <a:t>‹#›</a:t>
            </a:fld>
            <a:endParaRPr lang="en-US" altLang="en-US"/>
          </a:p>
        </p:txBody>
      </p:sp>
    </p:spTree>
    <p:extLst>
      <p:ext uri="{BB962C8B-B14F-4D97-AF65-F5344CB8AC3E}">
        <p14:creationId xmlns:p14="http://schemas.microsoft.com/office/powerpoint/2010/main" val="43642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761EA1-DB36-16DE-685F-E11FE564BAA4}"/>
              </a:ext>
            </a:extLst>
          </p:cNvPr>
          <p:cNvSpPr>
            <a:spLocks noGrp="1"/>
          </p:cNvSpPr>
          <p:nvPr>
            <p:ph type="dt" sz="half" idx="10"/>
          </p:nvPr>
        </p:nvSpPr>
        <p:spPr/>
        <p:txBody>
          <a:bodyPr/>
          <a:lstStyle>
            <a:lvl1pPr>
              <a:defRPr/>
            </a:lvl1pPr>
          </a:lstStyle>
          <a:p>
            <a:fld id="{CF15FE41-4A25-DC43-91F2-37BA601E119C}" type="datetime1">
              <a:rPr lang="en-US" altLang="en-US"/>
              <a:pPr/>
              <a:t>9/27/24</a:t>
            </a:fld>
            <a:endParaRPr lang="en-US" altLang="en-US"/>
          </a:p>
        </p:txBody>
      </p:sp>
      <p:sp>
        <p:nvSpPr>
          <p:cNvPr id="3" name="Footer Placeholder 4">
            <a:extLst>
              <a:ext uri="{FF2B5EF4-FFF2-40B4-BE49-F238E27FC236}">
                <a16:creationId xmlns:a16="http://schemas.microsoft.com/office/drawing/2014/main" id="{632A2969-2278-1777-C5A6-AF7333A56FF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3DB434-8038-8A05-1FEA-7D12A06743BE}"/>
              </a:ext>
            </a:extLst>
          </p:cNvPr>
          <p:cNvSpPr>
            <a:spLocks noGrp="1"/>
          </p:cNvSpPr>
          <p:nvPr>
            <p:ph type="sldNum" sz="quarter" idx="12"/>
          </p:nvPr>
        </p:nvSpPr>
        <p:spPr/>
        <p:txBody>
          <a:bodyPr/>
          <a:lstStyle>
            <a:lvl1pPr>
              <a:defRPr/>
            </a:lvl1pPr>
          </a:lstStyle>
          <a:p>
            <a:fld id="{0FF8D828-F0C6-A840-A772-E9506AC297FE}" type="slidenum">
              <a:rPr lang="en-US" altLang="en-US"/>
              <a:pPr/>
              <a:t>‹#›</a:t>
            </a:fld>
            <a:endParaRPr lang="en-US" altLang="en-US"/>
          </a:p>
        </p:txBody>
      </p:sp>
    </p:spTree>
    <p:extLst>
      <p:ext uri="{BB962C8B-B14F-4D97-AF65-F5344CB8AC3E}">
        <p14:creationId xmlns:p14="http://schemas.microsoft.com/office/powerpoint/2010/main" val="1335837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723332A3-5076-4BF8-1384-02E786704969}"/>
              </a:ext>
            </a:extLst>
          </p:cNvPr>
          <p:cNvSpPr>
            <a:spLocks noGrp="1"/>
          </p:cNvSpPr>
          <p:nvPr>
            <p:ph type="dt" sz="half" idx="10"/>
          </p:nvPr>
        </p:nvSpPr>
        <p:spPr/>
        <p:txBody>
          <a:bodyPr/>
          <a:lstStyle>
            <a:lvl1pPr>
              <a:defRPr/>
            </a:lvl1pPr>
          </a:lstStyle>
          <a:p>
            <a:fld id="{E916FED3-D2F3-6141-A664-A4667EA5FA87}" type="datetime1">
              <a:rPr lang="en-US" altLang="en-US"/>
              <a:pPr/>
              <a:t>9/27/24</a:t>
            </a:fld>
            <a:endParaRPr lang="en-US" altLang="en-US"/>
          </a:p>
        </p:txBody>
      </p:sp>
      <p:sp>
        <p:nvSpPr>
          <p:cNvPr id="6" name="Footer Placeholder 4">
            <a:extLst>
              <a:ext uri="{FF2B5EF4-FFF2-40B4-BE49-F238E27FC236}">
                <a16:creationId xmlns:a16="http://schemas.microsoft.com/office/drawing/2014/main" id="{F4DBADDC-1825-4B92-79EB-3FEAA74B9EF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EEDCC39-89BB-52AC-971A-09C6BBDCE577}"/>
              </a:ext>
            </a:extLst>
          </p:cNvPr>
          <p:cNvSpPr>
            <a:spLocks noGrp="1"/>
          </p:cNvSpPr>
          <p:nvPr>
            <p:ph type="sldNum" sz="quarter" idx="12"/>
          </p:nvPr>
        </p:nvSpPr>
        <p:spPr/>
        <p:txBody>
          <a:bodyPr/>
          <a:lstStyle>
            <a:lvl1pPr>
              <a:defRPr/>
            </a:lvl1pPr>
          </a:lstStyle>
          <a:p>
            <a:fld id="{44C4D401-210E-0140-835F-4350318B72E5}" type="slidenum">
              <a:rPr lang="en-US" altLang="en-US"/>
              <a:pPr/>
              <a:t>‹#›</a:t>
            </a:fld>
            <a:endParaRPr lang="en-US" altLang="en-US"/>
          </a:p>
        </p:txBody>
      </p:sp>
    </p:spTree>
    <p:extLst>
      <p:ext uri="{BB962C8B-B14F-4D97-AF65-F5344CB8AC3E}">
        <p14:creationId xmlns:p14="http://schemas.microsoft.com/office/powerpoint/2010/main" val="307401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3C911B76-9A26-6483-7B59-A5BF8C8E43AC}"/>
              </a:ext>
            </a:extLst>
          </p:cNvPr>
          <p:cNvSpPr>
            <a:spLocks noGrp="1"/>
          </p:cNvSpPr>
          <p:nvPr>
            <p:ph type="dt" sz="half" idx="10"/>
          </p:nvPr>
        </p:nvSpPr>
        <p:spPr/>
        <p:txBody>
          <a:bodyPr/>
          <a:lstStyle>
            <a:lvl1pPr>
              <a:defRPr/>
            </a:lvl1pPr>
          </a:lstStyle>
          <a:p>
            <a:fld id="{DEA65993-4EE4-5E47-8F52-8DB256765032}" type="datetime1">
              <a:rPr lang="en-US" altLang="en-US"/>
              <a:pPr/>
              <a:t>9/27/24</a:t>
            </a:fld>
            <a:endParaRPr lang="en-US" altLang="en-US"/>
          </a:p>
        </p:txBody>
      </p:sp>
      <p:sp>
        <p:nvSpPr>
          <p:cNvPr id="6" name="Footer Placeholder 4">
            <a:extLst>
              <a:ext uri="{FF2B5EF4-FFF2-40B4-BE49-F238E27FC236}">
                <a16:creationId xmlns:a16="http://schemas.microsoft.com/office/drawing/2014/main" id="{695F9AC1-EDCF-654C-AF2C-4211541058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D24C1A7-567B-FE8F-6F44-58920BEFA224}"/>
              </a:ext>
            </a:extLst>
          </p:cNvPr>
          <p:cNvSpPr>
            <a:spLocks noGrp="1"/>
          </p:cNvSpPr>
          <p:nvPr>
            <p:ph type="sldNum" sz="quarter" idx="12"/>
          </p:nvPr>
        </p:nvSpPr>
        <p:spPr/>
        <p:txBody>
          <a:bodyPr/>
          <a:lstStyle>
            <a:lvl1pPr>
              <a:defRPr/>
            </a:lvl1pPr>
          </a:lstStyle>
          <a:p>
            <a:fld id="{A74F2D3F-C3DB-DA40-B218-2CDA06770A76}" type="slidenum">
              <a:rPr lang="en-US" altLang="en-US"/>
              <a:pPr/>
              <a:t>‹#›</a:t>
            </a:fld>
            <a:endParaRPr lang="en-US" altLang="en-US"/>
          </a:p>
        </p:txBody>
      </p:sp>
    </p:spTree>
    <p:extLst>
      <p:ext uri="{BB962C8B-B14F-4D97-AF65-F5344CB8AC3E}">
        <p14:creationId xmlns:p14="http://schemas.microsoft.com/office/powerpoint/2010/main" val="60037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6F7F31E-BC91-D6F7-2885-BA97B3AF165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00948EFD-29DE-3F0E-C85B-AB4EB208F29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9A48CC83-5CF7-DB54-86CC-83F3567B171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6EDFCB6D-5CCD-014A-8473-DB9F639CAE11}" type="datetime1">
              <a:rPr lang="en-US" altLang="en-US"/>
              <a:pPr/>
              <a:t>9/27/24</a:t>
            </a:fld>
            <a:endParaRPr lang="en-US" altLang="en-US"/>
          </a:p>
        </p:txBody>
      </p:sp>
      <p:sp>
        <p:nvSpPr>
          <p:cNvPr id="5" name="Footer Placeholder 4">
            <a:extLst>
              <a:ext uri="{FF2B5EF4-FFF2-40B4-BE49-F238E27FC236}">
                <a16:creationId xmlns:a16="http://schemas.microsoft.com/office/drawing/2014/main" id="{70597ECB-1052-A7D4-0810-286E7013A75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A88C418-BABC-44F1-8A46-12C19E1F5C2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FB8CE37-74F9-904E-95C5-743592665F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0E4F72-2732-B938-2930-A2092A90773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l="13417"/>
          <a:stretch/>
        </p:blipFill>
        <p:spPr>
          <a:xfrm>
            <a:off x="-304800" y="0"/>
            <a:ext cx="9448800" cy="6858000"/>
          </a:xfrm>
          <a:prstGeom prst="rect">
            <a:avLst/>
          </a:prstGeom>
        </p:spPr>
      </p:pic>
      <p:sp>
        <p:nvSpPr>
          <p:cNvPr id="2" name="Title 1">
            <a:extLst>
              <a:ext uri="{FF2B5EF4-FFF2-40B4-BE49-F238E27FC236}">
                <a16:creationId xmlns:a16="http://schemas.microsoft.com/office/drawing/2014/main" id="{90D7B2A9-03C2-646D-CB49-0768F7B28878}"/>
              </a:ext>
            </a:extLst>
          </p:cNvPr>
          <p:cNvSpPr>
            <a:spLocks noGrp="1"/>
          </p:cNvSpPr>
          <p:nvPr>
            <p:ph type="ctrTitle"/>
          </p:nvPr>
        </p:nvSpPr>
        <p:spPr>
          <a:xfrm>
            <a:off x="696078" y="967805"/>
            <a:ext cx="8080375" cy="1141412"/>
          </a:xfrm>
        </p:spPr>
        <p:txBody>
          <a:bodyPr>
            <a:normAutofit fontScale="90000"/>
          </a:bodyPr>
          <a:lstStyle/>
          <a:p>
            <a:pPr eaLnBrk="1" hangingPunct="1"/>
            <a:r>
              <a:rPr lang="en-US" altLang="en-US" sz="4000" dirty="0">
                <a:solidFill>
                  <a:srgbClr val="FFFF00"/>
                </a:solidFill>
                <a:ea typeface="ヒラギノ角ゴ Pro W3" pitchFamily="-106" charset="-128"/>
              </a:rPr>
              <a:t>The Legacy of Mid-Infrared Astronomy at the AAT</a:t>
            </a:r>
          </a:p>
        </p:txBody>
      </p:sp>
      <p:sp>
        <p:nvSpPr>
          <p:cNvPr id="14341" name="Subtitle 2">
            <a:extLst>
              <a:ext uri="{FF2B5EF4-FFF2-40B4-BE49-F238E27FC236}">
                <a16:creationId xmlns:a16="http://schemas.microsoft.com/office/drawing/2014/main" id="{38F5C0FC-596D-E0F8-22DE-FF006B946CF7}"/>
              </a:ext>
            </a:extLst>
          </p:cNvPr>
          <p:cNvSpPr>
            <a:spLocks noGrp="1"/>
          </p:cNvSpPr>
          <p:nvPr>
            <p:ph type="subTitle" idx="1"/>
          </p:nvPr>
        </p:nvSpPr>
        <p:spPr>
          <a:xfrm>
            <a:off x="696078" y="3395473"/>
            <a:ext cx="8281987" cy="430213"/>
          </a:xfrm>
        </p:spPr>
        <p:txBody>
          <a:bodyPr/>
          <a:lstStyle/>
          <a:p>
            <a:pPr eaLnBrk="1" hangingPunct="1"/>
            <a:r>
              <a:rPr lang="en-US" altLang="en-US" sz="2400" dirty="0">
                <a:solidFill>
                  <a:srgbClr val="F9F75B"/>
                </a:solidFill>
                <a:ea typeface="ヒラギノ角ゴ Pro W3" pitchFamily="-106" charset="-128"/>
              </a:rPr>
              <a:t>Pat Roche, Oxford University</a:t>
            </a:r>
          </a:p>
          <a:p>
            <a:pPr eaLnBrk="1" hangingPunct="1"/>
            <a:r>
              <a:rPr lang="en-US" altLang="en-US" sz="2400" dirty="0">
                <a:solidFill>
                  <a:srgbClr val="F9F75B"/>
                </a:solidFill>
                <a:ea typeface="ヒラギノ角ゴ Pro W3" pitchFamily="-106" charset="-128"/>
              </a:rPr>
              <a:t>PDRA 1979-1981</a:t>
            </a:r>
          </a:p>
          <a:p>
            <a:pPr eaLnBrk="1" hangingPunct="1"/>
            <a:r>
              <a:rPr lang="en-US" altLang="en-US" sz="2400" dirty="0">
                <a:solidFill>
                  <a:srgbClr val="F9F75B"/>
                </a:solidFill>
                <a:ea typeface="ヒラギノ角ゴ Pro W3" pitchFamily="-106" charset="-128"/>
              </a:rPr>
              <a:t>SERC Fellow 1983-1985, </a:t>
            </a:r>
          </a:p>
          <a:p>
            <a:pPr eaLnBrk="1" hangingPunct="1"/>
            <a:r>
              <a:rPr lang="en-US" altLang="en-US" sz="2400" dirty="0">
                <a:solidFill>
                  <a:srgbClr val="F9F75B"/>
                </a:solidFill>
                <a:ea typeface="ヒラギノ角ゴ Pro W3" pitchFamily="-106" charset="-128"/>
              </a:rPr>
              <a:t>AATB 2002-2007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3DF4-7B48-EAD9-726C-28CAC95AA44E}"/>
              </a:ext>
            </a:extLst>
          </p:cNvPr>
          <p:cNvSpPr>
            <a:spLocks noGrp="1"/>
          </p:cNvSpPr>
          <p:nvPr>
            <p:ph type="title"/>
          </p:nvPr>
        </p:nvSpPr>
        <p:spPr>
          <a:xfrm>
            <a:off x="457200" y="112593"/>
            <a:ext cx="8229600" cy="396694"/>
          </a:xfrm>
        </p:spPr>
        <p:txBody>
          <a:bodyPr/>
          <a:lstStyle/>
          <a:p>
            <a:r>
              <a:rPr lang="en-US" dirty="0"/>
              <a:t>Orion JWST NIRCAM</a:t>
            </a:r>
          </a:p>
        </p:txBody>
      </p:sp>
      <p:pic>
        <p:nvPicPr>
          <p:cNvPr id="5" name="Content Placeholder 4">
            <a:extLst>
              <a:ext uri="{FF2B5EF4-FFF2-40B4-BE49-F238E27FC236}">
                <a16:creationId xmlns:a16="http://schemas.microsoft.com/office/drawing/2014/main" id="{4C805EE8-3643-EF2D-96CA-2AA8121A2A95}"/>
              </a:ext>
            </a:extLst>
          </p:cNvPr>
          <p:cNvPicPr>
            <a:picLocks noGrp="1" noChangeAspect="1"/>
          </p:cNvPicPr>
          <p:nvPr>
            <p:ph idx="1"/>
          </p:nvPr>
        </p:nvPicPr>
        <p:blipFill>
          <a:blip r:embed="rId2"/>
          <a:stretch>
            <a:fillRect/>
          </a:stretch>
        </p:blipFill>
        <p:spPr>
          <a:xfrm>
            <a:off x="0" y="631340"/>
            <a:ext cx="9168087" cy="6226660"/>
          </a:xfrm>
        </p:spPr>
      </p:pic>
    </p:spTree>
    <p:extLst>
      <p:ext uri="{BB962C8B-B14F-4D97-AF65-F5344CB8AC3E}">
        <p14:creationId xmlns:p14="http://schemas.microsoft.com/office/powerpoint/2010/main" val="3488607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3DF4-7B48-EAD9-726C-28CAC95AA44E}"/>
              </a:ext>
            </a:extLst>
          </p:cNvPr>
          <p:cNvSpPr>
            <a:spLocks noGrp="1"/>
          </p:cNvSpPr>
          <p:nvPr>
            <p:ph type="title"/>
          </p:nvPr>
        </p:nvSpPr>
        <p:spPr>
          <a:xfrm>
            <a:off x="457200" y="112593"/>
            <a:ext cx="8229600" cy="396694"/>
          </a:xfrm>
        </p:spPr>
        <p:txBody>
          <a:bodyPr/>
          <a:lstStyle/>
          <a:p>
            <a:r>
              <a:rPr lang="en-US" dirty="0"/>
              <a:t>Orion JWST NIRCAM</a:t>
            </a:r>
          </a:p>
        </p:txBody>
      </p:sp>
      <p:pic>
        <p:nvPicPr>
          <p:cNvPr id="6" name="Content Placeholder 5">
            <a:extLst>
              <a:ext uri="{FF2B5EF4-FFF2-40B4-BE49-F238E27FC236}">
                <a16:creationId xmlns:a16="http://schemas.microsoft.com/office/drawing/2014/main" id="{8D3A4DD4-7D9F-2E73-9770-B4D2B82657E5}"/>
              </a:ext>
            </a:extLst>
          </p:cNvPr>
          <p:cNvPicPr>
            <a:picLocks noGrp="1" noChangeAspect="1"/>
          </p:cNvPicPr>
          <p:nvPr>
            <p:ph idx="1"/>
          </p:nvPr>
        </p:nvPicPr>
        <p:blipFill>
          <a:blip r:embed="rId2"/>
          <a:stretch>
            <a:fillRect/>
          </a:stretch>
        </p:blipFill>
        <p:spPr>
          <a:xfrm>
            <a:off x="-5113" y="636608"/>
            <a:ext cx="9160330" cy="6221392"/>
          </a:xfrm>
        </p:spPr>
      </p:pic>
    </p:spTree>
    <p:extLst>
      <p:ext uri="{BB962C8B-B14F-4D97-AF65-F5344CB8AC3E}">
        <p14:creationId xmlns:p14="http://schemas.microsoft.com/office/powerpoint/2010/main" val="4080761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3DF4-7B48-EAD9-726C-28CAC95AA44E}"/>
              </a:ext>
            </a:extLst>
          </p:cNvPr>
          <p:cNvSpPr>
            <a:spLocks noGrp="1"/>
          </p:cNvSpPr>
          <p:nvPr>
            <p:ph type="title"/>
          </p:nvPr>
        </p:nvSpPr>
        <p:spPr>
          <a:xfrm>
            <a:off x="457200" y="112593"/>
            <a:ext cx="8229600" cy="396694"/>
          </a:xfrm>
        </p:spPr>
        <p:txBody>
          <a:bodyPr/>
          <a:lstStyle/>
          <a:p>
            <a:r>
              <a:rPr lang="en-US" dirty="0"/>
              <a:t>Orion NIRCAM+ </a:t>
            </a:r>
            <a:r>
              <a:rPr lang="en-US" dirty="0" err="1"/>
              <a:t>Becklin</a:t>
            </a:r>
            <a:r>
              <a:rPr lang="en-US" dirty="0"/>
              <a:t> 1976</a:t>
            </a:r>
          </a:p>
        </p:txBody>
      </p:sp>
      <p:pic>
        <p:nvPicPr>
          <p:cNvPr id="6" name="Content Placeholder 5">
            <a:extLst>
              <a:ext uri="{FF2B5EF4-FFF2-40B4-BE49-F238E27FC236}">
                <a16:creationId xmlns:a16="http://schemas.microsoft.com/office/drawing/2014/main" id="{8D3A4DD4-7D9F-2E73-9770-B4D2B82657E5}"/>
              </a:ext>
            </a:extLst>
          </p:cNvPr>
          <p:cNvPicPr>
            <a:picLocks noGrp="1" noChangeAspect="1"/>
          </p:cNvPicPr>
          <p:nvPr>
            <p:ph idx="1"/>
          </p:nvPr>
        </p:nvPicPr>
        <p:blipFill>
          <a:blip r:embed="rId2"/>
          <a:stretch>
            <a:fillRect/>
          </a:stretch>
        </p:blipFill>
        <p:spPr>
          <a:xfrm>
            <a:off x="-5113" y="636608"/>
            <a:ext cx="9160330" cy="6221392"/>
          </a:xfrm>
        </p:spPr>
      </p:pic>
      <p:grpSp>
        <p:nvGrpSpPr>
          <p:cNvPr id="3" name="Group 2">
            <a:extLst>
              <a:ext uri="{FF2B5EF4-FFF2-40B4-BE49-F238E27FC236}">
                <a16:creationId xmlns:a16="http://schemas.microsoft.com/office/drawing/2014/main" id="{DAAE2F58-5427-8E7B-9B5F-EA61F5926F94}"/>
              </a:ext>
            </a:extLst>
          </p:cNvPr>
          <p:cNvGrpSpPr/>
          <p:nvPr/>
        </p:nvGrpSpPr>
        <p:grpSpPr>
          <a:xfrm>
            <a:off x="1967696" y="4017695"/>
            <a:ext cx="5398716" cy="2031325"/>
            <a:chOff x="1967696" y="4017695"/>
            <a:chExt cx="5398716" cy="2031325"/>
          </a:xfrm>
        </p:grpSpPr>
        <p:pic>
          <p:nvPicPr>
            <p:cNvPr id="4" name="Picture 3">
              <a:extLst>
                <a:ext uri="{FF2B5EF4-FFF2-40B4-BE49-F238E27FC236}">
                  <a16:creationId xmlns:a16="http://schemas.microsoft.com/office/drawing/2014/main" id="{58C74715-9F78-5B78-1B39-B61815AA9F9A}"/>
                </a:ext>
              </a:extLst>
            </p:cNvPr>
            <p:cNvPicPr>
              <a:picLocks noChangeAspect="1"/>
            </p:cNvPicPr>
            <p:nvPr/>
          </p:nvPicPr>
          <p:blipFill rotWithShape="1">
            <a:blip r:embed="rId3"/>
            <a:srcRect l="12382" t="3131" r="10204" b="5780"/>
            <a:stretch/>
          </p:blipFill>
          <p:spPr>
            <a:xfrm>
              <a:off x="1967696" y="4293368"/>
              <a:ext cx="1678328" cy="1479981"/>
            </a:xfrm>
            <a:prstGeom prst="rect">
              <a:avLst/>
            </a:prstGeom>
          </p:spPr>
        </p:pic>
        <p:sp>
          <p:nvSpPr>
            <p:cNvPr id="5" name="TextBox 4">
              <a:extLst>
                <a:ext uri="{FF2B5EF4-FFF2-40B4-BE49-F238E27FC236}">
                  <a16:creationId xmlns:a16="http://schemas.microsoft.com/office/drawing/2014/main" id="{40398D60-21E4-5A6F-0CB2-69015609D72B}"/>
                </a:ext>
              </a:extLst>
            </p:cNvPr>
            <p:cNvSpPr txBox="1"/>
            <p:nvPr/>
          </p:nvSpPr>
          <p:spPr>
            <a:xfrm>
              <a:off x="4738959" y="4017695"/>
              <a:ext cx="2627453" cy="2031325"/>
            </a:xfrm>
            <a:prstGeom prst="rect">
              <a:avLst/>
            </a:prstGeom>
            <a:noFill/>
          </p:spPr>
          <p:txBody>
            <a:bodyPr wrap="square" rtlCol="0">
              <a:spAutoFit/>
            </a:bodyPr>
            <a:lstStyle/>
            <a:p>
              <a:r>
                <a:rPr lang="en-US" dirty="0" err="1">
                  <a:solidFill>
                    <a:srgbClr val="FFFF00"/>
                  </a:solidFill>
                </a:rPr>
                <a:t>Becklin</a:t>
              </a:r>
              <a:r>
                <a:rPr lang="en-US" dirty="0">
                  <a:solidFill>
                    <a:srgbClr val="FFFF00"/>
                  </a:solidFill>
                </a:rPr>
                <a:t> et al 1976</a:t>
              </a:r>
            </a:p>
            <a:p>
              <a:endParaRPr lang="en-US" dirty="0">
                <a:solidFill>
                  <a:srgbClr val="FFFF00"/>
                </a:solidFill>
              </a:endParaRPr>
            </a:p>
            <a:p>
              <a:r>
                <a:rPr lang="en-US" dirty="0">
                  <a:solidFill>
                    <a:srgbClr val="FFFF00"/>
                  </a:solidFill>
                </a:rPr>
                <a:t>Orion ionization front mapped at 10</a:t>
              </a:r>
              <a:r>
                <a:rPr lang="en-US" altLang="en-US" dirty="0">
                  <a:solidFill>
                    <a:srgbClr val="FFFF00"/>
                  </a:solidFill>
                  <a:latin typeface="Calibri" panose="020F0502020204030204" pitchFamily="34" charset="0"/>
                </a:rPr>
                <a:t>μm</a:t>
              </a:r>
              <a:r>
                <a:rPr lang="en-US" dirty="0">
                  <a:solidFill>
                    <a:srgbClr val="FFFF00"/>
                  </a:solidFill>
                </a:rPr>
                <a:t> with the 5m Hale telescope. Dusty bar heated by the Trapezium stars</a:t>
              </a:r>
            </a:p>
          </p:txBody>
        </p:sp>
      </p:grpSp>
    </p:spTree>
    <p:extLst>
      <p:ext uri="{BB962C8B-B14F-4D97-AF65-F5344CB8AC3E}">
        <p14:creationId xmlns:p14="http://schemas.microsoft.com/office/powerpoint/2010/main" val="3779295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ADBAB-1AF7-53F2-1925-8EE638DEF773}"/>
              </a:ext>
            </a:extLst>
          </p:cNvPr>
          <p:cNvSpPr>
            <a:spLocks noGrp="1"/>
          </p:cNvSpPr>
          <p:nvPr>
            <p:ph type="title"/>
          </p:nvPr>
        </p:nvSpPr>
        <p:spPr/>
        <p:txBody>
          <a:bodyPr/>
          <a:lstStyle/>
          <a:p>
            <a:r>
              <a:rPr lang="en-US" sz="4000" dirty="0"/>
              <a:t>Spectroscopy from the AAT 1977</a:t>
            </a:r>
          </a:p>
        </p:txBody>
      </p:sp>
      <p:pic>
        <p:nvPicPr>
          <p:cNvPr id="5" name="Content Placeholder 4">
            <a:extLst>
              <a:ext uri="{FF2B5EF4-FFF2-40B4-BE49-F238E27FC236}">
                <a16:creationId xmlns:a16="http://schemas.microsoft.com/office/drawing/2014/main" id="{FFC3FD15-15E8-F6A8-DF1E-E38B95CFFD15}"/>
              </a:ext>
            </a:extLst>
          </p:cNvPr>
          <p:cNvPicPr>
            <a:picLocks noGrp="1" noChangeAspect="1"/>
          </p:cNvPicPr>
          <p:nvPr>
            <p:ph idx="1"/>
          </p:nvPr>
        </p:nvPicPr>
        <p:blipFill>
          <a:blip r:embed="rId2"/>
          <a:stretch>
            <a:fillRect/>
          </a:stretch>
        </p:blipFill>
        <p:spPr>
          <a:xfrm>
            <a:off x="0" y="1180615"/>
            <a:ext cx="5041570" cy="4080077"/>
          </a:xfrm>
        </p:spPr>
      </p:pic>
      <p:pic>
        <p:nvPicPr>
          <p:cNvPr id="7" name="Picture 6">
            <a:extLst>
              <a:ext uri="{FF2B5EF4-FFF2-40B4-BE49-F238E27FC236}">
                <a16:creationId xmlns:a16="http://schemas.microsoft.com/office/drawing/2014/main" id="{A5719C1C-3C0F-614F-180B-D24019BDF667}"/>
              </a:ext>
            </a:extLst>
          </p:cNvPr>
          <p:cNvPicPr>
            <a:picLocks noChangeAspect="1"/>
          </p:cNvPicPr>
          <p:nvPr/>
        </p:nvPicPr>
        <p:blipFill>
          <a:blip r:embed="rId3"/>
          <a:stretch>
            <a:fillRect/>
          </a:stretch>
        </p:blipFill>
        <p:spPr>
          <a:xfrm>
            <a:off x="4469491" y="1307941"/>
            <a:ext cx="4674509" cy="2873674"/>
          </a:xfrm>
          <a:prstGeom prst="rect">
            <a:avLst/>
          </a:prstGeom>
        </p:spPr>
      </p:pic>
      <p:sp>
        <p:nvSpPr>
          <p:cNvPr id="8" name="TextBox 7">
            <a:extLst>
              <a:ext uri="{FF2B5EF4-FFF2-40B4-BE49-F238E27FC236}">
                <a16:creationId xmlns:a16="http://schemas.microsoft.com/office/drawing/2014/main" id="{CEF16851-AD5D-B36E-675B-26D6F25C5BCB}"/>
              </a:ext>
            </a:extLst>
          </p:cNvPr>
          <p:cNvSpPr txBox="1"/>
          <p:nvPr/>
        </p:nvSpPr>
        <p:spPr>
          <a:xfrm>
            <a:off x="335667" y="5260692"/>
            <a:ext cx="8495818" cy="1477328"/>
          </a:xfrm>
          <a:prstGeom prst="rect">
            <a:avLst/>
          </a:prstGeom>
          <a:noFill/>
        </p:spPr>
        <p:txBody>
          <a:bodyPr wrap="square" rtlCol="0">
            <a:spAutoFit/>
          </a:bodyPr>
          <a:lstStyle/>
          <a:p>
            <a:r>
              <a:rPr lang="en-US" dirty="0"/>
              <a:t>Dust emission dominated by narrow emission features at high contrast, peaking beyond the 12.8 </a:t>
            </a:r>
            <a:r>
              <a:rPr lang="en-US" altLang="en-US" sz="1800" dirty="0" err="1">
                <a:latin typeface="Calibri" panose="020F0502020204030204" pitchFamily="34" charset="0"/>
              </a:rPr>
              <a:t>μm</a:t>
            </a:r>
            <a:r>
              <a:rPr lang="en-US" dirty="0"/>
              <a:t> [Ne II] line emission.  </a:t>
            </a:r>
          </a:p>
          <a:p>
            <a:r>
              <a:rPr lang="en-US" dirty="0"/>
              <a:t>These observations, together with scans of NGC 7027 showed that the narrow emission bands peak outside the ionized region, suggesting that the carriers do not survive there.  </a:t>
            </a:r>
          </a:p>
        </p:txBody>
      </p:sp>
      <p:sp>
        <p:nvSpPr>
          <p:cNvPr id="9" name="TextBox 8">
            <a:extLst>
              <a:ext uri="{FF2B5EF4-FFF2-40B4-BE49-F238E27FC236}">
                <a16:creationId xmlns:a16="http://schemas.microsoft.com/office/drawing/2014/main" id="{E7031BCD-11DB-41AE-7B26-02FC58882109}"/>
              </a:ext>
            </a:extLst>
          </p:cNvPr>
          <p:cNvSpPr txBox="1"/>
          <p:nvPr/>
        </p:nvSpPr>
        <p:spPr>
          <a:xfrm>
            <a:off x="5243332" y="4181615"/>
            <a:ext cx="3443468" cy="646331"/>
          </a:xfrm>
          <a:prstGeom prst="rect">
            <a:avLst/>
          </a:prstGeom>
          <a:noFill/>
        </p:spPr>
        <p:txBody>
          <a:bodyPr wrap="square" rtlCol="0">
            <a:spAutoFit/>
          </a:bodyPr>
          <a:lstStyle/>
          <a:p>
            <a:r>
              <a:rPr lang="en-US" dirty="0"/>
              <a:t>Spatial scan in the [Ne II] line across the Orion Bar </a:t>
            </a:r>
          </a:p>
        </p:txBody>
      </p:sp>
      <p:sp>
        <p:nvSpPr>
          <p:cNvPr id="11" name="TextBox 10">
            <a:extLst>
              <a:ext uri="{FF2B5EF4-FFF2-40B4-BE49-F238E27FC236}">
                <a16:creationId xmlns:a16="http://schemas.microsoft.com/office/drawing/2014/main" id="{5761F466-76FA-36A0-C74F-21291CCE2B38}"/>
              </a:ext>
            </a:extLst>
          </p:cNvPr>
          <p:cNvSpPr txBox="1"/>
          <p:nvPr/>
        </p:nvSpPr>
        <p:spPr>
          <a:xfrm>
            <a:off x="5243332" y="6430243"/>
            <a:ext cx="4572000" cy="307777"/>
          </a:xfrm>
          <a:prstGeom prst="rect">
            <a:avLst/>
          </a:prstGeom>
          <a:noFill/>
        </p:spPr>
        <p:txBody>
          <a:bodyPr wrap="square">
            <a:spAutoFit/>
          </a:bodyPr>
          <a:lstStyle/>
          <a:p>
            <a:r>
              <a:rPr lang="en-US" sz="1400" dirty="0">
                <a:solidFill>
                  <a:srgbClr val="FF0000"/>
                </a:solidFill>
              </a:rPr>
              <a:t>Aitken, Roche, Spenser &amp; Jones 1979</a:t>
            </a:r>
            <a:endParaRPr lang="en-US" sz="1400" dirty="0"/>
          </a:p>
        </p:txBody>
      </p:sp>
    </p:spTree>
    <p:extLst>
      <p:ext uri="{BB962C8B-B14F-4D97-AF65-F5344CB8AC3E}">
        <p14:creationId xmlns:p14="http://schemas.microsoft.com/office/powerpoint/2010/main" val="1573932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4677-2B83-9FDF-C243-723A36DD3161}"/>
              </a:ext>
            </a:extLst>
          </p:cNvPr>
          <p:cNvSpPr>
            <a:spLocks noGrp="1"/>
          </p:cNvSpPr>
          <p:nvPr>
            <p:ph type="title"/>
          </p:nvPr>
        </p:nvSpPr>
        <p:spPr/>
        <p:txBody>
          <a:bodyPr/>
          <a:lstStyle/>
          <a:p>
            <a:r>
              <a:rPr lang="en-US" dirty="0"/>
              <a:t>PAH Emission Bands</a:t>
            </a:r>
          </a:p>
        </p:txBody>
      </p:sp>
      <p:sp>
        <p:nvSpPr>
          <p:cNvPr id="3" name="Content Placeholder 2">
            <a:extLst>
              <a:ext uri="{FF2B5EF4-FFF2-40B4-BE49-F238E27FC236}">
                <a16:creationId xmlns:a16="http://schemas.microsoft.com/office/drawing/2014/main" id="{FDE5C837-77F9-B036-86E8-FF3D47F786B6}"/>
              </a:ext>
            </a:extLst>
          </p:cNvPr>
          <p:cNvSpPr>
            <a:spLocks noGrp="1"/>
          </p:cNvSpPr>
          <p:nvPr>
            <p:ph idx="1"/>
          </p:nvPr>
        </p:nvSpPr>
        <p:spPr/>
        <p:txBody>
          <a:bodyPr/>
          <a:lstStyle/>
          <a:p>
            <a:r>
              <a:rPr lang="en-US" sz="2400" dirty="0"/>
              <a:t>AAT observations provided important clues to the origin of the emission bands at 3.3, 5.2, 6.2, 7.7, 8.7, 11.3</a:t>
            </a:r>
            <a:r>
              <a:rPr lang="en-US" altLang="en-US" sz="2400" dirty="0">
                <a:latin typeface="Calibri" panose="020F0502020204030204" pitchFamily="34" charset="0"/>
              </a:rPr>
              <a:t>μm</a:t>
            </a:r>
            <a:r>
              <a:rPr lang="en-US" sz="2400" dirty="0"/>
              <a:t>.  They  are not yet definitively identified but are generally attributed to polycyclic aromatic hydrocarbon molecules  (Leger &amp; Puget; </a:t>
            </a:r>
            <a:r>
              <a:rPr lang="en-US" sz="2400" dirty="0" err="1"/>
              <a:t>Allamandola</a:t>
            </a:r>
            <a:r>
              <a:rPr lang="en-US" sz="2400" dirty="0"/>
              <a:t>, </a:t>
            </a:r>
            <a:r>
              <a:rPr lang="en-US" sz="2400" dirty="0" err="1"/>
              <a:t>Tielens</a:t>
            </a:r>
            <a:r>
              <a:rPr lang="en-US" sz="2400" dirty="0"/>
              <a:t> and Barker 1985)</a:t>
            </a:r>
          </a:p>
          <a:p>
            <a:r>
              <a:rPr lang="en-US" sz="2400" dirty="0"/>
              <a:t>Small carbon-rich grains excited by single photons, which do not survive in ionized regions. </a:t>
            </a:r>
          </a:p>
          <a:p>
            <a:r>
              <a:rPr lang="en-US" sz="2400" dirty="0"/>
              <a:t>Emission bands coincident with hydrocarbon bending and stretching transitions</a:t>
            </a:r>
          </a:p>
          <a:p>
            <a:r>
              <a:rPr lang="en-US" sz="2400" dirty="0"/>
              <a:t>Now key diagnostics for many objects. </a:t>
            </a:r>
          </a:p>
          <a:p>
            <a:endParaRPr lang="en-US" sz="2400" dirty="0"/>
          </a:p>
          <a:p>
            <a:endParaRPr lang="en-US" dirty="0"/>
          </a:p>
          <a:p>
            <a:endParaRPr lang="en-US" dirty="0"/>
          </a:p>
        </p:txBody>
      </p:sp>
      <p:pic>
        <p:nvPicPr>
          <p:cNvPr id="5" name="Picture 4">
            <a:extLst>
              <a:ext uri="{FF2B5EF4-FFF2-40B4-BE49-F238E27FC236}">
                <a16:creationId xmlns:a16="http://schemas.microsoft.com/office/drawing/2014/main" id="{6CA4474F-555E-F2D8-22D9-35928E1CC9F9}"/>
              </a:ext>
            </a:extLst>
          </p:cNvPr>
          <p:cNvPicPr>
            <a:picLocks noChangeAspect="1"/>
          </p:cNvPicPr>
          <p:nvPr/>
        </p:nvPicPr>
        <p:blipFill>
          <a:blip r:embed="rId2"/>
          <a:stretch>
            <a:fillRect/>
          </a:stretch>
        </p:blipFill>
        <p:spPr>
          <a:xfrm>
            <a:off x="5754981" y="4892349"/>
            <a:ext cx="3111357" cy="1233814"/>
          </a:xfrm>
          <a:prstGeom prst="rect">
            <a:avLst/>
          </a:prstGeom>
        </p:spPr>
      </p:pic>
    </p:spTree>
    <p:extLst>
      <p:ext uri="{BB962C8B-B14F-4D97-AF65-F5344CB8AC3E}">
        <p14:creationId xmlns:p14="http://schemas.microsoft.com/office/powerpoint/2010/main" val="3395919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5AC3E-B891-03B5-EC19-A2189ADBFB0C}"/>
              </a:ext>
            </a:extLst>
          </p:cNvPr>
          <p:cNvSpPr>
            <a:spLocks noGrp="1"/>
          </p:cNvSpPr>
          <p:nvPr>
            <p:ph type="title"/>
          </p:nvPr>
        </p:nvSpPr>
        <p:spPr/>
        <p:txBody>
          <a:bodyPr/>
          <a:lstStyle/>
          <a:p>
            <a:r>
              <a:rPr lang="en-US" dirty="0"/>
              <a:t>The shape of the emission bands</a:t>
            </a:r>
          </a:p>
        </p:txBody>
      </p:sp>
      <p:pic>
        <p:nvPicPr>
          <p:cNvPr id="5" name="Content Placeholder 4">
            <a:extLst>
              <a:ext uri="{FF2B5EF4-FFF2-40B4-BE49-F238E27FC236}">
                <a16:creationId xmlns:a16="http://schemas.microsoft.com/office/drawing/2014/main" id="{AE7A71E4-6068-C7EA-EA0C-04319067CC4F}"/>
              </a:ext>
            </a:extLst>
          </p:cNvPr>
          <p:cNvPicPr>
            <a:picLocks noGrp="1" noChangeAspect="1"/>
          </p:cNvPicPr>
          <p:nvPr>
            <p:ph idx="1"/>
          </p:nvPr>
        </p:nvPicPr>
        <p:blipFill>
          <a:blip r:embed="rId2"/>
          <a:stretch>
            <a:fillRect/>
          </a:stretch>
        </p:blipFill>
        <p:spPr>
          <a:xfrm>
            <a:off x="3044194" y="1417638"/>
            <a:ext cx="6099806" cy="4525963"/>
          </a:xfrm>
          <a:scene3d>
            <a:camera prst="orthographicFront">
              <a:rot lat="0" lon="0" rev="60000"/>
            </a:camera>
            <a:lightRig rig="threePt" dir="t"/>
          </a:scene3d>
        </p:spPr>
      </p:pic>
      <p:sp>
        <p:nvSpPr>
          <p:cNvPr id="6" name="TextBox 5">
            <a:extLst>
              <a:ext uri="{FF2B5EF4-FFF2-40B4-BE49-F238E27FC236}">
                <a16:creationId xmlns:a16="http://schemas.microsoft.com/office/drawing/2014/main" id="{932474C8-3251-FC7F-0460-A472F1965A0C}"/>
              </a:ext>
            </a:extLst>
          </p:cNvPr>
          <p:cNvSpPr txBox="1"/>
          <p:nvPr/>
        </p:nvSpPr>
        <p:spPr>
          <a:xfrm>
            <a:off x="312516" y="1851949"/>
            <a:ext cx="2951545" cy="4524315"/>
          </a:xfrm>
          <a:prstGeom prst="rect">
            <a:avLst/>
          </a:prstGeom>
          <a:noFill/>
        </p:spPr>
        <p:txBody>
          <a:bodyPr wrap="square" rtlCol="0">
            <a:spAutoFit/>
          </a:bodyPr>
          <a:lstStyle/>
          <a:p>
            <a:r>
              <a:rPr lang="en-US" sz="1600" dirty="0"/>
              <a:t>Observations of the Orion Bar with the upgraded detector array revealed more structure in the emission features and allowed the secure identification of a band at 12.7</a:t>
            </a:r>
            <a:r>
              <a:rPr lang="en-US" altLang="en-US" sz="1600" dirty="0">
                <a:latin typeface="Calibri" panose="020F0502020204030204" pitchFamily="34" charset="0"/>
              </a:rPr>
              <a:t>μm</a:t>
            </a:r>
            <a:r>
              <a:rPr lang="en-US" sz="1600" dirty="0"/>
              <a:t> and a secondary peak at 11.05</a:t>
            </a:r>
            <a:r>
              <a:rPr lang="en-US" altLang="en-US" sz="1600" dirty="0">
                <a:latin typeface="Calibri" panose="020F0502020204030204" pitchFamily="34" charset="0"/>
              </a:rPr>
              <a:t>μm for the first time.</a:t>
            </a:r>
            <a:endParaRPr lang="en-US" sz="1600" dirty="0"/>
          </a:p>
          <a:p>
            <a:endParaRPr lang="en-US" sz="1600" dirty="0"/>
          </a:p>
          <a:p>
            <a:r>
              <a:rPr lang="en-US" sz="1600" dirty="0"/>
              <a:t>These structures give important clues to the emitting species. In PAHs, the precise wavelength of  out-of-plane C-H transitions depends on the molecular structure, with solo C-H bonds contributing near 11.3</a:t>
            </a:r>
            <a:r>
              <a:rPr lang="en-US" altLang="en-US" sz="1600" dirty="0">
                <a:latin typeface="Calibri" panose="020F0502020204030204" pitchFamily="34" charset="0"/>
              </a:rPr>
              <a:t>μm</a:t>
            </a:r>
            <a:r>
              <a:rPr lang="en-US" sz="1600" dirty="0"/>
              <a:t> and three adjacent   C-H bonds near 12.7</a:t>
            </a:r>
            <a:r>
              <a:rPr lang="en-US" altLang="en-US" sz="1600" dirty="0">
                <a:latin typeface="Calibri" panose="020F0502020204030204" pitchFamily="34" charset="0"/>
              </a:rPr>
              <a:t>μm</a:t>
            </a:r>
            <a:r>
              <a:rPr lang="en-US" sz="1600" dirty="0"/>
              <a:t>.   </a:t>
            </a:r>
          </a:p>
        </p:txBody>
      </p:sp>
      <p:sp>
        <p:nvSpPr>
          <p:cNvPr id="7" name="TextBox 6">
            <a:extLst>
              <a:ext uri="{FF2B5EF4-FFF2-40B4-BE49-F238E27FC236}">
                <a16:creationId xmlns:a16="http://schemas.microsoft.com/office/drawing/2014/main" id="{69AC2F28-0166-4B51-15CB-4ED03DC48E69}"/>
              </a:ext>
            </a:extLst>
          </p:cNvPr>
          <p:cNvSpPr txBox="1"/>
          <p:nvPr/>
        </p:nvSpPr>
        <p:spPr>
          <a:xfrm>
            <a:off x="6852213" y="2442258"/>
            <a:ext cx="1400536" cy="553998"/>
          </a:xfrm>
          <a:prstGeom prst="rect">
            <a:avLst/>
          </a:prstGeom>
          <a:noFill/>
        </p:spPr>
        <p:txBody>
          <a:bodyPr wrap="square" rtlCol="0">
            <a:spAutoFit/>
          </a:bodyPr>
          <a:lstStyle/>
          <a:p>
            <a:r>
              <a:rPr lang="en-US" dirty="0"/>
              <a:t>Orion Bar</a:t>
            </a:r>
          </a:p>
          <a:p>
            <a:r>
              <a:rPr lang="en-US" sz="1100" dirty="0"/>
              <a:t>Position 4</a:t>
            </a:r>
          </a:p>
        </p:txBody>
      </p:sp>
      <p:sp>
        <p:nvSpPr>
          <p:cNvPr id="9" name="TextBox 8">
            <a:extLst>
              <a:ext uri="{FF2B5EF4-FFF2-40B4-BE49-F238E27FC236}">
                <a16:creationId xmlns:a16="http://schemas.microsoft.com/office/drawing/2014/main" id="{98308D41-E516-5506-9FF7-EE51A1798460}"/>
              </a:ext>
            </a:extLst>
          </p:cNvPr>
          <p:cNvSpPr txBox="1"/>
          <p:nvPr/>
        </p:nvSpPr>
        <p:spPr>
          <a:xfrm>
            <a:off x="6053251" y="6275585"/>
            <a:ext cx="2778233" cy="307777"/>
          </a:xfrm>
          <a:prstGeom prst="rect">
            <a:avLst/>
          </a:prstGeom>
          <a:noFill/>
        </p:spPr>
        <p:txBody>
          <a:bodyPr wrap="square">
            <a:spAutoFit/>
          </a:bodyPr>
          <a:lstStyle/>
          <a:p>
            <a:r>
              <a:rPr lang="en-US" sz="1400" dirty="0">
                <a:solidFill>
                  <a:srgbClr val="FF0000"/>
                </a:solidFill>
              </a:rPr>
              <a:t>Roche, Aitken &amp; Smith 1989</a:t>
            </a:r>
            <a:endParaRPr lang="en-US" sz="1400" dirty="0"/>
          </a:p>
        </p:txBody>
      </p:sp>
    </p:spTree>
    <p:extLst>
      <p:ext uri="{BB962C8B-B14F-4D97-AF65-F5344CB8AC3E}">
        <p14:creationId xmlns:p14="http://schemas.microsoft.com/office/powerpoint/2010/main" val="3447263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DC33C6B-2EAB-1157-1011-85DE98E5E8B3}"/>
              </a:ext>
            </a:extLst>
          </p:cNvPr>
          <p:cNvSpPr>
            <a:spLocks noGrp="1"/>
          </p:cNvSpPr>
          <p:nvPr>
            <p:ph type="title"/>
          </p:nvPr>
        </p:nvSpPr>
        <p:spPr>
          <a:xfrm>
            <a:off x="0" y="0"/>
            <a:ext cx="5659438" cy="1008063"/>
          </a:xfrm>
        </p:spPr>
        <p:txBody>
          <a:bodyPr/>
          <a:lstStyle/>
          <a:p>
            <a:pPr algn="l" eaLnBrk="1" hangingPunct="1"/>
            <a:r>
              <a:rPr lang="en-US" altLang="en-US" sz="3200">
                <a:ea typeface="ヒラギノ角ゴ Pro W3" pitchFamily="-106" charset="-128"/>
              </a:rPr>
              <a:t>PAH emission features</a:t>
            </a:r>
          </a:p>
        </p:txBody>
      </p:sp>
      <p:pic>
        <p:nvPicPr>
          <p:cNvPr id="23555" name="Picture 3" descr="UIR_feat.tiff">
            <a:extLst>
              <a:ext uri="{FF2B5EF4-FFF2-40B4-BE49-F238E27FC236}">
                <a16:creationId xmlns:a16="http://schemas.microsoft.com/office/drawing/2014/main" id="{41E2615D-DACA-14F7-6B2F-C0AE34CDCE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963" y="0"/>
            <a:ext cx="4879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a:extLst>
              <a:ext uri="{FF2B5EF4-FFF2-40B4-BE49-F238E27FC236}">
                <a16:creationId xmlns:a16="http://schemas.microsoft.com/office/drawing/2014/main" id="{95D96E07-B00B-1685-8D7C-C4FADF68BA59}"/>
              </a:ext>
            </a:extLst>
          </p:cNvPr>
          <p:cNvSpPr txBox="1">
            <a:spLocks noChangeArrowheads="1"/>
          </p:cNvSpPr>
          <p:nvPr/>
        </p:nvSpPr>
        <p:spPr bwMode="auto">
          <a:xfrm>
            <a:off x="0" y="1008063"/>
            <a:ext cx="389255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1800" dirty="0">
                <a:latin typeface="Calibri" panose="020F0502020204030204" pitchFamily="34" charset="0"/>
              </a:rPr>
              <a:t>AAT spectra were critical in establishing the properties of the UIR emission bands, their basic similarities and in elucidating  the differences from object to object.</a:t>
            </a:r>
          </a:p>
          <a:p>
            <a:pPr eaLnBrk="1" hangingPunct="1"/>
            <a:endParaRPr lang="en-US" altLang="en-US" sz="1800" dirty="0">
              <a:latin typeface="Calibri" panose="020F0502020204030204" pitchFamily="34" charset="0"/>
            </a:endParaRPr>
          </a:p>
          <a:p>
            <a:pPr eaLnBrk="1" hangingPunct="1"/>
            <a:r>
              <a:rPr lang="en-US" altLang="en-US" sz="1800" dirty="0">
                <a:latin typeface="Calibri" panose="020F0502020204030204" pitchFamily="34" charset="0"/>
              </a:rPr>
              <a:t>The correlation with C/O ratio in PN showed they were carbon-rich, while spatially resolved spectra showed that they peak strongly at the edge of ionized regions. </a:t>
            </a:r>
          </a:p>
          <a:p>
            <a:pPr eaLnBrk="1" hangingPunct="1"/>
            <a:endParaRPr lang="en-US" altLang="en-US" sz="1800" dirty="0">
              <a:latin typeface="Calibri" panose="020F0502020204030204" pitchFamily="34" charset="0"/>
            </a:endParaRPr>
          </a:p>
          <a:p>
            <a:pPr eaLnBrk="1" hangingPunct="1"/>
            <a:r>
              <a:rPr lang="en-US" altLang="en-US" sz="1800" dirty="0">
                <a:latin typeface="Calibri" panose="020F0502020204030204" pitchFamily="34" charset="0"/>
              </a:rPr>
              <a:t>The red wing on the main 11.3μm feature may indicate anharmonicity while substructure may be due to a mix of PAHs</a:t>
            </a:r>
          </a:p>
          <a:p>
            <a:pPr eaLnBrk="1" hangingPunct="1"/>
            <a:endParaRPr lang="en-US" altLang="en-US" sz="1800" dirty="0">
              <a:latin typeface="Calibri" panose="020F0502020204030204" pitchFamily="34" charset="0"/>
            </a:endParaRPr>
          </a:p>
          <a:p>
            <a:pPr eaLnBrk="1" hangingPunct="1"/>
            <a:r>
              <a:rPr lang="en-US" altLang="en-US" sz="1800" dirty="0">
                <a:latin typeface="Calibri" panose="020F0502020204030204" pitchFamily="34" charset="0"/>
              </a:rPr>
              <a:t>Now measured at high resolution and sensitivity by JWST and Spitzer</a:t>
            </a:r>
          </a:p>
        </p:txBody>
      </p:sp>
      <p:sp>
        <p:nvSpPr>
          <p:cNvPr id="2" name="TextBox 1">
            <a:extLst>
              <a:ext uri="{FF2B5EF4-FFF2-40B4-BE49-F238E27FC236}">
                <a16:creationId xmlns:a16="http://schemas.microsoft.com/office/drawing/2014/main" id="{E0A403E0-277F-4BC0-F36F-CE7711727EAA}"/>
              </a:ext>
            </a:extLst>
          </p:cNvPr>
          <p:cNvSpPr txBox="1"/>
          <p:nvPr/>
        </p:nvSpPr>
        <p:spPr>
          <a:xfrm>
            <a:off x="4158190" y="6363375"/>
            <a:ext cx="2778233" cy="307777"/>
          </a:xfrm>
          <a:prstGeom prst="rect">
            <a:avLst/>
          </a:prstGeom>
          <a:noFill/>
        </p:spPr>
        <p:txBody>
          <a:bodyPr wrap="square">
            <a:spAutoFit/>
          </a:bodyPr>
          <a:lstStyle/>
          <a:p>
            <a:r>
              <a:rPr lang="en-US" sz="1400" dirty="0">
                <a:solidFill>
                  <a:srgbClr val="FF0000"/>
                </a:solidFill>
              </a:rPr>
              <a:t>Roche, Aitken &amp; Smith 1991</a:t>
            </a:r>
            <a:endParaRPr lang="en-US" sz="1400" dirty="0"/>
          </a:p>
        </p:txBody>
      </p:sp>
    </p:spTree>
    <p:extLst>
      <p:ext uri="{BB962C8B-B14F-4D97-AF65-F5344CB8AC3E}">
        <p14:creationId xmlns:p14="http://schemas.microsoft.com/office/powerpoint/2010/main" val="3929287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F309-E974-61C3-D3DE-A50CDDC3D745}"/>
              </a:ext>
            </a:extLst>
          </p:cNvPr>
          <p:cNvSpPr>
            <a:spLocks noGrp="1"/>
          </p:cNvSpPr>
          <p:nvPr>
            <p:ph type="title"/>
          </p:nvPr>
        </p:nvSpPr>
        <p:spPr>
          <a:xfrm>
            <a:off x="457200" y="274638"/>
            <a:ext cx="8229600" cy="593463"/>
          </a:xfrm>
        </p:spPr>
        <p:txBody>
          <a:bodyPr/>
          <a:lstStyle/>
          <a:p>
            <a:r>
              <a:rPr lang="en-US" dirty="0"/>
              <a:t>PAHs and JWST</a:t>
            </a:r>
          </a:p>
        </p:txBody>
      </p:sp>
      <p:pic>
        <p:nvPicPr>
          <p:cNvPr id="5" name="Content Placeholder 4">
            <a:extLst>
              <a:ext uri="{FF2B5EF4-FFF2-40B4-BE49-F238E27FC236}">
                <a16:creationId xmlns:a16="http://schemas.microsoft.com/office/drawing/2014/main" id="{A454CBDC-37A2-125F-F671-66F506570B4C}"/>
              </a:ext>
            </a:extLst>
          </p:cNvPr>
          <p:cNvPicPr>
            <a:picLocks noGrp="1" noChangeAspect="1"/>
          </p:cNvPicPr>
          <p:nvPr>
            <p:ph idx="1"/>
          </p:nvPr>
        </p:nvPicPr>
        <p:blipFill rotWithShape="1">
          <a:blip r:embed="rId2"/>
          <a:srcRect t="6337" b="8747"/>
          <a:stretch/>
        </p:blipFill>
        <p:spPr>
          <a:xfrm>
            <a:off x="196987" y="928867"/>
            <a:ext cx="9004883" cy="5000265"/>
          </a:xfrm>
        </p:spPr>
      </p:pic>
      <p:sp>
        <p:nvSpPr>
          <p:cNvPr id="6" name="TextBox 5">
            <a:extLst>
              <a:ext uri="{FF2B5EF4-FFF2-40B4-BE49-F238E27FC236}">
                <a16:creationId xmlns:a16="http://schemas.microsoft.com/office/drawing/2014/main" id="{EE62F51F-7945-EA36-ACE7-E270E629263A}"/>
              </a:ext>
            </a:extLst>
          </p:cNvPr>
          <p:cNvSpPr txBox="1"/>
          <p:nvPr/>
        </p:nvSpPr>
        <p:spPr>
          <a:xfrm>
            <a:off x="0" y="5929132"/>
            <a:ext cx="9143999" cy="830997"/>
          </a:xfrm>
          <a:prstGeom prst="rect">
            <a:avLst/>
          </a:prstGeom>
          <a:noFill/>
        </p:spPr>
        <p:txBody>
          <a:bodyPr wrap="square" rtlCol="0">
            <a:spAutoFit/>
          </a:bodyPr>
          <a:lstStyle/>
          <a:p>
            <a:r>
              <a:rPr lang="en-US" sz="1600" dirty="0"/>
              <a:t>JWST Orion Bar Spectrum. Red shaded regions show the emission bands on top of a blue continuum (</a:t>
            </a:r>
            <a:r>
              <a:rPr lang="en-US" sz="1600" dirty="0" err="1"/>
              <a:t>Chown</a:t>
            </a:r>
            <a:r>
              <a:rPr lang="en-US" sz="1600" dirty="0"/>
              <a:t> et al 2024; PDRS4ALL).  Detailed profiles reveal substructures and spatial variations in several bands. The high spectral resolution reduces contamination by atomic lines.  </a:t>
            </a:r>
          </a:p>
        </p:txBody>
      </p:sp>
    </p:spTree>
    <p:extLst>
      <p:ext uri="{BB962C8B-B14F-4D97-AF65-F5344CB8AC3E}">
        <p14:creationId xmlns:p14="http://schemas.microsoft.com/office/powerpoint/2010/main" val="2415530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4064D-E247-5146-5D59-005D3124343D}"/>
              </a:ext>
            </a:extLst>
          </p:cNvPr>
          <p:cNvPicPr>
            <a:picLocks noChangeAspect="1"/>
          </p:cNvPicPr>
          <p:nvPr/>
        </p:nvPicPr>
        <p:blipFill>
          <a:blip r:embed="rId2"/>
          <a:stretch>
            <a:fillRect/>
          </a:stretch>
        </p:blipFill>
        <p:spPr>
          <a:xfrm>
            <a:off x="3958542" y="2169660"/>
            <a:ext cx="5185458" cy="4739759"/>
          </a:xfrm>
          <a:prstGeom prst="rect">
            <a:avLst/>
          </a:prstGeom>
        </p:spPr>
      </p:pic>
      <p:sp>
        <p:nvSpPr>
          <p:cNvPr id="26627" name="Title 1">
            <a:extLst>
              <a:ext uri="{FF2B5EF4-FFF2-40B4-BE49-F238E27FC236}">
                <a16:creationId xmlns:a16="http://schemas.microsoft.com/office/drawing/2014/main" id="{740447C5-9E50-6FD9-E47E-1AE7555148BE}"/>
              </a:ext>
            </a:extLst>
          </p:cNvPr>
          <p:cNvSpPr>
            <a:spLocks noGrp="1"/>
          </p:cNvSpPr>
          <p:nvPr>
            <p:ph type="title"/>
          </p:nvPr>
        </p:nvSpPr>
        <p:spPr>
          <a:xfrm>
            <a:off x="61913" y="1588"/>
            <a:ext cx="4054475" cy="699870"/>
          </a:xfrm>
        </p:spPr>
        <p:txBody>
          <a:bodyPr/>
          <a:lstStyle/>
          <a:p>
            <a:pPr eaLnBrk="1" hangingPunct="1"/>
            <a:r>
              <a:rPr lang="en-US" altLang="en-US" dirty="0">
                <a:ea typeface="ヒラギノ角ゴ Pro W3" pitchFamily="-106" charset="-128"/>
              </a:rPr>
              <a:t>Galaxy Nuclei</a:t>
            </a:r>
          </a:p>
        </p:txBody>
      </p:sp>
      <p:sp>
        <p:nvSpPr>
          <p:cNvPr id="26628" name="TextBox 5">
            <a:extLst>
              <a:ext uri="{FF2B5EF4-FFF2-40B4-BE49-F238E27FC236}">
                <a16:creationId xmlns:a16="http://schemas.microsoft.com/office/drawing/2014/main" id="{D59E0E4D-B2A3-83FD-0232-657D172F6107}"/>
              </a:ext>
            </a:extLst>
          </p:cNvPr>
          <p:cNvSpPr txBox="1">
            <a:spLocks noChangeArrowheads="1"/>
          </p:cNvSpPr>
          <p:nvPr/>
        </p:nvSpPr>
        <p:spPr bwMode="auto">
          <a:xfrm>
            <a:off x="61913" y="701458"/>
            <a:ext cx="4686755" cy="666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2000" dirty="0">
                <a:latin typeface="Calibri" panose="020F0502020204030204" pitchFamily="34" charset="0"/>
              </a:rPr>
              <a:t>Prior to 1980, 4 galaxies had been measured spectroscopically in the mid-IR. This was doubled by 1982 and  increased to 60 by 1990, with the UCLS on the AAT, UKIRT, IRTF,  Results were presented in a series of papers  summarized in Roche et al 1991. </a:t>
            </a:r>
          </a:p>
          <a:p>
            <a:pPr eaLnBrk="1" hangingPunct="1"/>
            <a:endParaRPr lang="en-US" altLang="en-US" sz="2000" dirty="0">
              <a:latin typeface="Calibri" panose="020F0502020204030204" pitchFamily="34" charset="0"/>
            </a:endParaRPr>
          </a:p>
          <a:p>
            <a:pPr eaLnBrk="1" hangingPunct="1"/>
            <a:r>
              <a:rPr lang="en-US" altLang="en-US" sz="2000" dirty="0">
                <a:latin typeface="Calibri" panose="020F0502020204030204" pitchFamily="34" charset="0"/>
              </a:rPr>
              <a:t>Silicate absorption is common in </a:t>
            </a:r>
            <a:r>
              <a:rPr lang="en-US" altLang="en-US" sz="2000" dirty="0" err="1">
                <a:latin typeface="Calibri" panose="020F0502020204030204" pitchFamily="34" charset="0"/>
              </a:rPr>
              <a:t>Seyfert</a:t>
            </a:r>
            <a:r>
              <a:rPr lang="en-US" altLang="en-US" sz="2000" dirty="0">
                <a:latin typeface="Calibri" panose="020F0502020204030204" pitchFamily="34" charset="0"/>
              </a:rPr>
              <a:t> 2 nuclei, confirming significant obscuration,  but strong silicate emission is rare, though detected in a few objects including NGC 1275. </a:t>
            </a:r>
          </a:p>
          <a:p>
            <a:pPr eaLnBrk="1" hangingPunct="1"/>
            <a:endParaRPr lang="en-US" altLang="en-US" sz="2000" dirty="0">
              <a:latin typeface="Calibri" panose="020F0502020204030204" pitchFamily="34" charset="0"/>
            </a:endParaRPr>
          </a:p>
          <a:p>
            <a:pPr eaLnBrk="1" hangingPunct="1"/>
            <a:r>
              <a:rPr lang="en-US" altLang="en-US" sz="2000" dirty="0">
                <a:latin typeface="Calibri" panose="020F0502020204030204" pitchFamily="34" charset="0"/>
              </a:rPr>
              <a:t>The diversity of mid-IR spectra was established with most HII region galaxies dominated by the narrow (PAH) emission bands, which are rare in AGN. It was proposed that the PAH molecules are destroyed by hard AGN photons</a:t>
            </a:r>
          </a:p>
          <a:p>
            <a:pPr eaLnBrk="1" hangingPunct="1"/>
            <a:endParaRPr lang="en-US" altLang="en-US" sz="1800" dirty="0">
              <a:latin typeface="Calibri" panose="020F0502020204030204" pitchFamily="34" charset="0"/>
            </a:endParaRPr>
          </a:p>
        </p:txBody>
      </p:sp>
      <p:pic>
        <p:nvPicPr>
          <p:cNvPr id="3" name="Picture 2">
            <a:extLst>
              <a:ext uri="{FF2B5EF4-FFF2-40B4-BE49-F238E27FC236}">
                <a16:creationId xmlns:a16="http://schemas.microsoft.com/office/drawing/2014/main" id="{CF62B472-EBAA-04EC-6132-44866EFC3B0F}"/>
              </a:ext>
            </a:extLst>
          </p:cNvPr>
          <p:cNvPicPr>
            <a:picLocks noChangeAspect="1"/>
          </p:cNvPicPr>
          <p:nvPr/>
        </p:nvPicPr>
        <p:blipFill>
          <a:blip r:embed="rId3"/>
          <a:stretch>
            <a:fillRect/>
          </a:stretch>
        </p:blipFill>
        <p:spPr>
          <a:xfrm>
            <a:off x="4284381" y="23457"/>
            <a:ext cx="4797706" cy="2265088"/>
          </a:xfrm>
          <a:prstGeom prst="rect">
            <a:avLst/>
          </a:prstGeom>
        </p:spPr>
      </p:pic>
      <p:sp>
        <p:nvSpPr>
          <p:cNvPr id="6" name="TextBox 5">
            <a:extLst>
              <a:ext uri="{FF2B5EF4-FFF2-40B4-BE49-F238E27FC236}">
                <a16:creationId xmlns:a16="http://schemas.microsoft.com/office/drawing/2014/main" id="{15E60E54-78C5-69DE-AED7-56EB9269B02C}"/>
              </a:ext>
            </a:extLst>
          </p:cNvPr>
          <p:cNvSpPr txBox="1"/>
          <p:nvPr/>
        </p:nvSpPr>
        <p:spPr>
          <a:xfrm>
            <a:off x="7019414" y="6370663"/>
            <a:ext cx="2778233" cy="276999"/>
          </a:xfrm>
          <a:prstGeom prst="rect">
            <a:avLst/>
          </a:prstGeom>
          <a:noFill/>
        </p:spPr>
        <p:txBody>
          <a:bodyPr wrap="square">
            <a:spAutoFit/>
          </a:bodyPr>
          <a:lstStyle/>
          <a:p>
            <a:r>
              <a:rPr lang="en-US" sz="1200" dirty="0">
                <a:solidFill>
                  <a:srgbClr val="FF0000"/>
                </a:solidFill>
              </a:rPr>
              <a:t>Aitken, Roche &amp; Phillips 1981</a:t>
            </a:r>
            <a:endParaRPr lang="en-US" sz="1200" dirty="0"/>
          </a:p>
        </p:txBody>
      </p:sp>
      <p:sp>
        <p:nvSpPr>
          <p:cNvPr id="7" name="TextBox 6">
            <a:extLst>
              <a:ext uri="{FF2B5EF4-FFF2-40B4-BE49-F238E27FC236}">
                <a16:creationId xmlns:a16="http://schemas.microsoft.com/office/drawing/2014/main" id="{D8DC222F-188F-1131-7205-16CB60B2F16C}"/>
              </a:ext>
            </a:extLst>
          </p:cNvPr>
          <p:cNvSpPr txBox="1"/>
          <p:nvPr/>
        </p:nvSpPr>
        <p:spPr>
          <a:xfrm>
            <a:off x="7166631" y="1510748"/>
            <a:ext cx="2082332" cy="276999"/>
          </a:xfrm>
          <a:prstGeom prst="rect">
            <a:avLst/>
          </a:prstGeom>
          <a:noFill/>
        </p:spPr>
        <p:txBody>
          <a:bodyPr wrap="square">
            <a:spAutoFit/>
          </a:bodyPr>
          <a:lstStyle/>
          <a:p>
            <a:r>
              <a:rPr lang="en-US" sz="1200" dirty="0">
                <a:solidFill>
                  <a:srgbClr val="FF0000"/>
                </a:solidFill>
              </a:rPr>
              <a:t>Aitken, Roche, &amp; Allen1982</a:t>
            </a:r>
            <a:endParaRPr lang="en-US" sz="1200" dirty="0"/>
          </a:p>
        </p:txBody>
      </p:sp>
    </p:spTree>
    <p:extLst>
      <p:ext uri="{BB962C8B-B14F-4D97-AF65-F5344CB8AC3E}">
        <p14:creationId xmlns:p14="http://schemas.microsoft.com/office/powerpoint/2010/main" val="2390429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UCLS_galaxies.tiff">
            <a:extLst>
              <a:ext uri="{FF2B5EF4-FFF2-40B4-BE49-F238E27FC236}">
                <a16:creationId xmlns:a16="http://schemas.microsoft.com/office/drawing/2014/main" id="{AF4EEC2C-2428-758A-8122-A0078476ED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0"/>
            <a:ext cx="5267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a:extLst>
              <a:ext uri="{FF2B5EF4-FFF2-40B4-BE49-F238E27FC236}">
                <a16:creationId xmlns:a16="http://schemas.microsoft.com/office/drawing/2014/main" id="{740447C5-9E50-6FD9-E47E-1AE7555148BE}"/>
              </a:ext>
            </a:extLst>
          </p:cNvPr>
          <p:cNvSpPr>
            <a:spLocks noGrp="1"/>
          </p:cNvSpPr>
          <p:nvPr>
            <p:ph type="title"/>
          </p:nvPr>
        </p:nvSpPr>
        <p:spPr>
          <a:xfrm>
            <a:off x="61913" y="-183943"/>
            <a:ext cx="4054475" cy="927100"/>
          </a:xfrm>
        </p:spPr>
        <p:txBody>
          <a:bodyPr/>
          <a:lstStyle/>
          <a:p>
            <a:pPr eaLnBrk="1" hangingPunct="1"/>
            <a:r>
              <a:rPr lang="en-US" altLang="en-US" dirty="0">
                <a:ea typeface="ヒラギノ角ゴ Pro W3" pitchFamily="-106" charset="-128"/>
              </a:rPr>
              <a:t>Galaxy Spectra</a:t>
            </a:r>
          </a:p>
        </p:txBody>
      </p:sp>
      <p:sp>
        <p:nvSpPr>
          <p:cNvPr id="26628" name="TextBox 5">
            <a:extLst>
              <a:ext uri="{FF2B5EF4-FFF2-40B4-BE49-F238E27FC236}">
                <a16:creationId xmlns:a16="http://schemas.microsoft.com/office/drawing/2014/main" id="{D59E0E4D-B2A3-83FD-0232-657D172F6107}"/>
              </a:ext>
            </a:extLst>
          </p:cNvPr>
          <p:cNvSpPr txBox="1">
            <a:spLocks noChangeArrowheads="1"/>
          </p:cNvSpPr>
          <p:nvPr/>
        </p:nvSpPr>
        <p:spPr bwMode="auto">
          <a:xfrm>
            <a:off x="61913" y="729353"/>
            <a:ext cx="416553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2000" dirty="0">
                <a:latin typeface="Calibri" panose="020F0502020204030204" pitchFamily="34" charset="0"/>
              </a:rPr>
              <a:t>Most HII region galaxy spectra are dominated by the UIR emission bands,  modulated by different silicate extinction depths, but they are weak in low metallicity / high excitation nuclei</a:t>
            </a:r>
          </a:p>
          <a:p>
            <a:pPr eaLnBrk="1" hangingPunct="1"/>
            <a:endParaRPr lang="en-US" altLang="en-US" sz="2000" dirty="0">
              <a:latin typeface="Calibri" panose="020F0502020204030204" pitchFamily="34" charset="0"/>
            </a:endParaRPr>
          </a:p>
          <a:p>
            <a:pPr eaLnBrk="1" hangingPunct="1"/>
            <a:r>
              <a:rPr lang="en-US" altLang="en-US" sz="2000" dirty="0">
                <a:latin typeface="Calibri" panose="020F0502020204030204" pitchFamily="34" charset="0"/>
              </a:rPr>
              <a:t>The UIR bands are weak in AGN : </a:t>
            </a:r>
            <a:r>
              <a:rPr lang="en-US" altLang="en-US" sz="2000" dirty="0" err="1">
                <a:latin typeface="Calibri" panose="020F0502020204030204" pitchFamily="34" charset="0"/>
              </a:rPr>
              <a:t>Seyfert</a:t>
            </a:r>
            <a:r>
              <a:rPr lang="en-US" altLang="en-US" sz="2000" dirty="0">
                <a:latin typeface="Calibri" panose="020F0502020204030204" pitchFamily="34" charset="0"/>
              </a:rPr>
              <a:t> 2s have deeper silicate absorption than </a:t>
            </a:r>
            <a:r>
              <a:rPr lang="en-US" altLang="en-US" sz="2000" dirty="0" err="1">
                <a:latin typeface="Calibri" panose="020F0502020204030204" pitchFamily="34" charset="0"/>
              </a:rPr>
              <a:t>Seyfert</a:t>
            </a:r>
            <a:r>
              <a:rPr lang="en-US" altLang="en-US" sz="2000" dirty="0">
                <a:latin typeface="Calibri" panose="020F0502020204030204" pitchFamily="34" charset="0"/>
              </a:rPr>
              <a:t> 1s.</a:t>
            </a:r>
          </a:p>
          <a:p>
            <a:pPr eaLnBrk="1" hangingPunct="1"/>
            <a:r>
              <a:rPr lang="en-US" altLang="en-US" sz="2000" dirty="0">
                <a:latin typeface="Calibri" panose="020F0502020204030204" pitchFamily="34" charset="0"/>
              </a:rPr>
              <a:t>Silicate emission is weak</a:t>
            </a:r>
          </a:p>
          <a:p>
            <a:pPr eaLnBrk="1" hangingPunct="1"/>
            <a:endParaRPr lang="en-US" altLang="en-US" sz="2000" dirty="0">
              <a:latin typeface="Calibri" panose="020F0502020204030204" pitchFamily="34" charset="0"/>
            </a:endParaRPr>
          </a:p>
          <a:p>
            <a:pPr eaLnBrk="1" hangingPunct="1"/>
            <a:r>
              <a:rPr lang="en-US" altLang="en-US" sz="2000" dirty="0">
                <a:latin typeface="Calibri" panose="020F0502020204030204" pitchFamily="34" charset="0"/>
              </a:rPr>
              <a:t>It was proposed that the carriers of the UIR emission bands are destroyed by hard AGN photons. This remains a hot topic. </a:t>
            </a:r>
          </a:p>
          <a:p>
            <a:pPr eaLnBrk="1" hangingPunct="1"/>
            <a:endParaRPr lang="en-US" altLang="en-US" sz="2000" dirty="0">
              <a:latin typeface="Calibri" panose="020F0502020204030204" pitchFamily="34" charset="0"/>
            </a:endParaRPr>
          </a:p>
          <a:p>
            <a:pPr eaLnBrk="1" hangingPunct="1"/>
            <a:r>
              <a:rPr lang="en-US" altLang="en-US" sz="2000" dirty="0">
                <a:latin typeface="Calibri" panose="020F0502020204030204" pitchFamily="34" charset="0"/>
              </a:rPr>
              <a:t>The mid-IR spectrum is an excellent discriminator of the dominant nuclear energy source</a:t>
            </a:r>
          </a:p>
          <a:p>
            <a:pPr eaLnBrk="1" hangingPunct="1"/>
            <a:endParaRPr lang="en-US" altLang="en-US" sz="1800" dirty="0">
              <a:latin typeface="Calibri" panose="020F0502020204030204" pitchFamily="34" charset="0"/>
            </a:endParaRPr>
          </a:p>
        </p:txBody>
      </p:sp>
      <p:sp>
        <p:nvSpPr>
          <p:cNvPr id="2" name="TextBox 1">
            <a:extLst>
              <a:ext uri="{FF2B5EF4-FFF2-40B4-BE49-F238E27FC236}">
                <a16:creationId xmlns:a16="http://schemas.microsoft.com/office/drawing/2014/main" id="{02ADA990-F2B9-BA8A-7335-C95F39851B15}"/>
              </a:ext>
            </a:extLst>
          </p:cNvPr>
          <p:cNvSpPr txBox="1"/>
          <p:nvPr/>
        </p:nvSpPr>
        <p:spPr>
          <a:xfrm>
            <a:off x="1740761" y="6581001"/>
            <a:ext cx="3175798" cy="276999"/>
          </a:xfrm>
          <a:prstGeom prst="rect">
            <a:avLst/>
          </a:prstGeom>
          <a:noFill/>
        </p:spPr>
        <p:txBody>
          <a:bodyPr wrap="square">
            <a:spAutoFit/>
          </a:bodyPr>
          <a:lstStyle/>
          <a:p>
            <a:r>
              <a:rPr lang="en-US" sz="1200" dirty="0">
                <a:solidFill>
                  <a:srgbClr val="FF0000"/>
                </a:solidFill>
              </a:rPr>
              <a:t>Roche, Aitken, Smith, Ward 1991</a:t>
            </a:r>
            <a:endParaRPr lang="en-US" sz="1200" dirty="0"/>
          </a:p>
        </p:txBody>
      </p:sp>
    </p:spTree>
    <p:extLst>
      <p:ext uri="{BB962C8B-B14F-4D97-AF65-F5344CB8AC3E}">
        <p14:creationId xmlns:p14="http://schemas.microsoft.com/office/powerpoint/2010/main" val="3972876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B9934C0-A2B2-C359-0F1A-15040E64F949}"/>
              </a:ext>
            </a:extLst>
          </p:cNvPr>
          <p:cNvSpPr>
            <a:spLocks noGrp="1"/>
          </p:cNvSpPr>
          <p:nvPr>
            <p:ph type="title"/>
          </p:nvPr>
        </p:nvSpPr>
        <p:spPr>
          <a:xfrm>
            <a:off x="457200" y="0"/>
            <a:ext cx="8229600" cy="979488"/>
          </a:xfrm>
        </p:spPr>
        <p:txBody>
          <a:bodyPr/>
          <a:lstStyle/>
          <a:p>
            <a:pPr eaLnBrk="1" hangingPunct="1"/>
            <a:r>
              <a:rPr lang="en-US" altLang="en-US" dirty="0">
                <a:ea typeface="ヒラギノ角ゴ Pro W3" pitchFamily="-106" charset="-128"/>
              </a:rPr>
              <a:t>Mid-IR Astronomy in 1974</a:t>
            </a:r>
          </a:p>
        </p:txBody>
      </p:sp>
      <p:sp>
        <p:nvSpPr>
          <p:cNvPr id="3" name="Content Placeholder 2">
            <a:extLst>
              <a:ext uri="{FF2B5EF4-FFF2-40B4-BE49-F238E27FC236}">
                <a16:creationId xmlns:a16="http://schemas.microsoft.com/office/drawing/2014/main" id="{F1D3F067-2C0A-3A6C-6916-DD9719467C29}"/>
              </a:ext>
            </a:extLst>
          </p:cNvPr>
          <p:cNvSpPr>
            <a:spLocks noGrp="1"/>
          </p:cNvSpPr>
          <p:nvPr>
            <p:ph idx="1"/>
          </p:nvPr>
        </p:nvSpPr>
        <p:spPr>
          <a:xfrm>
            <a:off x="82549" y="979488"/>
            <a:ext cx="8604251" cy="4252269"/>
          </a:xfrm>
        </p:spPr>
        <p:txBody>
          <a:bodyPr>
            <a:normAutofit/>
          </a:bodyPr>
          <a:lstStyle/>
          <a:p>
            <a:pPr marL="0" indent="-514350" eaLnBrk="1" hangingPunct="1">
              <a:lnSpc>
                <a:spcPct val="80000"/>
              </a:lnSpc>
              <a:buFont typeface="Arial" panose="020B0604020202020204" pitchFamily="34" charset="0"/>
              <a:buNone/>
            </a:pPr>
            <a:r>
              <a:rPr lang="en-US" altLang="en-US" sz="1800" dirty="0">
                <a:ea typeface="ヒラギノ角ゴ Pro W3" pitchFamily="-106" charset="-128"/>
              </a:rPr>
              <a:t>Was a new and relatively unexplored discipline ~10 years since first measurements with bolometers (e.g. F Low &amp; H Johnson, 1964)</a:t>
            </a:r>
          </a:p>
          <a:p>
            <a:pPr marL="0" indent="-514350" eaLnBrk="1" hangingPunct="1">
              <a:lnSpc>
                <a:spcPct val="80000"/>
              </a:lnSpc>
              <a:buFont typeface="Arial" panose="020B0604020202020204" pitchFamily="34" charset="0"/>
              <a:buNone/>
            </a:pPr>
            <a:endParaRPr lang="en-US" altLang="en-US" sz="1800" dirty="0">
              <a:ea typeface="ヒラギノ角ゴ Pro W3" pitchFamily="-106" charset="-128"/>
            </a:endParaRPr>
          </a:p>
          <a:p>
            <a:pPr marL="0" indent="-514350" eaLnBrk="1" hangingPunct="1">
              <a:lnSpc>
                <a:spcPct val="80000"/>
              </a:lnSpc>
              <a:buFont typeface="Arial" panose="020B0604020202020204" pitchFamily="34" charset="0"/>
              <a:buNone/>
            </a:pPr>
            <a:r>
              <a:rPr lang="en-US" altLang="en-US" sz="1800" dirty="0">
                <a:ea typeface="ヒラギノ角ゴ Pro W3" pitchFamily="-106" charset="-128"/>
              </a:rPr>
              <a:t>Instruments were built around Ge bolometers with single pixel detectors.  Observations mostly made with 1.5m class telescopes e.g. Mt Lemmon &amp; Tenerife with Photometers with broad or narrow band filters and some low-resolution spectroscopy with circular variable filters.  </a:t>
            </a:r>
          </a:p>
          <a:p>
            <a:pPr marL="0" indent="-514350" eaLnBrk="1" hangingPunct="1">
              <a:lnSpc>
                <a:spcPct val="80000"/>
              </a:lnSpc>
              <a:buFont typeface="Arial" panose="020B0604020202020204" pitchFamily="34" charset="0"/>
              <a:buNone/>
            </a:pPr>
            <a:endParaRPr lang="en-US" altLang="en-US" sz="1800" dirty="0">
              <a:ea typeface="ヒラギノ角ゴ Pro W3" pitchFamily="-106" charset="-128"/>
            </a:endParaRPr>
          </a:p>
          <a:p>
            <a:pPr marL="0" indent="-514350" eaLnBrk="1" hangingPunct="1">
              <a:lnSpc>
                <a:spcPct val="80000"/>
              </a:lnSpc>
              <a:buFont typeface="Arial" panose="020B0604020202020204" pitchFamily="34" charset="0"/>
              <a:buNone/>
            </a:pPr>
            <a:r>
              <a:rPr lang="en-US" altLang="en-US" sz="1800" dirty="0">
                <a:ea typeface="ヒラギノ角ゴ Pro W3" pitchFamily="-106" charset="-128"/>
              </a:rPr>
              <a:t>Challenging measurements because of high background from telescope and atmosphere, and variable atmospheric transmission.  High dry and cold sites are preferred, as lower background and water </a:t>
            </a:r>
            <a:r>
              <a:rPr lang="en-US" altLang="en-US" sz="1800" dirty="0" err="1">
                <a:ea typeface="ヒラギノ角ゴ Pro W3" pitchFamily="-106" charset="-128"/>
              </a:rPr>
              <a:t>vapour</a:t>
            </a:r>
            <a:r>
              <a:rPr lang="en-US" altLang="en-US" sz="1800" dirty="0">
                <a:ea typeface="ヒラギノ角ゴ Pro W3" pitchFamily="-106" charset="-128"/>
              </a:rPr>
              <a:t> columns. IR transmission windows defined by atmospheric absorption by H</a:t>
            </a:r>
            <a:r>
              <a:rPr lang="en-US" altLang="en-US" sz="1800" baseline="-25000" dirty="0">
                <a:ea typeface="ヒラギノ角ゴ Pro W3" pitchFamily="-106" charset="-128"/>
              </a:rPr>
              <a:t>2</a:t>
            </a:r>
            <a:r>
              <a:rPr lang="en-US" altLang="en-US" sz="1800" dirty="0">
                <a:ea typeface="ヒラギノ角ゴ Pro W3" pitchFamily="-106" charset="-128"/>
              </a:rPr>
              <a:t>O, CO</a:t>
            </a:r>
            <a:r>
              <a:rPr lang="en-US" altLang="en-US" sz="1800" baseline="-25000" dirty="0">
                <a:ea typeface="ヒラギノ角ゴ Pro W3" pitchFamily="-106" charset="-128"/>
              </a:rPr>
              <a:t>2</a:t>
            </a:r>
            <a:r>
              <a:rPr lang="en-US" altLang="en-US" sz="1800" dirty="0">
                <a:ea typeface="ヒラギノ角ゴ Pro W3" pitchFamily="-106" charset="-128"/>
              </a:rPr>
              <a:t>, O</a:t>
            </a:r>
            <a:r>
              <a:rPr lang="en-US" altLang="en-US" sz="1800" baseline="-25000" dirty="0">
                <a:ea typeface="ヒラギノ角ゴ Pro W3" pitchFamily="-106" charset="-128"/>
              </a:rPr>
              <a:t>3</a:t>
            </a:r>
            <a:r>
              <a:rPr lang="en-US" altLang="en-US" sz="1800" dirty="0">
                <a:ea typeface="ヒラギノ角ゴ Pro W3" pitchFamily="-106" charset="-128"/>
              </a:rPr>
              <a:t> etc.</a:t>
            </a:r>
          </a:p>
          <a:p>
            <a:pPr marL="0" indent="-514350" eaLnBrk="1" hangingPunct="1">
              <a:lnSpc>
                <a:spcPct val="80000"/>
              </a:lnSpc>
              <a:buFont typeface="Arial" panose="020B0604020202020204" pitchFamily="34" charset="0"/>
              <a:buNone/>
            </a:pPr>
            <a:r>
              <a:rPr lang="en-US" altLang="en-US" sz="1800" dirty="0">
                <a:ea typeface="ヒラギノ角ゴ Pro W3" pitchFamily="-106" charset="-128"/>
              </a:rPr>
              <a:t>Observations confined to brightest objects, 2</a:t>
            </a:r>
            <a:r>
              <a:rPr lang="en-US" altLang="en-US" sz="1800" dirty="0">
                <a:latin typeface="Calibri" panose="020F0502020204030204" pitchFamily="34" charset="0"/>
              </a:rPr>
              <a:t>μm </a:t>
            </a:r>
            <a:r>
              <a:rPr lang="en-US" altLang="en-US" sz="1800" dirty="0">
                <a:ea typeface="ヒラギノ角ゴ Pro W3" pitchFamily="-106" charset="-128"/>
              </a:rPr>
              <a:t>Sky Survey stars, AFGL sources and planets</a:t>
            </a:r>
          </a:p>
        </p:txBody>
      </p:sp>
      <p:sp>
        <p:nvSpPr>
          <p:cNvPr id="15365" name="Content Placeholder 2">
            <a:extLst>
              <a:ext uri="{FF2B5EF4-FFF2-40B4-BE49-F238E27FC236}">
                <a16:creationId xmlns:a16="http://schemas.microsoft.com/office/drawing/2014/main" id="{A79665EC-CAE5-724B-E266-E794575A6848}"/>
              </a:ext>
            </a:extLst>
          </p:cNvPr>
          <p:cNvSpPr txBox="1">
            <a:spLocks/>
          </p:cNvSpPr>
          <p:nvPr/>
        </p:nvSpPr>
        <p:spPr bwMode="auto">
          <a:xfrm>
            <a:off x="82549" y="4836453"/>
            <a:ext cx="2093492" cy="208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514350"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spcBef>
                <a:spcPct val="20000"/>
              </a:spcBef>
              <a:buFont typeface="Arial" panose="020B0604020202020204" pitchFamily="34" charset="0"/>
              <a:buNone/>
            </a:pPr>
            <a:r>
              <a:rPr lang="en-US" altLang="en-US" sz="1600" dirty="0">
                <a:latin typeface="Calibri" panose="020F0502020204030204" pitchFamily="34" charset="0"/>
              </a:rPr>
              <a:t>N band zenith atmospheric transmission for water columns of 10 and 4mm – which are probably at the lowest limit for Siding Spring</a:t>
            </a:r>
          </a:p>
        </p:txBody>
      </p:sp>
      <p:pic>
        <p:nvPicPr>
          <p:cNvPr id="6" name="Picture 5">
            <a:extLst>
              <a:ext uri="{FF2B5EF4-FFF2-40B4-BE49-F238E27FC236}">
                <a16:creationId xmlns:a16="http://schemas.microsoft.com/office/drawing/2014/main" id="{928F487A-5B9B-7B3B-489D-133500485B96}"/>
              </a:ext>
            </a:extLst>
          </p:cNvPr>
          <p:cNvPicPr>
            <a:picLocks noChangeAspect="1"/>
          </p:cNvPicPr>
          <p:nvPr/>
        </p:nvPicPr>
        <p:blipFill>
          <a:blip r:embed="rId3"/>
          <a:stretch>
            <a:fillRect/>
          </a:stretch>
        </p:blipFill>
        <p:spPr>
          <a:xfrm>
            <a:off x="6017554" y="4506037"/>
            <a:ext cx="3289771" cy="2351963"/>
          </a:xfrm>
          <a:prstGeom prst="rect">
            <a:avLst/>
          </a:prstGeom>
        </p:spPr>
      </p:pic>
      <p:pic>
        <p:nvPicPr>
          <p:cNvPr id="9" name="Picture 8">
            <a:extLst>
              <a:ext uri="{FF2B5EF4-FFF2-40B4-BE49-F238E27FC236}">
                <a16:creationId xmlns:a16="http://schemas.microsoft.com/office/drawing/2014/main" id="{FC9CDB5F-EE71-383D-4A82-DECB6057F83E}"/>
              </a:ext>
            </a:extLst>
          </p:cNvPr>
          <p:cNvPicPr>
            <a:picLocks noChangeAspect="1"/>
          </p:cNvPicPr>
          <p:nvPr/>
        </p:nvPicPr>
        <p:blipFill>
          <a:blip r:embed="rId4"/>
          <a:stretch>
            <a:fillRect/>
          </a:stretch>
        </p:blipFill>
        <p:spPr>
          <a:xfrm>
            <a:off x="2157520" y="4702670"/>
            <a:ext cx="3860034" cy="2155329"/>
          </a:xfrm>
          <a:prstGeom prst="rect">
            <a:avLst/>
          </a:prstGeom>
        </p:spPr>
      </p:pic>
      <p:sp>
        <p:nvSpPr>
          <p:cNvPr id="10" name="TextBox 9">
            <a:extLst>
              <a:ext uri="{FF2B5EF4-FFF2-40B4-BE49-F238E27FC236}">
                <a16:creationId xmlns:a16="http://schemas.microsoft.com/office/drawing/2014/main" id="{9B4E7724-6BDF-B3FF-6B96-D19C51CBD048}"/>
              </a:ext>
            </a:extLst>
          </p:cNvPr>
          <p:cNvSpPr txBox="1"/>
          <p:nvPr/>
        </p:nvSpPr>
        <p:spPr>
          <a:xfrm>
            <a:off x="6758609" y="4564170"/>
            <a:ext cx="2909561" cy="276999"/>
          </a:xfrm>
          <a:prstGeom prst="rect">
            <a:avLst/>
          </a:prstGeom>
          <a:noFill/>
        </p:spPr>
        <p:txBody>
          <a:bodyPr wrap="square" rtlCol="0">
            <a:spAutoFit/>
          </a:bodyPr>
          <a:lstStyle/>
          <a:p>
            <a:r>
              <a:rPr lang="en-GB" sz="1200" dirty="0">
                <a:solidFill>
                  <a:srgbClr val="FF0000"/>
                </a:solidFill>
                <a:effectLst/>
                <a:latin typeface="NimbusRomNo9L"/>
              </a:rPr>
              <a:t>Model from C. </a:t>
            </a:r>
            <a:r>
              <a:rPr lang="en-GB" sz="1200" dirty="0" err="1">
                <a:solidFill>
                  <a:srgbClr val="FF0000"/>
                </a:solidFill>
                <a:effectLst/>
                <a:latin typeface="NimbusRomNo9L"/>
              </a:rPr>
              <a:t>Haslebacher</a:t>
            </a:r>
            <a:r>
              <a:rPr lang="en-GB" sz="1200" dirty="0">
                <a:solidFill>
                  <a:srgbClr val="FF0000"/>
                </a:solidFill>
                <a:effectLst/>
                <a:latin typeface="NimbusRomNo9L"/>
              </a:rPr>
              <a:t>   </a:t>
            </a:r>
            <a:r>
              <a:rPr lang="en-US" sz="1200" dirty="0">
                <a:solidFill>
                  <a:srgbClr val="FF0000"/>
                </a:solidFill>
              </a:rPr>
              <a:t>2022</a:t>
            </a:r>
          </a:p>
        </p:txBody>
      </p:sp>
    </p:spTree>
    <p:extLst>
      <p:ext uri="{BB962C8B-B14F-4D97-AF65-F5344CB8AC3E}">
        <p14:creationId xmlns:p14="http://schemas.microsoft.com/office/powerpoint/2010/main" val="940297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EEE3344-0BE5-3FCB-8028-B6FE36C83E23}"/>
              </a:ext>
            </a:extLst>
          </p:cNvPr>
          <p:cNvSpPr txBox="1"/>
          <p:nvPr/>
        </p:nvSpPr>
        <p:spPr>
          <a:xfrm>
            <a:off x="457200" y="6122343"/>
            <a:ext cx="8569771" cy="738664"/>
          </a:xfrm>
          <a:prstGeom prst="rect">
            <a:avLst/>
          </a:prstGeom>
          <a:noFill/>
        </p:spPr>
        <p:txBody>
          <a:bodyPr wrap="square" rtlCol="0">
            <a:spAutoFit/>
          </a:bodyPr>
          <a:lstStyle/>
          <a:p>
            <a:r>
              <a:rPr lang="en-US" sz="1400" dirty="0"/>
              <a:t>Top:  AAT  spectrum of nucleus of NGC 7469  in a 4.5 arcsec aperture  (1980). </a:t>
            </a:r>
          </a:p>
          <a:p>
            <a:r>
              <a:rPr lang="en-US" sz="1400" dirty="0"/>
              <a:t>Right: JWST MRS IFU images of the intensity  in the 6.2 </a:t>
            </a:r>
            <a:r>
              <a:rPr lang="en-GB" altLang="en-US" sz="1400" dirty="0" err="1">
                <a:ea typeface="ヒラギノ角ゴ Pro W3" pitchFamily="-106" charset="-128"/>
              </a:rPr>
              <a:t>μm</a:t>
            </a:r>
            <a:r>
              <a:rPr lang="en-US" sz="1400" dirty="0"/>
              <a:t> PAH emission feature and the 11.3/6.2 ratio.  </a:t>
            </a:r>
          </a:p>
          <a:p>
            <a:r>
              <a:rPr lang="en-US" sz="1400" dirty="0"/>
              <a:t>Bottom Left : Spectra of the nucleus, and positions in the circumnuclear ring.  (Garcia-</a:t>
            </a:r>
            <a:r>
              <a:rPr lang="en-US" sz="1400" dirty="0" err="1"/>
              <a:t>Bernete</a:t>
            </a:r>
            <a:r>
              <a:rPr lang="en-US" sz="1400" dirty="0"/>
              <a:t> et al 2022).    </a:t>
            </a:r>
          </a:p>
        </p:txBody>
      </p:sp>
      <p:grpSp>
        <p:nvGrpSpPr>
          <p:cNvPr id="8" name="Group 7">
            <a:extLst>
              <a:ext uri="{FF2B5EF4-FFF2-40B4-BE49-F238E27FC236}">
                <a16:creationId xmlns:a16="http://schemas.microsoft.com/office/drawing/2014/main" id="{DEDDDA3E-4570-7B9E-FFFB-4DBBCA0FE6E4}"/>
              </a:ext>
            </a:extLst>
          </p:cNvPr>
          <p:cNvGrpSpPr/>
          <p:nvPr/>
        </p:nvGrpSpPr>
        <p:grpSpPr>
          <a:xfrm>
            <a:off x="344556" y="274638"/>
            <a:ext cx="4354765" cy="2104699"/>
            <a:chOff x="-345666" y="1808544"/>
            <a:chExt cx="4457025" cy="1539433"/>
          </a:xfrm>
        </p:grpSpPr>
        <p:pic>
          <p:nvPicPr>
            <p:cNvPr id="4" name="Picture 3">
              <a:extLst>
                <a:ext uri="{FF2B5EF4-FFF2-40B4-BE49-F238E27FC236}">
                  <a16:creationId xmlns:a16="http://schemas.microsoft.com/office/drawing/2014/main" id="{88C66F87-36D4-385A-EA65-806D7B04B7D0}"/>
                </a:ext>
              </a:extLst>
            </p:cNvPr>
            <p:cNvPicPr>
              <a:picLocks noChangeAspect="1"/>
            </p:cNvPicPr>
            <p:nvPr/>
          </p:nvPicPr>
          <p:blipFill rotWithShape="1">
            <a:blip r:embed="rId2"/>
            <a:srcRect l="15641" t="32930" r="17363" b="41754"/>
            <a:stretch/>
          </p:blipFill>
          <p:spPr>
            <a:xfrm>
              <a:off x="-345666" y="1808544"/>
              <a:ext cx="4457025" cy="1539433"/>
            </a:xfrm>
            <a:prstGeom prst="rect">
              <a:avLst/>
            </a:prstGeom>
          </p:spPr>
        </p:pic>
        <p:pic>
          <p:nvPicPr>
            <p:cNvPr id="6" name="Picture 5">
              <a:extLst>
                <a:ext uri="{FF2B5EF4-FFF2-40B4-BE49-F238E27FC236}">
                  <a16:creationId xmlns:a16="http://schemas.microsoft.com/office/drawing/2014/main" id="{FB90E50C-80BB-2294-4432-62B8FFCE9F08}"/>
                </a:ext>
              </a:extLst>
            </p:cNvPr>
            <p:cNvPicPr>
              <a:picLocks noChangeAspect="1"/>
            </p:cNvPicPr>
            <p:nvPr/>
          </p:nvPicPr>
          <p:blipFill rotWithShape="1">
            <a:blip r:embed="rId3"/>
            <a:srcRect l="5751" t="10975" b="39490"/>
            <a:stretch/>
          </p:blipFill>
          <p:spPr>
            <a:xfrm>
              <a:off x="636608" y="2407534"/>
              <a:ext cx="2939969" cy="740780"/>
            </a:xfrm>
            <a:prstGeom prst="rect">
              <a:avLst/>
            </a:prstGeom>
          </p:spPr>
        </p:pic>
      </p:grpSp>
      <p:pic>
        <p:nvPicPr>
          <p:cNvPr id="12" name="Picture 11">
            <a:extLst>
              <a:ext uri="{FF2B5EF4-FFF2-40B4-BE49-F238E27FC236}">
                <a16:creationId xmlns:a16="http://schemas.microsoft.com/office/drawing/2014/main" id="{6E65DDBC-7E25-0F92-3095-50C2568C9F28}"/>
              </a:ext>
            </a:extLst>
          </p:cNvPr>
          <p:cNvPicPr>
            <a:picLocks noChangeAspect="1"/>
          </p:cNvPicPr>
          <p:nvPr/>
        </p:nvPicPr>
        <p:blipFill>
          <a:blip r:embed="rId4"/>
          <a:stretch>
            <a:fillRect/>
          </a:stretch>
        </p:blipFill>
        <p:spPr>
          <a:xfrm>
            <a:off x="6454633" y="5527"/>
            <a:ext cx="2572338" cy="5902282"/>
          </a:xfrm>
          <a:prstGeom prst="rect">
            <a:avLst/>
          </a:prstGeom>
        </p:spPr>
      </p:pic>
      <p:grpSp>
        <p:nvGrpSpPr>
          <p:cNvPr id="3" name="Group 2">
            <a:extLst>
              <a:ext uri="{FF2B5EF4-FFF2-40B4-BE49-F238E27FC236}">
                <a16:creationId xmlns:a16="http://schemas.microsoft.com/office/drawing/2014/main" id="{7300EA40-B799-A3AA-1A0C-565F5EE90C10}"/>
              </a:ext>
            </a:extLst>
          </p:cNvPr>
          <p:cNvGrpSpPr/>
          <p:nvPr/>
        </p:nvGrpSpPr>
        <p:grpSpPr>
          <a:xfrm>
            <a:off x="241126" y="2477855"/>
            <a:ext cx="6071991" cy="3644488"/>
            <a:chOff x="241127" y="2477855"/>
            <a:chExt cx="5469340" cy="3129329"/>
          </a:xfrm>
        </p:grpSpPr>
        <p:pic>
          <p:nvPicPr>
            <p:cNvPr id="14" name="Picture 13">
              <a:extLst>
                <a:ext uri="{FF2B5EF4-FFF2-40B4-BE49-F238E27FC236}">
                  <a16:creationId xmlns:a16="http://schemas.microsoft.com/office/drawing/2014/main" id="{1A85C10A-990A-7EC0-C5F9-708317C52378}"/>
                </a:ext>
              </a:extLst>
            </p:cNvPr>
            <p:cNvPicPr>
              <a:picLocks noChangeAspect="1"/>
            </p:cNvPicPr>
            <p:nvPr/>
          </p:nvPicPr>
          <p:blipFill rotWithShape="1">
            <a:blip r:embed="rId5"/>
            <a:srcRect t="89920" b="1798"/>
            <a:stretch/>
          </p:blipFill>
          <p:spPr>
            <a:xfrm>
              <a:off x="241127" y="5304664"/>
              <a:ext cx="5469340" cy="302520"/>
            </a:xfrm>
            <a:prstGeom prst="rect">
              <a:avLst/>
            </a:prstGeom>
          </p:spPr>
        </p:pic>
        <p:pic>
          <p:nvPicPr>
            <p:cNvPr id="2" name="Picture 1">
              <a:extLst>
                <a:ext uri="{FF2B5EF4-FFF2-40B4-BE49-F238E27FC236}">
                  <a16:creationId xmlns:a16="http://schemas.microsoft.com/office/drawing/2014/main" id="{54A82DB3-6EAE-CBBC-00A7-C1666B98177A}"/>
                </a:ext>
              </a:extLst>
            </p:cNvPr>
            <p:cNvPicPr>
              <a:picLocks noChangeAspect="1"/>
            </p:cNvPicPr>
            <p:nvPr/>
          </p:nvPicPr>
          <p:blipFill rotWithShape="1">
            <a:blip r:embed="rId5"/>
            <a:srcRect b="30521"/>
            <a:stretch/>
          </p:blipFill>
          <p:spPr>
            <a:xfrm>
              <a:off x="241127" y="2477855"/>
              <a:ext cx="5469340" cy="2912898"/>
            </a:xfrm>
            <a:prstGeom prst="rect">
              <a:avLst/>
            </a:prstGeom>
          </p:spPr>
        </p:pic>
      </p:grpSp>
    </p:spTree>
    <p:extLst>
      <p:ext uri="{BB962C8B-B14F-4D97-AF65-F5344CB8AC3E}">
        <p14:creationId xmlns:p14="http://schemas.microsoft.com/office/powerpoint/2010/main" val="3393879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0F1BC5E-7CC7-6CC0-00A4-49E1D4E228A2}"/>
              </a:ext>
            </a:extLst>
          </p:cNvPr>
          <p:cNvSpPr>
            <a:spLocks noGrp="1" noChangeArrowheads="1"/>
          </p:cNvSpPr>
          <p:nvPr>
            <p:ph type="title"/>
          </p:nvPr>
        </p:nvSpPr>
        <p:spPr>
          <a:xfrm>
            <a:off x="457200" y="0"/>
            <a:ext cx="6548438" cy="1417638"/>
          </a:xfrm>
        </p:spPr>
        <p:txBody>
          <a:bodyPr/>
          <a:lstStyle/>
          <a:p>
            <a:pPr algn="r" eaLnBrk="1" hangingPunct="1"/>
            <a:r>
              <a:rPr lang="en-GB" altLang="en-US" dirty="0">
                <a:ea typeface="ヒラギノ角ゴ Pro W3" pitchFamily="-106" charset="-128"/>
              </a:rPr>
              <a:t>Supernova 1987A</a:t>
            </a:r>
          </a:p>
        </p:txBody>
      </p:sp>
      <p:sp>
        <p:nvSpPr>
          <p:cNvPr id="29699" name="Rectangle 3">
            <a:extLst>
              <a:ext uri="{FF2B5EF4-FFF2-40B4-BE49-F238E27FC236}">
                <a16:creationId xmlns:a16="http://schemas.microsoft.com/office/drawing/2014/main" id="{F323A946-E93F-A17D-9F0D-893C8E3D3B66}"/>
              </a:ext>
            </a:extLst>
          </p:cNvPr>
          <p:cNvSpPr>
            <a:spLocks noGrp="1" noChangeArrowheads="1"/>
          </p:cNvSpPr>
          <p:nvPr>
            <p:ph type="body" idx="1"/>
          </p:nvPr>
        </p:nvSpPr>
        <p:spPr>
          <a:xfrm>
            <a:off x="0" y="1219200"/>
            <a:ext cx="8229600" cy="5029200"/>
          </a:xfrm>
        </p:spPr>
        <p:txBody>
          <a:bodyPr/>
          <a:lstStyle/>
          <a:p>
            <a:pPr marL="0" eaLnBrk="1" hangingPunct="1">
              <a:buFont typeface="Arial" panose="020B0604020202020204" pitchFamily="34" charset="0"/>
              <a:buNone/>
            </a:pPr>
            <a:r>
              <a:rPr lang="en-GB" altLang="en-US" sz="2400" dirty="0">
                <a:ea typeface="ヒラギノ角ゴ Pro W3" pitchFamily="-106" charset="-128"/>
              </a:rPr>
              <a:t>Exploded in the Large </a:t>
            </a:r>
            <a:r>
              <a:rPr lang="en-GB" altLang="en-US" sz="2400" dirty="0" err="1">
                <a:ea typeface="ヒラギノ角ゴ Pro W3" pitchFamily="-106" charset="-128"/>
              </a:rPr>
              <a:t>Magellanic</a:t>
            </a:r>
            <a:r>
              <a:rPr lang="en-GB" altLang="en-US" sz="2400" dirty="0">
                <a:ea typeface="ヒラギノ角ゴ Pro W3" pitchFamily="-106" charset="-128"/>
              </a:rPr>
              <a:t> Cloud in February 1987</a:t>
            </a:r>
          </a:p>
          <a:p>
            <a:pPr marL="0" eaLnBrk="1" hangingPunct="1">
              <a:buFont typeface="Arial" panose="020B0604020202020204" pitchFamily="34" charset="0"/>
              <a:buNone/>
            </a:pPr>
            <a:r>
              <a:rPr lang="en-GB" altLang="en-US" sz="2400" dirty="0">
                <a:ea typeface="ヒラギノ角ゴ Pro W3" pitchFamily="-106" charset="-128"/>
              </a:rPr>
              <a:t>It was monitored at 10μm for 2.5 years with </a:t>
            </a:r>
            <a:r>
              <a:rPr lang="en-US" altLang="en-US" sz="2400" dirty="0">
                <a:latin typeface="Calibri" panose="020F0502020204030204" pitchFamily="34" charset="0"/>
                <a:ea typeface="ヒラギノ角ゴ Pro W3" pitchFamily="-106" charset="-128"/>
              </a:rPr>
              <a:t>9</a:t>
            </a:r>
            <a:r>
              <a:rPr lang="en-US" altLang="en-US" sz="2400" dirty="0">
                <a:latin typeface="Calibri" panose="020F0502020204030204" pitchFamily="34" charset="0"/>
              </a:rPr>
              <a:t> observing runs at the AAT and 3 at the ANU 2.3-m, until the emission was no longer detectable. </a:t>
            </a:r>
          </a:p>
          <a:p>
            <a:pPr marL="0" eaLnBrk="1" hangingPunct="1">
              <a:buFont typeface="Arial" panose="020B0604020202020204" pitchFamily="34" charset="0"/>
              <a:buNone/>
            </a:pPr>
            <a:endParaRPr lang="en-GB" altLang="en-US" sz="2400" dirty="0">
              <a:ea typeface="ヒラギノ角ゴ Pro W3" pitchFamily="-106" charset="-128"/>
            </a:endParaRPr>
          </a:p>
          <a:p>
            <a:pPr marL="0" eaLnBrk="1" hangingPunct="1">
              <a:buFont typeface="Arial" panose="020B0604020202020204" pitchFamily="34" charset="0"/>
              <a:buNone/>
            </a:pPr>
            <a:r>
              <a:rPr lang="en-GB" altLang="en-US" sz="2400" dirty="0">
                <a:ea typeface="ヒラギノ角ゴ Pro W3" pitchFamily="-106" charset="-128"/>
              </a:rPr>
              <a:t>We measured the 	emergence of 								       emission lines of Cobalt and Nickel,								   emission from </a:t>
            </a:r>
            <a:r>
              <a:rPr lang="en-GB" altLang="en-US" sz="2400" dirty="0" err="1">
                <a:ea typeface="ヒラギノ角ゴ Pro W3" pitchFamily="-106" charset="-128"/>
              </a:rPr>
              <a:t>SiO</a:t>
            </a:r>
            <a:r>
              <a:rPr lang="en-GB" altLang="en-US" sz="2400" dirty="0">
                <a:ea typeface="ヒラギノ角ゴ Pro W3" pitchFamily="-106" charset="-128"/>
              </a:rPr>
              <a:t>	molecules					      				   </a:t>
            </a:r>
          </a:p>
          <a:p>
            <a:pPr marL="0" eaLnBrk="1" hangingPunct="1">
              <a:buFont typeface="Arial" panose="020B0604020202020204" pitchFamily="34" charset="0"/>
              <a:buNone/>
            </a:pPr>
            <a:r>
              <a:rPr lang="en-GB" altLang="en-US" sz="2400" dirty="0">
                <a:ea typeface="ヒラギノ角ゴ Pro W3" pitchFamily="-106" charset="-128"/>
              </a:rPr>
              <a:t>and the onset of dust formation.</a:t>
            </a:r>
          </a:p>
        </p:txBody>
      </p:sp>
      <p:pic>
        <p:nvPicPr>
          <p:cNvPr id="29700" name="Picture 4" descr="AAT_SN1987A">
            <a:extLst>
              <a:ext uri="{FF2B5EF4-FFF2-40B4-BE49-F238E27FC236}">
                <a16:creationId xmlns:a16="http://schemas.microsoft.com/office/drawing/2014/main" id="{5FA37501-B77B-570F-4321-A2568808A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054" y="2763195"/>
            <a:ext cx="4594946" cy="36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860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SN1987A_specevol">
            <a:extLst>
              <a:ext uri="{FF2B5EF4-FFF2-40B4-BE49-F238E27FC236}">
                <a16:creationId xmlns:a16="http://schemas.microsoft.com/office/drawing/2014/main" id="{AABFDBA4-05F1-FF88-9263-4A4BF2C11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Rectangle 3">
            <a:extLst>
              <a:ext uri="{FF2B5EF4-FFF2-40B4-BE49-F238E27FC236}">
                <a16:creationId xmlns:a16="http://schemas.microsoft.com/office/drawing/2014/main" id="{07D3F20C-126D-0BBB-A27A-231240A4C208}"/>
              </a:ext>
            </a:extLst>
          </p:cNvPr>
          <p:cNvSpPr>
            <a:spLocks noGrp="1" noChangeArrowheads="1"/>
          </p:cNvSpPr>
          <p:nvPr>
            <p:ph type="body" idx="1"/>
          </p:nvPr>
        </p:nvSpPr>
        <p:spPr>
          <a:xfrm>
            <a:off x="0" y="5561013"/>
            <a:ext cx="9144000" cy="1296987"/>
          </a:xfrm>
        </p:spPr>
        <p:txBody>
          <a:bodyPr/>
          <a:lstStyle/>
          <a:p>
            <a:pPr>
              <a:lnSpc>
                <a:spcPct val="90000"/>
              </a:lnSpc>
              <a:buFontTx/>
              <a:buNone/>
              <a:defRPr/>
            </a:pPr>
            <a:r>
              <a:rPr lang="en-US" sz="2400" dirty="0"/>
              <a:t>     </a:t>
            </a:r>
            <a:r>
              <a:rPr lang="en-US" sz="2000" dirty="0"/>
              <a:t>Spectra of SN1987A showing the development of emission lines of hydrogen, neon, nickel, chlorine, the change in ionization as the ejecta expand and cool, and the radioactive decay of Cobalt as well as the formation of silicon monoxide and dust</a:t>
            </a:r>
          </a:p>
        </p:txBody>
      </p:sp>
      <p:sp>
        <p:nvSpPr>
          <p:cNvPr id="246790" name="Line 6">
            <a:extLst>
              <a:ext uri="{FF2B5EF4-FFF2-40B4-BE49-F238E27FC236}">
                <a16:creationId xmlns:a16="http://schemas.microsoft.com/office/drawing/2014/main" id="{0554B338-E982-9174-3927-0DBB390195E7}"/>
              </a:ext>
            </a:extLst>
          </p:cNvPr>
          <p:cNvSpPr>
            <a:spLocks noChangeShapeType="1"/>
          </p:cNvSpPr>
          <p:nvPr/>
        </p:nvSpPr>
        <p:spPr bwMode="auto">
          <a:xfrm>
            <a:off x="2957513" y="384175"/>
            <a:ext cx="0" cy="277813"/>
          </a:xfrm>
          <a:prstGeom prst="line">
            <a:avLst/>
          </a:prstGeom>
          <a:noFill/>
          <a:ln w="127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6791" name="Line 7">
            <a:extLst>
              <a:ext uri="{FF2B5EF4-FFF2-40B4-BE49-F238E27FC236}">
                <a16:creationId xmlns:a16="http://schemas.microsoft.com/office/drawing/2014/main" id="{7F585538-2F5D-513D-4AB6-EAFAACDAD977}"/>
              </a:ext>
            </a:extLst>
          </p:cNvPr>
          <p:cNvSpPr>
            <a:spLocks noChangeShapeType="1"/>
          </p:cNvSpPr>
          <p:nvPr/>
        </p:nvSpPr>
        <p:spPr bwMode="auto">
          <a:xfrm>
            <a:off x="1268413" y="369888"/>
            <a:ext cx="19050" cy="198437"/>
          </a:xfrm>
          <a:prstGeom prst="line">
            <a:avLst/>
          </a:prstGeom>
          <a:noFill/>
          <a:ln w="127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6792" name="Line 8">
            <a:extLst>
              <a:ext uri="{FF2B5EF4-FFF2-40B4-BE49-F238E27FC236}">
                <a16:creationId xmlns:a16="http://schemas.microsoft.com/office/drawing/2014/main" id="{DFEA5FCB-B93F-1061-AE75-A0269A892328}"/>
              </a:ext>
            </a:extLst>
          </p:cNvPr>
          <p:cNvSpPr>
            <a:spLocks noChangeShapeType="1"/>
          </p:cNvSpPr>
          <p:nvPr/>
        </p:nvSpPr>
        <p:spPr bwMode="auto">
          <a:xfrm>
            <a:off x="2508250" y="374650"/>
            <a:ext cx="0" cy="277813"/>
          </a:xfrm>
          <a:prstGeom prst="line">
            <a:avLst/>
          </a:prstGeom>
          <a:noFill/>
          <a:ln w="127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6793" name="Line 9">
            <a:extLst>
              <a:ext uri="{FF2B5EF4-FFF2-40B4-BE49-F238E27FC236}">
                <a16:creationId xmlns:a16="http://schemas.microsoft.com/office/drawing/2014/main" id="{CD5CAF0A-8D65-24DC-2E79-8FCA8424A593}"/>
              </a:ext>
            </a:extLst>
          </p:cNvPr>
          <p:cNvSpPr>
            <a:spLocks noChangeShapeType="1"/>
          </p:cNvSpPr>
          <p:nvPr/>
        </p:nvSpPr>
        <p:spPr bwMode="auto">
          <a:xfrm flipH="1">
            <a:off x="1311275" y="376238"/>
            <a:ext cx="1666875" cy="1587"/>
          </a:xfrm>
          <a:prstGeom prst="line">
            <a:avLst/>
          </a:prstGeom>
          <a:noFill/>
          <a:ln w="127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6794" name="Text Box 10">
            <a:extLst>
              <a:ext uri="{FF2B5EF4-FFF2-40B4-BE49-F238E27FC236}">
                <a16:creationId xmlns:a16="http://schemas.microsoft.com/office/drawing/2014/main" id="{B29788B5-0CFF-F1BB-68E5-1389F397FF3B}"/>
              </a:ext>
            </a:extLst>
          </p:cNvPr>
          <p:cNvSpPr txBox="1">
            <a:spLocks noChangeArrowheads="1"/>
          </p:cNvSpPr>
          <p:nvPr/>
        </p:nvSpPr>
        <p:spPr bwMode="auto">
          <a:xfrm>
            <a:off x="1470025" y="76200"/>
            <a:ext cx="16859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a:solidFill>
                  <a:srgbClr val="FF0000"/>
                </a:solidFill>
                <a:effectLst>
                  <a:outerShdw blurRad="38100" dist="38100" dir="2700000" algn="tl">
                    <a:srgbClr val="FFFFFF"/>
                  </a:outerShdw>
                </a:effectLst>
                <a:latin typeface="Times New Roman" charset="0"/>
                <a:ea typeface="ＭＳ Ｐゴシック" charset="0"/>
                <a:cs typeface="ＭＳ Ｐゴシック" charset="0"/>
              </a:rPr>
              <a:t>Hydrogen</a:t>
            </a:r>
            <a:endParaRPr lang="en-US" sz="1400">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246795" name="Text Box 11">
            <a:extLst>
              <a:ext uri="{FF2B5EF4-FFF2-40B4-BE49-F238E27FC236}">
                <a16:creationId xmlns:a16="http://schemas.microsoft.com/office/drawing/2014/main" id="{1D1F130C-3F6A-D056-E867-1B70ECA54F4C}"/>
              </a:ext>
            </a:extLst>
          </p:cNvPr>
          <p:cNvSpPr txBox="1">
            <a:spLocks noChangeArrowheads="1"/>
          </p:cNvSpPr>
          <p:nvPr/>
        </p:nvSpPr>
        <p:spPr bwMode="auto">
          <a:xfrm>
            <a:off x="2879725" y="4860925"/>
            <a:ext cx="952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solidFill>
                  <a:srgbClr val="FF0000"/>
                </a:solidFill>
                <a:latin typeface="Times New Roman" charset="0"/>
                <a:ea typeface="ＭＳ Ｐゴシック" charset="0"/>
                <a:cs typeface="ＭＳ Ｐゴシック" charset="0"/>
              </a:rPr>
              <a:t>Neon</a:t>
            </a:r>
            <a:endParaRPr lang="en-US" dirty="0">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246796" name="Line 12">
            <a:extLst>
              <a:ext uri="{FF2B5EF4-FFF2-40B4-BE49-F238E27FC236}">
                <a16:creationId xmlns:a16="http://schemas.microsoft.com/office/drawing/2014/main" id="{775B9A84-15EF-F974-A4ED-334BE6489692}"/>
              </a:ext>
            </a:extLst>
          </p:cNvPr>
          <p:cNvSpPr>
            <a:spLocks noChangeShapeType="1"/>
          </p:cNvSpPr>
          <p:nvPr/>
        </p:nvSpPr>
        <p:spPr bwMode="auto">
          <a:xfrm>
            <a:off x="3128963" y="4679950"/>
            <a:ext cx="0" cy="277813"/>
          </a:xfrm>
          <a:prstGeom prst="line">
            <a:avLst/>
          </a:prstGeom>
          <a:noFill/>
          <a:ln w="127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6797" name="Line 13">
            <a:extLst>
              <a:ext uri="{FF2B5EF4-FFF2-40B4-BE49-F238E27FC236}">
                <a16:creationId xmlns:a16="http://schemas.microsoft.com/office/drawing/2014/main" id="{E8515294-33B4-432E-7DC2-8D7AD4EB3A73}"/>
              </a:ext>
            </a:extLst>
          </p:cNvPr>
          <p:cNvSpPr>
            <a:spLocks noChangeShapeType="1"/>
          </p:cNvSpPr>
          <p:nvPr/>
        </p:nvSpPr>
        <p:spPr bwMode="auto">
          <a:xfrm>
            <a:off x="2863850" y="4673600"/>
            <a:ext cx="0" cy="277813"/>
          </a:xfrm>
          <a:prstGeom prst="line">
            <a:avLst/>
          </a:prstGeom>
          <a:noFill/>
          <a:ln w="127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6798" name="Line 14">
            <a:extLst>
              <a:ext uri="{FF2B5EF4-FFF2-40B4-BE49-F238E27FC236}">
                <a16:creationId xmlns:a16="http://schemas.microsoft.com/office/drawing/2014/main" id="{B804B266-77C8-27C2-D0F9-7F2F2286BD65}"/>
              </a:ext>
            </a:extLst>
          </p:cNvPr>
          <p:cNvSpPr>
            <a:spLocks noChangeShapeType="1"/>
          </p:cNvSpPr>
          <p:nvPr/>
        </p:nvSpPr>
        <p:spPr bwMode="auto">
          <a:xfrm>
            <a:off x="2124075" y="4667250"/>
            <a:ext cx="0" cy="277813"/>
          </a:xfrm>
          <a:prstGeom prst="line">
            <a:avLst/>
          </a:prstGeom>
          <a:noFill/>
          <a:ln w="127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6799" name="Line 15">
            <a:extLst>
              <a:ext uri="{FF2B5EF4-FFF2-40B4-BE49-F238E27FC236}">
                <a16:creationId xmlns:a16="http://schemas.microsoft.com/office/drawing/2014/main" id="{706D4820-0872-A2E3-12EB-537794C2B95B}"/>
              </a:ext>
            </a:extLst>
          </p:cNvPr>
          <p:cNvSpPr>
            <a:spLocks noChangeShapeType="1"/>
          </p:cNvSpPr>
          <p:nvPr/>
        </p:nvSpPr>
        <p:spPr bwMode="auto">
          <a:xfrm flipH="1">
            <a:off x="2098675" y="4933950"/>
            <a:ext cx="733425" cy="1588"/>
          </a:xfrm>
          <a:prstGeom prst="line">
            <a:avLst/>
          </a:prstGeom>
          <a:noFill/>
          <a:ln w="127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6800" name="Line 16">
            <a:extLst>
              <a:ext uri="{FF2B5EF4-FFF2-40B4-BE49-F238E27FC236}">
                <a16:creationId xmlns:a16="http://schemas.microsoft.com/office/drawing/2014/main" id="{8D8DF5CE-E15F-E5C7-8DB8-CD894927C6BA}"/>
              </a:ext>
            </a:extLst>
          </p:cNvPr>
          <p:cNvSpPr>
            <a:spLocks noChangeShapeType="1"/>
          </p:cNvSpPr>
          <p:nvPr/>
        </p:nvSpPr>
        <p:spPr bwMode="auto">
          <a:xfrm flipH="1">
            <a:off x="684213" y="4941888"/>
            <a:ext cx="1079500" cy="0"/>
          </a:xfrm>
          <a:prstGeom prst="line">
            <a:avLst/>
          </a:prstGeom>
          <a:noFill/>
          <a:ln w="127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46801" name="Text Box 17">
            <a:extLst>
              <a:ext uri="{FF2B5EF4-FFF2-40B4-BE49-F238E27FC236}">
                <a16:creationId xmlns:a16="http://schemas.microsoft.com/office/drawing/2014/main" id="{26F62B0D-D544-A747-90BF-6DEA5918BD1F}"/>
              </a:ext>
            </a:extLst>
          </p:cNvPr>
          <p:cNvSpPr txBox="1">
            <a:spLocks noChangeArrowheads="1"/>
          </p:cNvSpPr>
          <p:nvPr/>
        </p:nvSpPr>
        <p:spPr bwMode="auto">
          <a:xfrm>
            <a:off x="1984375" y="4852988"/>
            <a:ext cx="11699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solidFill>
                  <a:srgbClr val="FF0000"/>
                </a:solidFill>
                <a:latin typeface="Times New Roman" charset="0"/>
                <a:ea typeface="ＭＳ Ｐゴシック" charset="0"/>
                <a:cs typeface="ＭＳ Ｐゴシック" charset="0"/>
              </a:rPr>
              <a:t>Cobalt</a:t>
            </a:r>
            <a:endParaRPr lang="en-US" dirty="0">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59407" name="TextBox 1">
            <a:extLst>
              <a:ext uri="{FF2B5EF4-FFF2-40B4-BE49-F238E27FC236}">
                <a16:creationId xmlns:a16="http://schemas.microsoft.com/office/drawing/2014/main" id="{95BD199C-6FAD-54FD-342C-E321A3FAF636}"/>
              </a:ext>
            </a:extLst>
          </p:cNvPr>
          <p:cNvSpPr txBox="1">
            <a:spLocks noChangeArrowheads="1"/>
          </p:cNvSpPr>
          <p:nvPr/>
        </p:nvSpPr>
        <p:spPr bwMode="auto">
          <a:xfrm>
            <a:off x="5580063" y="6488113"/>
            <a:ext cx="24114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solidFill>
                  <a:schemeClr val="bg1"/>
                </a:solidFill>
              </a:rPr>
              <a:t>Roche et al 1993</a:t>
            </a:r>
          </a:p>
          <a:p>
            <a:endParaRPr lang="en-US" altLang="en-US">
              <a:solidFill>
                <a:schemeClr val="bg1"/>
              </a:solidFill>
            </a:endParaRPr>
          </a:p>
        </p:txBody>
      </p:sp>
      <p:sp>
        <p:nvSpPr>
          <p:cNvPr id="18" name="Text Box 11">
            <a:extLst>
              <a:ext uri="{FF2B5EF4-FFF2-40B4-BE49-F238E27FC236}">
                <a16:creationId xmlns:a16="http://schemas.microsoft.com/office/drawing/2014/main" id="{37072B2E-8080-CBB0-9900-CB804DF295A8}"/>
              </a:ext>
            </a:extLst>
          </p:cNvPr>
          <p:cNvSpPr txBox="1">
            <a:spLocks noChangeArrowheads="1"/>
          </p:cNvSpPr>
          <p:nvPr/>
        </p:nvSpPr>
        <p:spPr bwMode="auto">
          <a:xfrm>
            <a:off x="900113" y="4843463"/>
            <a:ext cx="952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err="1">
                <a:solidFill>
                  <a:srgbClr val="FF0000"/>
                </a:solidFill>
                <a:latin typeface="Times New Roman" charset="0"/>
                <a:ea typeface="ＭＳ Ｐゴシック" charset="0"/>
                <a:cs typeface="ＭＳ Ｐゴシック" charset="0"/>
              </a:rPr>
              <a:t>SiO</a:t>
            </a:r>
            <a:endParaRPr lang="en-US" dirty="0">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8D16EA48-366B-73E5-2141-D57F1BCDE2BE}"/>
              </a:ext>
            </a:extLst>
          </p:cNvPr>
          <p:cNvSpPr txBox="1"/>
          <p:nvPr/>
        </p:nvSpPr>
        <p:spPr>
          <a:xfrm>
            <a:off x="6365767" y="6488113"/>
            <a:ext cx="2778233" cy="307777"/>
          </a:xfrm>
          <a:prstGeom prst="rect">
            <a:avLst/>
          </a:prstGeom>
          <a:noFill/>
        </p:spPr>
        <p:txBody>
          <a:bodyPr wrap="square">
            <a:spAutoFit/>
          </a:bodyPr>
          <a:lstStyle/>
          <a:p>
            <a:r>
              <a:rPr lang="en-US" sz="1400" dirty="0">
                <a:solidFill>
                  <a:srgbClr val="FF0000"/>
                </a:solidFill>
              </a:rPr>
              <a:t>Roche, Aitken &amp; Smith 1993</a:t>
            </a:r>
            <a:endParaRPr 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SN1987A_linefluxes.tiff">
            <a:extLst>
              <a:ext uri="{FF2B5EF4-FFF2-40B4-BE49-F238E27FC236}">
                <a16:creationId xmlns:a16="http://schemas.microsoft.com/office/drawing/2014/main" id="{1A8BE431-D06D-7427-EC3C-0CCCF9C4FF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0"/>
            <a:ext cx="890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01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6564278-0BD3-9426-B2CD-B7E5FCC382D9}"/>
              </a:ext>
            </a:extLst>
          </p:cNvPr>
          <p:cNvSpPr>
            <a:spLocks noGrp="1"/>
          </p:cNvSpPr>
          <p:nvPr>
            <p:ph type="title"/>
          </p:nvPr>
        </p:nvSpPr>
        <p:spPr>
          <a:xfrm>
            <a:off x="0" y="1"/>
            <a:ext cx="4430714" cy="970458"/>
          </a:xfrm>
        </p:spPr>
        <p:txBody>
          <a:bodyPr/>
          <a:lstStyle/>
          <a:p>
            <a:pPr eaLnBrk="1" hangingPunct="1"/>
            <a:r>
              <a:rPr lang="en-US" altLang="en-US" sz="3600" dirty="0">
                <a:ea typeface="ヒラギノ角ゴ Pro W3" pitchFamily="-106" charset="-128"/>
              </a:rPr>
              <a:t>Evolution of SN1987A</a:t>
            </a:r>
          </a:p>
        </p:txBody>
      </p:sp>
      <p:sp>
        <p:nvSpPr>
          <p:cNvPr id="33795" name="TextBox 3">
            <a:extLst>
              <a:ext uri="{FF2B5EF4-FFF2-40B4-BE49-F238E27FC236}">
                <a16:creationId xmlns:a16="http://schemas.microsoft.com/office/drawing/2014/main" id="{9A803E47-7875-1EB9-9136-3DEBA71958B8}"/>
              </a:ext>
            </a:extLst>
          </p:cNvPr>
          <p:cNvSpPr txBox="1">
            <a:spLocks noChangeArrowheads="1"/>
          </p:cNvSpPr>
          <p:nvPr/>
        </p:nvSpPr>
        <p:spPr bwMode="auto">
          <a:xfrm>
            <a:off x="0" y="792379"/>
            <a:ext cx="4823012"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1800" dirty="0">
                <a:latin typeface="Calibri" panose="020F0502020204030204" pitchFamily="34" charset="0"/>
              </a:rPr>
              <a:t>The data obtained show directly the decay of radioactive Cobalt and confirm that 0.07M</a:t>
            </a:r>
            <a:r>
              <a:rPr lang="en-US" altLang="en-US" sz="1800" baseline="-25000" dirty="0">
                <a:latin typeface="Calibri" panose="020F0502020204030204" pitchFamily="34" charset="0"/>
              </a:rPr>
              <a:t>O</a:t>
            </a:r>
            <a:r>
              <a:rPr lang="en-US" altLang="en-US" sz="1800" dirty="0">
                <a:latin typeface="Calibri" panose="020F0502020204030204" pitchFamily="34" charset="0"/>
              </a:rPr>
              <a:t> of Ni were formed in the explosion.  </a:t>
            </a:r>
          </a:p>
          <a:p>
            <a:pPr eaLnBrk="1" hangingPunct="1"/>
            <a:endParaRPr lang="en-US" altLang="en-US" sz="1800" dirty="0">
              <a:latin typeface="Calibri" panose="020F0502020204030204" pitchFamily="34" charset="0"/>
            </a:endParaRPr>
          </a:p>
          <a:p>
            <a:pPr eaLnBrk="1" hangingPunct="1"/>
            <a:r>
              <a:rPr lang="en-US" altLang="en-US" sz="1800" dirty="0">
                <a:latin typeface="Calibri" panose="020F0502020204030204" pitchFamily="34" charset="0"/>
              </a:rPr>
              <a:t>Detection of </a:t>
            </a:r>
            <a:r>
              <a:rPr lang="en-US" altLang="en-US" sz="1800" dirty="0" err="1">
                <a:latin typeface="Calibri" panose="020F0502020204030204" pitchFamily="34" charset="0"/>
              </a:rPr>
              <a:t>SiO</a:t>
            </a:r>
            <a:r>
              <a:rPr lang="en-US" altLang="en-US" sz="1800" dirty="0">
                <a:latin typeface="Calibri" panose="020F0502020204030204" pitchFamily="34" charset="0"/>
              </a:rPr>
              <a:t> may have been a precursor of dust formation, with ~10</a:t>
            </a:r>
            <a:r>
              <a:rPr lang="en-US" altLang="en-US" sz="1800" baseline="44000" dirty="0">
                <a:latin typeface="Calibri" panose="020F0502020204030204" pitchFamily="34" charset="0"/>
              </a:rPr>
              <a:t>-5</a:t>
            </a:r>
            <a:r>
              <a:rPr lang="en-US" altLang="en-US" sz="1800" dirty="0">
                <a:latin typeface="Calibri" panose="020F0502020204030204" pitchFamily="34" charset="0"/>
              </a:rPr>
              <a:t> M</a:t>
            </a:r>
            <a:r>
              <a:rPr lang="en-US" altLang="en-US" sz="1800" baseline="-25000" dirty="0">
                <a:latin typeface="Calibri" panose="020F0502020204030204" pitchFamily="34" charset="0"/>
              </a:rPr>
              <a:t>o</a:t>
            </a:r>
            <a:r>
              <a:rPr lang="en-US" altLang="en-US" sz="1800" dirty="0">
                <a:latin typeface="Calibri" panose="020F0502020204030204" pitchFamily="34" charset="0"/>
              </a:rPr>
              <a:t> formed in the first 2 years.  Emission from dust started around day 400 and at the peak of dust emission on day 578, the dust mass was ~10</a:t>
            </a:r>
            <a:r>
              <a:rPr lang="en-US" altLang="en-US" sz="1800" baseline="44000" dirty="0">
                <a:latin typeface="Calibri" panose="020F0502020204030204" pitchFamily="34" charset="0"/>
              </a:rPr>
              <a:t>-4</a:t>
            </a:r>
            <a:r>
              <a:rPr lang="en-US" altLang="en-US" sz="1800" dirty="0">
                <a:latin typeface="Calibri" panose="020F0502020204030204" pitchFamily="34" charset="0"/>
              </a:rPr>
              <a:t> M</a:t>
            </a:r>
            <a:r>
              <a:rPr lang="en-US" altLang="en-US" sz="1800" baseline="-25000" dirty="0">
                <a:latin typeface="Calibri" panose="020F0502020204030204" pitchFamily="34" charset="0"/>
              </a:rPr>
              <a:t>o</a:t>
            </a:r>
            <a:r>
              <a:rPr lang="en-US" altLang="en-US" sz="1800" dirty="0">
                <a:latin typeface="Calibri" panose="020F0502020204030204" pitchFamily="34" charset="0"/>
              </a:rPr>
              <a:t> at T~500K</a:t>
            </a:r>
          </a:p>
          <a:p>
            <a:pPr eaLnBrk="1" hangingPunct="1"/>
            <a:endParaRPr lang="en-US" altLang="en-US" sz="1800" dirty="0">
              <a:latin typeface="Calibri" panose="020F0502020204030204" pitchFamily="34" charset="0"/>
            </a:endParaRPr>
          </a:p>
          <a:p>
            <a:pPr eaLnBrk="1" hangingPunct="1"/>
            <a:r>
              <a:rPr lang="en-US" altLang="en-US" sz="1800" dirty="0">
                <a:latin typeface="Calibri" panose="020F0502020204030204" pitchFamily="34" charset="0"/>
              </a:rPr>
              <a:t>The spectra have provided  templates for more distant Supernovae detected by Spitzer and JWST.</a:t>
            </a:r>
          </a:p>
          <a:p>
            <a:pPr eaLnBrk="1" hangingPunct="1"/>
            <a:endParaRPr lang="en-US" altLang="en-US" sz="1800" dirty="0">
              <a:latin typeface="Calibri" panose="020F0502020204030204" pitchFamily="34" charset="0"/>
            </a:endParaRPr>
          </a:p>
          <a:p>
            <a:pPr eaLnBrk="1" hangingPunct="1"/>
            <a:r>
              <a:rPr lang="en-US" altLang="en-US" sz="1800" dirty="0">
                <a:latin typeface="Calibri" panose="020F0502020204030204" pitchFamily="34" charset="0"/>
              </a:rPr>
              <a:t>ALMA has measured the rotational lines of </a:t>
            </a:r>
            <a:r>
              <a:rPr lang="en-US" altLang="en-US" sz="1800" dirty="0" err="1">
                <a:latin typeface="Calibri" panose="020F0502020204030204" pitchFamily="34" charset="0"/>
              </a:rPr>
              <a:t>SiO</a:t>
            </a:r>
            <a:r>
              <a:rPr lang="en-US" altLang="en-US" sz="1800" dirty="0">
                <a:latin typeface="Calibri" panose="020F0502020204030204" pitchFamily="34" charset="0"/>
              </a:rPr>
              <a:t> and CO finding that they peak in different regions of the ejecta.  About 0.4 M</a:t>
            </a:r>
            <a:r>
              <a:rPr lang="en-US" altLang="en-US" sz="1800" baseline="-25000" dirty="0">
                <a:latin typeface="Calibri" panose="020F0502020204030204" pitchFamily="34" charset="0"/>
              </a:rPr>
              <a:t>o</a:t>
            </a:r>
            <a:r>
              <a:rPr lang="en-US" altLang="en-US" sz="1800" dirty="0">
                <a:latin typeface="Calibri" panose="020F0502020204030204" pitchFamily="34" charset="0"/>
              </a:rPr>
              <a:t> of dust had condensed in the ejecta by 2013, T</a:t>
            </a:r>
            <a:r>
              <a:rPr lang="en-US" altLang="en-US" sz="1800" baseline="-25000" dirty="0">
                <a:latin typeface="Calibri" panose="020F0502020204030204" pitchFamily="34" charset="0"/>
              </a:rPr>
              <a:t>dust</a:t>
            </a:r>
            <a:r>
              <a:rPr lang="en-US" altLang="en-US" sz="1800" dirty="0">
                <a:latin typeface="Calibri" panose="020F0502020204030204" pitchFamily="34" charset="0"/>
              </a:rPr>
              <a:t>~20K and is too cool to emit in the mid-IR </a:t>
            </a:r>
          </a:p>
          <a:p>
            <a:pPr eaLnBrk="1" hangingPunct="1"/>
            <a:endParaRPr lang="en-US" altLang="en-US" sz="1800" dirty="0">
              <a:latin typeface="Calibri" panose="020F0502020204030204" pitchFamily="34" charset="0"/>
            </a:endParaRPr>
          </a:p>
          <a:p>
            <a:pPr eaLnBrk="1" hangingPunct="1"/>
            <a:r>
              <a:rPr lang="en-US" altLang="en-US" sz="1800" dirty="0">
                <a:latin typeface="Calibri" panose="020F0502020204030204" pitchFamily="34" charset="0"/>
              </a:rPr>
              <a:t>The AAT spectra provide important baselines for understanding the formation and evolution of molecules and dust in supernovae.</a:t>
            </a:r>
          </a:p>
          <a:p>
            <a:pPr eaLnBrk="1" hangingPunct="1"/>
            <a:endParaRPr lang="en-US" altLang="en-US" sz="1800" dirty="0">
              <a:latin typeface="Calibri" panose="020F0502020204030204" pitchFamily="34" charset="0"/>
            </a:endParaRPr>
          </a:p>
        </p:txBody>
      </p:sp>
      <p:pic>
        <p:nvPicPr>
          <p:cNvPr id="33796" name="Picture 12" descr="SN1987SiOdata">
            <a:extLst>
              <a:ext uri="{FF2B5EF4-FFF2-40B4-BE49-F238E27FC236}">
                <a16:creationId xmlns:a16="http://schemas.microsoft.com/office/drawing/2014/main" id="{1AF1CFD5-626D-3895-FD01-9273CE107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381"/>
          <a:stretch>
            <a:fillRect/>
          </a:stretch>
        </p:blipFill>
        <p:spPr bwMode="auto">
          <a:xfrm>
            <a:off x="4713286" y="335666"/>
            <a:ext cx="4430714" cy="364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5">
            <a:extLst>
              <a:ext uri="{FF2B5EF4-FFF2-40B4-BE49-F238E27FC236}">
                <a16:creationId xmlns:a16="http://schemas.microsoft.com/office/drawing/2014/main" id="{44D30344-7B96-BD67-1DE4-1606AABA11B0}"/>
              </a:ext>
            </a:extLst>
          </p:cNvPr>
          <p:cNvSpPr txBox="1">
            <a:spLocks noChangeArrowheads="1"/>
          </p:cNvSpPr>
          <p:nvPr/>
        </p:nvSpPr>
        <p:spPr bwMode="auto">
          <a:xfrm>
            <a:off x="4983164" y="3792217"/>
            <a:ext cx="42021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1800" dirty="0">
                <a:latin typeface="Calibri" panose="020F0502020204030204" pitchFamily="34" charset="0"/>
              </a:rPr>
              <a:t>The day 517 spectrum overlaid by model 8.1μm </a:t>
            </a:r>
            <a:r>
              <a:rPr lang="en-US" altLang="en-US" sz="1800" dirty="0" err="1">
                <a:latin typeface="Calibri" panose="020F0502020204030204" pitchFamily="34" charset="0"/>
              </a:rPr>
              <a:t>Δν</a:t>
            </a:r>
            <a:r>
              <a:rPr lang="en-US" altLang="en-US" sz="1800" dirty="0">
                <a:latin typeface="Calibri" panose="020F0502020204030204" pitchFamily="34" charset="0"/>
              </a:rPr>
              <a:t>=1 </a:t>
            </a:r>
            <a:r>
              <a:rPr lang="en-US" altLang="en-US" sz="1800" dirty="0" err="1">
                <a:latin typeface="Calibri" panose="020F0502020204030204" pitchFamily="34" charset="0"/>
              </a:rPr>
              <a:t>SiO</a:t>
            </a:r>
            <a:r>
              <a:rPr lang="en-US" altLang="en-US" sz="1800" dirty="0">
                <a:latin typeface="Calibri" panose="020F0502020204030204" pitchFamily="34" charset="0"/>
              </a:rPr>
              <a:t> fundamental vibrational-rotational band emission.  </a:t>
            </a:r>
          </a:p>
        </p:txBody>
      </p:sp>
      <p:pic>
        <p:nvPicPr>
          <p:cNvPr id="3" name="Picture 2">
            <a:extLst>
              <a:ext uri="{FF2B5EF4-FFF2-40B4-BE49-F238E27FC236}">
                <a16:creationId xmlns:a16="http://schemas.microsoft.com/office/drawing/2014/main" id="{8AFC2B3E-33E5-07DF-5D99-9DBBFF5806A2}"/>
              </a:ext>
            </a:extLst>
          </p:cNvPr>
          <p:cNvPicPr>
            <a:picLocks noChangeAspect="1"/>
          </p:cNvPicPr>
          <p:nvPr/>
        </p:nvPicPr>
        <p:blipFill>
          <a:blip r:embed="rId4"/>
          <a:stretch>
            <a:fillRect/>
          </a:stretch>
        </p:blipFill>
        <p:spPr>
          <a:xfrm>
            <a:off x="4983164" y="4852857"/>
            <a:ext cx="1674460" cy="1669477"/>
          </a:xfrm>
          <a:prstGeom prst="rect">
            <a:avLst/>
          </a:prstGeom>
        </p:spPr>
      </p:pic>
      <p:pic>
        <p:nvPicPr>
          <p:cNvPr id="5" name="Picture 4">
            <a:extLst>
              <a:ext uri="{FF2B5EF4-FFF2-40B4-BE49-F238E27FC236}">
                <a16:creationId xmlns:a16="http://schemas.microsoft.com/office/drawing/2014/main" id="{2CC6C098-5AE4-4E6B-5E7C-E819346B36E6}"/>
              </a:ext>
            </a:extLst>
          </p:cNvPr>
          <p:cNvPicPr>
            <a:picLocks noChangeAspect="1"/>
          </p:cNvPicPr>
          <p:nvPr/>
        </p:nvPicPr>
        <p:blipFill>
          <a:blip r:embed="rId5"/>
          <a:stretch>
            <a:fillRect/>
          </a:stretch>
        </p:blipFill>
        <p:spPr>
          <a:xfrm>
            <a:off x="6780238" y="4715548"/>
            <a:ext cx="2015209" cy="2235050"/>
          </a:xfrm>
          <a:prstGeom prst="rect">
            <a:avLst/>
          </a:prstGeom>
        </p:spPr>
      </p:pic>
      <p:sp>
        <p:nvSpPr>
          <p:cNvPr id="6" name="TextBox 5">
            <a:extLst>
              <a:ext uri="{FF2B5EF4-FFF2-40B4-BE49-F238E27FC236}">
                <a16:creationId xmlns:a16="http://schemas.microsoft.com/office/drawing/2014/main" id="{C8A5A3B1-42E4-9B49-8516-CE715DA56C6D}"/>
              </a:ext>
            </a:extLst>
          </p:cNvPr>
          <p:cNvSpPr txBox="1"/>
          <p:nvPr/>
        </p:nvSpPr>
        <p:spPr>
          <a:xfrm>
            <a:off x="4713633" y="484602"/>
            <a:ext cx="2778233" cy="307777"/>
          </a:xfrm>
          <a:prstGeom prst="rect">
            <a:avLst/>
          </a:prstGeom>
          <a:noFill/>
        </p:spPr>
        <p:txBody>
          <a:bodyPr wrap="square">
            <a:spAutoFit/>
          </a:bodyPr>
          <a:lstStyle/>
          <a:p>
            <a:r>
              <a:rPr lang="en-US" sz="1400" dirty="0">
                <a:solidFill>
                  <a:srgbClr val="FF0000"/>
                </a:solidFill>
              </a:rPr>
              <a:t>Roche, Aitken &amp; Smith 1991</a:t>
            </a:r>
            <a:endParaRPr lang="en-US" sz="1400" dirty="0"/>
          </a:p>
        </p:txBody>
      </p:sp>
      <p:sp>
        <p:nvSpPr>
          <p:cNvPr id="7" name="TextBox 6">
            <a:extLst>
              <a:ext uri="{FF2B5EF4-FFF2-40B4-BE49-F238E27FC236}">
                <a16:creationId xmlns:a16="http://schemas.microsoft.com/office/drawing/2014/main" id="{3A5EC308-F512-19DC-9ABB-3D6467A532D8}"/>
              </a:ext>
            </a:extLst>
          </p:cNvPr>
          <p:cNvSpPr txBox="1"/>
          <p:nvPr/>
        </p:nvSpPr>
        <p:spPr>
          <a:xfrm>
            <a:off x="4823012" y="6565740"/>
            <a:ext cx="2778233" cy="307777"/>
          </a:xfrm>
          <a:prstGeom prst="rect">
            <a:avLst/>
          </a:prstGeom>
          <a:noFill/>
        </p:spPr>
        <p:txBody>
          <a:bodyPr wrap="square">
            <a:spAutoFit/>
          </a:bodyPr>
          <a:lstStyle/>
          <a:p>
            <a:r>
              <a:rPr lang="en-US" sz="1400" dirty="0" err="1">
                <a:solidFill>
                  <a:srgbClr val="FF0000"/>
                </a:solidFill>
              </a:rPr>
              <a:t>Cigan</a:t>
            </a:r>
            <a:r>
              <a:rPr lang="en-US" sz="1400" dirty="0">
                <a:solidFill>
                  <a:srgbClr val="FF0000"/>
                </a:solidFill>
              </a:rPr>
              <a:t> et al 2019</a:t>
            </a:r>
            <a:endParaRPr lang="en-US" sz="1400" dirty="0"/>
          </a:p>
        </p:txBody>
      </p:sp>
    </p:spTree>
    <p:extLst>
      <p:ext uri="{BB962C8B-B14F-4D97-AF65-F5344CB8AC3E}">
        <p14:creationId xmlns:p14="http://schemas.microsoft.com/office/powerpoint/2010/main" val="1295539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6564278-0BD3-9426-B2CD-B7E5FCC382D9}"/>
              </a:ext>
            </a:extLst>
          </p:cNvPr>
          <p:cNvSpPr>
            <a:spLocks noGrp="1"/>
          </p:cNvSpPr>
          <p:nvPr>
            <p:ph type="title"/>
          </p:nvPr>
        </p:nvSpPr>
        <p:spPr>
          <a:xfrm>
            <a:off x="0" y="0"/>
            <a:ext cx="4430713" cy="1160463"/>
          </a:xfrm>
        </p:spPr>
        <p:txBody>
          <a:bodyPr/>
          <a:lstStyle/>
          <a:p>
            <a:pPr eaLnBrk="1" hangingPunct="1"/>
            <a:endParaRPr lang="en-US" altLang="en-US" sz="3600" dirty="0">
              <a:ea typeface="ヒラギノ角ゴ Pro W3" pitchFamily="-106" charset="-128"/>
            </a:endParaRPr>
          </a:p>
        </p:txBody>
      </p:sp>
      <p:sp>
        <p:nvSpPr>
          <p:cNvPr id="33795" name="TextBox 3">
            <a:extLst>
              <a:ext uri="{FF2B5EF4-FFF2-40B4-BE49-F238E27FC236}">
                <a16:creationId xmlns:a16="http://schemas.microsoft.com/office/drawing/2014/main" id="{9A803E47-7875-1EB9-9136-3DEBA71958B8}"/>
              </a:ext>
            </a:extLst>
          </p:cNvPr>
          <p:cNvSpPr txBox="1">
            <a:spLocks noChangeArrowheads="1"/>
          </p:cNvSpPr>
          <p:nvPr/>
        </p:nvSpPr>
        <p:spPr bwMode="auto">
          <a:xfrm>
            <a:off x="356260" y="5594757"/>
            <a:ext cx="84314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1800" dirty="0">
                <a:latin typeface="Calibri" panose="020F0502020204030204" pitchFamily="34" charset="0"/>
              </a:rPr>
              <a:t>JWST spectra show silicate emission arising from the equatorial ring along with a number of high and low-excitation emission lines.  Warm dust emission was not detected in the central ejecta, and the dust emitting here was probably formed in a pre-supernova evolutionary phase.   It is ~1000x fainter than the ejecta emission at day 578.</a:t>
            </a:r>
          </a:p>
        </p:txBody>
      </p:sp>
      <p:pic>
        <p:nvPicPr>
          <p:cNvPr id="4" name="Picture 3">
            <a:extLst>
              <a:ext uri="{FF2B5EF4-FFF2-40B4-BE49-F238E27FC236}">
                <a16:creationId xmlns:a16="http://schemas.microsoft.com/office/drawing/2014/main" id="{104FC0F9-CA8A-B31B-3EB2-EC3B76EB4C95}"/>
              </a:ext>
            </a:extLst>
          </p:cNvPr>
          <p:cNvPicPr>
            <a:picLocks noChangeAspect="1"/>
          </p:cNvPicPr>
          <p:nvPr/>
        </p:nvPicPr>
        <p:blipFill>
          <a:blip r:embed="rId2"/>
          <a:stretch>
            <a:fillRect/>
          </a:stretch>
        </p:blipFill>
        <p:spPr>
          <a:xfrm>
            <a:off x="544512" y="339912"/>
            <a:ext cx="8236663" cy="5106731"/>
          </a:xfrm>
          <a:prstGeom prst="rect">
            <a:avLst/>
          </a:prstGeom>
        </p:spPr>
      </p:pic>
      <p:sp>
        <p:nvSpPr>
          <p:cNvPr id="8" name="TextBox 7">
            <a:extLst>
              <a:ext uri="{FF2B5EF4-FFF2-40B4-BE49-F238E27FC236}">
                <a16:creationId xmlns:a16="http://schemas.microsoft.com/office/drawing/2014/main" id="{C3A73799-1690-A663-A20C-6DAFD7811DE0}"/>
              </a:ext>
            </a:extLst>
          </p:cNvPr>
          <p:cNvSpPr txBox="1"/>
          <p:nvPr/>
        </p:nvSpPr>
        <p:spPr>
          <a:xfrm>
            <a:off x="5821255" y="272454"/>
            <a:ext cx="2778233" cy="307777"/>
          </a:xfrm>
          <a:prstGeom prst="rect">
            <a:avLst/>
          </a:prstGeom>
          <a:solidFill>
            <a:schemeClr val="bg1"/>
          </a:solidFill>
        </p:spPr>
        <p:txBody>
          <a:bodyPr wrap="square">
            <a:spAutoFit/>
          </a:bodyPr>
          <a:lstStyle/>
          <a:p>
            <a:r>
              <a:rPr lang="en-US" sz="1400" dirty="0">
                <a:solidFill>
                  <a:srgbClr val="FF0000"/>
                </a:solidFill>
              </a:rPr>
              <a:t>Jones et al 2023</a:t>
            </a:r>
            <a:endParaRPr lang="en-US" sz="1400" dirty="0"/>
          </a:p>
        </p:txBody>
      </p:sp>
    </p:spTree>
    <p:extLst>
      <p:ext uri="{BB962C8B-B14F-4D97-AF65-F5344CB8AC3E}">
        <p14:creationId xmlns:p14="http://schemas.microsoft.com/office/powerpoint/2010/main" val="1386866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34EA3CB9-AB16-A2DE-3FA6-4919D59073AA}"/>
              </a:ext>
            </a:extLst>
          </p:cNvPr>
          <p:cNvSpPr>
            <a:spLocks noGrp="1"/>
          </p:cNvSpPr>
          <p:nvPr>
            <p:ph type="title"/>
          </p:nvPr>
        </p:nvSpPr>
        <p:spPr>
          <a:xfrm>
            <a:off x="0" y="-9525"/>
            <a:ext cx="4259263" cy="950913"/>
          </a:xfrm>
        </p:spPr>
        <p:txBody>
          <a:bodyPr/>
          <a:lstStyle/>
          <a:p>
            <a:pPr eaLnBrk="1" hangingPunct="1"/>
            <a:r>
              <a:rPr lang="en-US" altLang="en-US" sz="3600" dirty="0">
                <a:ea typeface="ヒラギノ角ゴ Pro W3" pitchFamily="-106" charset="-128"/>
              </a:rPr>
              <a:t>Mid-IR polarimetry</a:t>
            </a:r>
          </a:p>
        </p:txBody>
      </p:sp>
      <p:sp>
        <p:nvSpPr>
          <p:cNvPr id="27652" name="TextBox 7">
            <a:extLst>
              <a:ext uri="{FF2B5EF4-FFF2-40B4-BE49-F238E27FC236}">
                <a16:creationId xmlns:a16="http://schemas.microsoft.com/office/drawing/2014/main" id="{2FDEA664-76F8-D36D-2740-4D1ACE6F829F}"/>
              </a:ext>
            </a:extLst>
          </p:cNvPr>
          <p:cNvSpPr txBox="1">
            <a:spLocks noChangeArrowheads="1"/>
          </p:cNvSpPr>
          <p:nvPr/>
        </p:nvSpPr>
        <p:spPr bwMode="auto">
          <a:xfrm>
            <a:off x="143911" y="948690"/>
            <a:ext cx="8230704"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2000" dirty="0" err="1">
                <a:latin typeface="Calibri" panose="020F0502020204030204" pitchFamily="34" charset="0"/>
              </a:rPr>
              <a:t>Spectropolarimetry</a:t>
            </a:r>
            <a:r>
              <a:rPr lang="en-US" altLang="en-US" sz="2000" dirty="0">
                <a:latin typeface="Calibri" panose="020F0502020204030204" pitchFamily="34" charset="0"/>
              </a:rPr>
              <a:t> with UCLS using a wire grid </a:t>
            </a:r>
            <a:r>
              <a:rPr lang="en-US" altLang="en-US" sz="2000" dirty="0" err="1">
                <a:latin typeface="Calibri" panose="020F0502020204030204" pitchFamily="34" charset="0"/>
              </a:rPr>
              <a:t>analyser</a:t>
            </a:r>
            <a:r>
              <a:rPr lang="en-US" altLang="en-US" sz="2000" dirty="0">
                <a:latin typeface="Calibri" panose="020F0502020204030204" pitchFamily="34" charset="0"/>
              </a:rPr>
              <a:t> and </a:t>
            </a:r>
            <a:r>
              <a:rPr lang="en-US" altLang="en-US" sz="2000" dirty="0" err="1">
                <a:latin typeface="Calibri" panose="020F0502020204030204" pitchFamily="34" charset="0"/>
              </a:rPr>
              <a:t>CdS</a:t>
            </a:r>
            <a:r>
              <a:rPr lang="en-US" altLang="en-US" sz="2000" dirty="0">
                <a:latin typeface="Calibri" panose="020F0502020204030204" pitchFamily="34" charset="0"/>
              </a:rPr>
              <a:t> and </a:t>
            </a:r>
            <a:r>
              <a:rPr lang="en-US" altLang="en-US" sz="2000" dirty="0" err="1">
                <a:latin typeface="Calibri" panose="020F0502020204030204" pitchFamily="34" charset="0"/>
              </a:rPr>
              <a:t>CdSe</a:t>
            </a:r>
            <a:r>
              <a:rPr lang="en-US" altLang="en-US" sz="2000" dirty="0">
                <a:latin typeface="Calibri" panose="020F0502020204030204" pitchFamily="34" charset="0"/>
              </a:rPr>
              <a:t> waveplates rotated above the dichroic.</a:t>
            </a:r>
          </a:p>
          <a:p>
            <a:pPr eaLnBrk="1" hangingPunct="1"/>
            <a:endParaRPr lang="en-US" altLang="en-US" sz="2000" dirty="0">
              <a:latin typeface="Calibri" panose="020F0502020204030204" pitchFamily="34" charset="0"/>
            </a:endParaRPr>
          </a:p>
          <a:p>
            <a:pPr eaLnBrk="1" hangingPunct="1"/>
            <a:r>
              <a:rPr lang="en-US" altLang="en-US" sz="2000" dirty="0">
                <a:latin typeface="Calibri" panose="020F0502020204030204" pitchFamily="34" charset="0"/>
              </a:rPr>
              <a:t>Polarization spectra :</a:t>
            </a:r>
          </a:p>
          <a:p>
            <a:pPr marL="285750" indent="-285750" eaLnBrk="1" hangingPunct="1">
              <a:buFont typeface="Arial" panose="020B0604020202020204" pitchFamily="34" charset="0"/>
              <a:buChar char="•"/>
            </a:pPr>
            <a:r>
              <a:rPr lang="en-US" altLang="en-US" sz="2000" dirty="0">
                <a:latin typeface="Calibri" panose="020F0502020204030204" pitchFamily="34" charset="0"/>
              </a:rPr>
              <a:t>Show silicate grains are non-spherical and aligned</a:t>
            </a:r>
          </a:p>
          <a:p>
            <a:pPr marL="285750" indent="-285750" eaLnBrk="1" hangingPunct="1">
              <a:buFont typeface="Arial" panose="020B0604020202020204" pitchFamily="34" charset="0"/>
              <a:buChar char="•"/>
            </a:pPr>
            <a:r>
              <a:rPr lang="en-US" altLang="en-US" sz="2000" dirty="0">
                <a:latin typeface="Calibri" panose="020F0502020204030204" pitchFamily="34" charset="0"/>
              </a:rPr>
              <a:t>Suggest toroidal fields in YSOs. </a:t>
            </a:r>
          </a:p>
          <a:p>
            <a:pPr marL="285750" indent="-285750" eaLnBrk="1" hangingPunct="1">
              <a:buFont typeface="Arial" panose="020B0604020202020204" pitchFamily="34" charset="0"/>
              <a:buChar char="•"/>
            </a:pPr>
            <a:r>
              <a:rPr lang="en-US" altLang="en-US" sz="2000" dirty="0">
                <a:latin typeface="Calibri" panose="020F0502020204030204" pitchFamily="34" charset="0"/>
              </a:rPr>
              <a:t>Can differentiate between polarization through absorption or emission which have very different signatures </a:t>
            </a:r>
          </a:p>
          <a:p>
            <a:pPr marL="285750" indent="-285750" eaLnBrk="1" hangingPunct="1">
              <a:buFont typeface="Arial" panose="020B0604020202020204" pitchFamily="34" charset="0"/>
              <a:buChar char="•"/>
            </a:pPr>
            <a:r>
              <a:rPr lang="en-US" altLang="en-US" sz="2000" dirty="0">
                <a:latin typeface="Calibri" panose="020F0502020204030204" pitchFamily="34" charset="0"/>
              </a:rPr>
              <a:t>Once the polarization mechanism is known, the magnetic field directions in the plane of the sky can be inferred</a:t>
            </a:r>
          </a:p>
          <a:p>
            <a:pPr eaLnBrk="1" hangingPunct="1"/>
            <a:endParaRPr lang="en-US" altLang="en-US" sz="2000" dirty="0">
              <a:latin typeface="Calibri" panose="020F0502020204030204" pitchFamily="34" charset="0"/>
            </a:endParaRPr>
          </a:p>
          <a:p>
            <a:pPr eaLnBrk="1" hangingPunct="1"/>
            <a:r>
              <a:rPr lang="en-US" altLang="en-US" sz="2000" dirty="0">
                <a:latin typeface="Calibri" panose="020F0502020204030204" pitchFamily="34" charset="0"/>
              </a:rPr>
              <a:t>Bright, compact objects including YSOs, HII regions and  stars were observed, summarized by Smith et al 2000.   A total of 55 objects are presented.</a:t>
            </a:r>
          </a:p>
          <a:p>
            <a:pPr eaLnBrk="1" hangingPunct="1"/>
            <a:endParaRPr lang="en-US" altLang="en-US" sz="2000" dirty="0">
              <a:latin typeface="Calibri" panose="020F0502020204030204" pitchFamily="34" charset="0"/>
            </a:endParaRPr>
          </a:p>
          <a:p>
            <a:pPr eaLnBrk="1" hangingPunct="1"/>
            <a:r>
              <a:rPr lang="en-US" altLang="en-US" sz="2000" dirty="0">
                <a:latin typeface="Calibri" panose="020F0502020204030204" pitchFamily="34" charset="0"/>
              </a:rPr>
              <a:t>Apart from early work by  Capps &amp; Dyck, and a couple of measurements with Timmi2 or </a:t>
            </a:r>
            <a:r>
              <a:rPr lang="en-US" altLang="en-US" sz="2000" dirty="0" err="1">
                <a:latin typeface="Calibri" panose="020F0502020204030204" pitchFamily="34" charset="0"/>
              </a:rPr>
              <a:t>Canaricam</a:t>
            </a:r>
            <a:r>
              <a:rPr lang="en-US" altLang="en-US" sz="2000" dirty="0">
                <a:latin typeface="Calibri" panose="020F0502020204030204" pitchFamily="34" charset="0"/>
              </a:rPr>
              <a:t>,  this still accounts for the great majority of mid-IR polarimetry available to date.  The observations place important constraints on grain properties. </a:t>
            </a:r>
          </a:p>
          <a:p>
            <a:pPr eaLnBrk="1" hangingPunct="1"/>
            <a:endParaRPr lang="en-US" altLang="en-US" sz="1800" dirty="0">
              <a:latin typeface="Calibri" panose="020F0502020204030204" pitchFamily="34" charset="0"/>
            </a:endParaRPr>
          </a:p>
        </p:txBody>
      </p:sp>
    </p:spTree>
    <p:extLst>
      <p:ext uri="{BB962C8B-B14F-4D97-AF65-F5344CB8AC3E}">
        <p14:creationId xmlns:p14="http://schemas.microsoft.com/office/powerpoint/2010/main" val="3144312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8F2FE97-1AED-4F45-913D-B6D2FE494983}"/>
                  </a:ext>
                </a:extLst>
              </p:cNvPr>
              <p:cNvSpPr>
                <a:spLocks noGrp="1"/>
              </p:cNvSpPr>
              <p:nvPr>
                <p:ph type="title"/>
              </p:nvPr>
            </p:nvSpPr>
            <p:spPr>
              <a:xfrm>
                <a:off x="457200" y="124142"/>
                <a:ext cx="5320748" cy="211280"/>
              </a:xfrm>
            </p:spPr>
            <p:txBody>
              <a:bodyPr>
                <a:noAutofit/>
              </a:bodyPr>
              <a:lstStyle/>
              <a:p>
                <a:r>
                  <a:rPr lang="en-US" sz="2400" dirty="0"/>
                  <a:t>8-22</a:t>
                </a:r>
                <a14:m>
                  <m:oMath xmlns:m="http://schemas.openxmlformats.org/officeDocument/2006/math">
                    <m:r>
                      <a:rPr lang="en-US" sz="2400" i="1" smtClean="0">
                        <a:latin typeface="Cambria Math" panose="02040503050406030204" pitchFamily="18" charset="0"/>
                        <a:ea typeface="Cambria Math" panose="02040503050406030204" pitchFamily="18" charset="0"/>
                      </a:rPr>
                      <m:t>𝜇</m:t>
                    </m:r>
                  </m:oMath>
                </a14:m>
                <a:r>
                  <a:rPr lang="en-US" sz="2400" dirty="0"/>
                  <a:t>m Absorptive Polarization </a:t>
                </a:r>
              </a:p>
            </p:txBody>
          </p:sp>
        </mc:Choice>
        <mc:Fallback xmlns="">
          <p:sp>
            <p:nvSpPr>
              <p:cNvPr id="2" name="Title 1">
                <a:extLst>
                  <a:ext uri="{FF2B5EF4-FFF2-40B4-BE49-F238E27FC236}">
                    <a16:creationId xmlns:a16="http://schemas.microsoft.com/office/drawing/2014/main" id="{B8F2FE97-1AED-4F45-913D-B6D2FE494983}"/>
                  </a:ext>
                </a:extLst>
              </p:cNvPr>
              <p:cNvSpPr>
                <a:spLocks noGrp="1" noRot="1" noChangeAspect="1" noMove="1" noResize="1" noEditPoints="1" noAdjustHandles="1" noChangeArrowheads="1" noChangeShapeType="1" noTextEdit="1"/>
              </p:cNvSpPr>
              <p:nvPr>
                <p:ph type="title"/>
              </p:nvPr>
            </p:nvSpPr>
            <p:spPr>
              <a:xfrm>
                <a:off x="457200" y="124142"/>
                <a:ext cx="5320748" cy="211280"/>
              </a:xfrm>
              <a:blipFill>
                <a:blip r:embed="rId3"/>
                <a:stretch>
                  <a:fillRect t="-66667" b="-1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D384DDB-C54D-0E43-B74A-BC177152F14D}"/>
                  </a:ext>
                </a:extLst>
              </p:cNvPr>
              <p:cNvSpPr>
                <a:spLocks noGrp="1"/>
              </p:cNvSpPr>
              <p:nvPr>
                <p:ph idx="1"/>
              </p:nvPr>
            </p:nvSpPr>
            <p:spPr>
              <a:xfrm>
                <a:off x="102870" y="5515122"/>
                <a:ext cx="9011479" cy="1218736"/>
              </a:xfrm>
            </p:spPr>
            <p:txBody>
              <a:bodyPr>
                <a:noAutofit/>
              </a:bodyPr>
              <a:lstStyle/>
              <a:p>
                <a:pPr marL="0" indent="0">
                  <a:buNone/>
                </a:pPr>
                <a:r>
                  <a:rPr lang="en-US" sz="1600" dirty="0"/>
                  <a:t>Aligned silicate grains produce  absorptive wavelength dependent polarization illustrated in the luminous YSOs, BN in Orion and CRL 2591. The constant Position Angles and strong polarization peak at 10</a:t>
                </a:r>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𝜇</m:t>
                    </m:r>
                  </m:oMath>
                </a14:m>
                <a:r>
                  <a:rPr lang="en-US" sz="1600" dirty="0"/>
                  <a:t>m (and 20</a:t>
                </a:r>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𝜇</m:t>
                    </m:r>
                  </m:oMath>
                </a14:m>
                <a:r>
                  <a:rPr lang="en-US" sz="1600" dirty="0"/>
                  <a:t>m) indicate that the dominant mechanism is dichroic absorption. The 10/20</a:t>
                </a:r>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𝜇</m:t>
                    </m:r>
                  </m:oMath>
                </a14:m>
                <a:r>
                  <a:rPr lang="en-US" sz="1600" dirty="0"/>
                  <a:t>m polarization  ratios in the two objects are very different.  The second peak at 11.2</a:t>
                </a:r>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𝜇</m:t>
                    </m:r>
                  </m:oMath>
                </a14:m>
                <a:r>
                  <a:rPr lang="en-US" sz="1600" dirty="0"/>
                  <a:t>m in AFGL 2591, with only a weak inflection in the intensity spectrum, suggests that a high band strength, crystalline grain component is present. </a:t>
                </a:r>
              </a:p>
            </p:txBody>
          </p:sp>
        </mc:Choice>
        <mc:Fallback>
          <p:sp>
            <p:nvSpPr>
              <p:cNvPr id="3" name="Content Placeholder 2">
                <a:extLst>
                  <a:ext uri="{FF2B5EF4-FFF2-40B4-BE49-F238E27FC236}">
                    <a16:creationId xmlns:a16="http://schemas.microsoft.com/office/drawing/2014/main" id="{7D384DDB-C54D-0E43-B74A-BC177152F14D}"/>
                  </a:ext>
                </a:extLst>
              </p:cNvPr>
              <p:cNvSpPr>
                <a:spLocks noGrp="1" noRot="1" noChangeAspect="1" noMove="1" noResize="1" noEditPoints="1" noAdjustHandles="1" noChangeArrowheads="1" noChangeShapeType="1" noTextEdit="1"/>
              </p:cNvSpPr>
              <p:nvPr>
                <p:ph idx="1"/>
              </p:nvPr>
            </p:nvSpPr>
            <p:spPr>
              <a:xfrm>
                <a:off x="102870" y="5515122"/>
                <a:ext cx="9011479" cy="1218736"/>
              </a:xfrm>
              <a:blipFill>
                <a:blip r:embed="rId4"/>
                <a:stretch>
                  <a:fillRect l="-423" t="-2062" b="-13402"/>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768F86D-32A3-6440-B1A8-B3BD32917EE3}"/>
              </a:ext>
            </a:extLst>
          </p:cNvPr>
          <p:cNvPicPr>
            <a:picLocks noChangeAspect="1"/>
          </p:cNvPicPr>
          <p:nvPr/>
        </p:nvPicPr>
        <p:blipFill rotWithShape="1">
          <a:blip r:embed="rId5"/>
          <a:srcRect t="7981" b="7961"/>
          <a:stretch/>
        </p:blipFill>
        <p:spPr>
          <a:xfrm>
            <a:off x="0" y="482686"/>
            <a:ext cx="8725129" cy="2353280"/>
          </a:xfrm>
          <a:prstGeom prst="rect">
            <a:avLst/>
          </a:prstGeom>
        </p:spPr>
      </p:pic>
      <p:pic>
        <p:nvPicPr>
          <p:cNvPr id="11" name="Picture 10">
            <a:extLst>
              <a:ext uri="{FF2B5EF4-FFF2-40B4-BE49-F238E27FC236}">
                <a16:creationId xmlns:a16="http://schemas.microsoft.com/office/drawing/2014/main" id="{3EF1387C-443E-9249-A52E-B0D81772EF73}"/>
              </a:ext>
            </a:extLst>
          </p:cNvPr>
          <p:cNvPicPr>
            <a:picLocks noChangeAspect="1"/>
          </p:cNvPicPr>
          <p:nvPr/>
        </p:nvPicPr>
        <p:blipFill rotWithShape="1">
          <a:blip r:embed="rId6"/>
          <a:srcRect t="8373"/>
          <a:stretch/>
        </p:blipFill>
        <p:spPr>
          <a:xfrm>
            <a:off x="102870" y="2983230"/>
            <a:ext cx="8776087" cy="2516257"/>
          </a:xfrm>
          <a:prstGeom prst="rect">
            <a:avLst/>
          </a:prstGeom>
        </p:spPr>
      </p:pic>
      <p:sp>
        <p:nvSpPr>
          <p:cNvPr id="12" name="TextBox 11">
            <a:extLst>
              <a:ext uri="{FF2B5EF4-FFF2-40B4-BE49-F238E27FC236}">
                <a16:creationId xmlns:a16="http://schemas.microsoft.com/office/drawing/2014/main" id="{D00671B6-73E6-DF4D-BB2B-0FF8536EC109}"/>
              </a:ext>
            </a:extLst>
          </p:cNvPr>
          <p:cNvSpPr txBox="1"/>
          <p:nvPr/>
        </p:nvSpPr>
        <p:spPr>
          <a:xfrm>
            <a:off x="1805049" y="701116"/>
            <a:ext cx="1303911" cy="307777"/>
          </a:xfrm>
          <a:prstGeom prst="rect">
            <a:avLst/>
          </a:prstGeom>
          <a:noFill/>
        </p:spPr>
        <p:txBody>
          <a:bodyPr wrap="square" rtlCol="0">
            <a:spAutoFit/>
          </a:bodyPr>
          <a:lstStyle/>
          <a:p>
            <a:r>
              <a:rPr lang="en-US" sz="1400" dirty="0"/>
              <a:t>BN OMC1</a:t>
            </a:r>
          </a:p>
        </p:txBody>
      </p:sp>
      <p:sp>
        <p:nvSpPr>
          <p:cNvPr id="13" name="TextBox 12">
            <a:extLst>
              <a:ext uri="{FF2B5EF4-FFF2-40B4-BE49-F238E27FC236}">
                <a16:creationId xmlns:a16="http://schemas.microsoft.com/office/drawing/2014/main" id="{F97B4CF5-5438-7A4F-B3E3-BE25E274F789}"/>
              </a:ext>
            </a:extLst>
          </p:cNvPr>
          <p:cNvSpPr txBox="1"/>
          <p:nvPr/>
        </p:nvSpPr>
        <p:spPr>
          <a:xfrm>
            <a:off x="1698171" y="3167370"/>
            <a:ext cx="1410789" cy="307777"/>
          </a:xfrm>
          <a:prstGeom prst="rect">
            <a:avLst/>
          </a:prstGeom>
          <a:noFill/>
        </p:spPr>
        <p:txBody>
          <a:bodyPr wrap="square" rtlCol="0">
            <a:spAutoFit/>
          </a:bodyPr>
          <a:lstStyle/>
          <a:p>
            <a:r>
              <a:rPr lang="en-US" sz="1400" dirty="0"/>
              <a:t>AFGL 2591</a:t>
            </a:r>
          </a:p>
        </p:txBody>
      </p:sp>
      <p:sp>
        <p:nvSpPr>
          <p:cNvPr id="6" name="TextBox 5">
            <a:extLst>
              <a:ext uri="{FF2B5EF4-FFF2-40B4-BE49-F238E27FC236}">
                <a16:creationId xmlns:a16="http://schemas.microsoft.com/office/drawing/2014/main" id="{EB7E9342-9BC1-B555-A8C9-AD76E4E289FB}"/>
              </a:ext>
            </a:extLst>
          </p:cNvPr>
          <p:cNvSpPr txBox="1"/>
          <p:nvPr/>
        </p:nvSpPr>
        <p:spPr>
          <a:xfrm>
            <a:off x="6365767" y="155519"/>
            <a:ext cx="2778233" cy="307777"/>
          </a:xfrm>
          <a:prstGeom prst="rect">
            <a:avLst/>
          </a:prstGeom>
          <a:noFill/>
        </p:spPr>
        <p:txBody>
          <a:bodyPr wrap="square">
            <a:spAutoFit/>
          </a:bodyPr>
          <a:lstStyle/>
          <a:p>
            <a:r>
              <a:rPr lang="en-US" sz="1400" dirty="0">
                <a:solidFill>
                  <a:srgbClr val="FF0000"/>
                </a:solidFill>
              </a:rPr>
              <a:t>C Smith et al 2000</a:t>
            </a:r>
            <a:endParaRPr lang="en-US" sz="1400" dirty="0"/>
          </a:p>
        </p:txBody>
      </p:sp>
    </p:spTree>
    <p:extLst>
      <p:ext uri="{BB962C8B-B14F-4D97-AF65-F5344CB8AC3E}">
        <p14:creationId xmlns:p14="http://schemas.microsoft.com/office/powerpoint/2010/main" val="704599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23"/>
          </a:xfrm>
        </p:spPr>
        <p:txBody>
          <a:bodyPr/>
          <a:lstStyle/>
          <a:p>
            <a:r>
              <a:rPr lang="en-US" dirty="0"/>
              <a:t>Galactic Centre </a:t>
            </a:r>
            <a:r>
              <a:rPr lang="en-US" dirty="0" err="1"/>
              <a:t>SgrA</a:t>
            </a:r>
            <a:r>
              <a:rPr lang="en-US" dirty="0"/>
              <a:t> IRS1</a:t>
            </a:r>
          </a:p>
        </p:txBody>
      </p:sp>
      <p:sp>
        <p:nvSpPr>
          <p:cNvPr id="3" name="Content Placeholder 2"/>
          <p:cNvSpPr>
            <a:spLocks noGrp="1"/>
          </p:cNvSpPr>
          <p:nvPr>
            <p:ph idx="1"/>
          </p:nvPr>
        </p:nvSpPr>
        <p:spPr>
          <a:xfrm>
            <a:off x="298808" y="4985822"/>
            <a:ext cx="8845192" cy="1490736"/>
          </a:xfrm>
        </p:spPr>
        <p:txBody>
          <a:bodyPr>
            <a:noAutofit/>
          </a:bodyPr>
          <a:lstStyle/>
          <a:p>
            <a:pPr marL="0" indent="0">
              <a:buNone/>
            </a:pPr>
            <a:r>
              <a:rPr lang="en-US" sz="2000" dirty="0"/>
              <a:t>Unlike BN and CRL2591, the PA towards </a:t>
            </a:r>
            <a:r>
              <a:rPr lang="en-US" sz="2000" dirty="0" err="1"/>
              <a:t>SgrA</a:t>
            </a:r>
            <a:r>
              <a:rPr lang="en-US" sz="2000" dirty="0"/>
              <a:t> IRS1 is wavelength dependent. </a:t>
            </a:r>
            <a:r>
              <a:rPr lang="en-US" sz="2000" dirty="0" err="1"/>
              <a:t>Spectropolarimetry</a:t>
            </a:r>
            <a:r>
              <a:rPr lang="en-US" sz="2000" dirty="0"/>
              <a:t> across the silicate feature can separate a warm emissive component at </a:t>
            </a:r>
            <a:r>
              <a:rPr lang="en-US" sz="2000" dirty="0" err="1"/>
              <a:t>θ</a:t>
            </a:r>
            <a:r>
              <a:rPr lang="en-US" sz="2000" dirty="0"/>
              <a:t>= 120</a:t>
            </a:r>
            <a:r>
              <a:rPr lang="en-US" sz="2000" baseline="30000" dirty="0"/>
              <a:t>o</a:t>
            </a:r>
            <a:r>
              <a:rPr lang="en-US" sz="2000" dirty="0"/>
              <a:t> (dashed line) overlaid by absorption by cold silicate grains at </a:t>
            </a:r>
            <a:r>
              <a:rPr lang="en-US" sz="2000" dirty="0" err="1"/>
              <a:t>θ</a:t>
            </a:r>
            <a:r>
              <a:rPr lang="en-US" sz="2000" dirty="0"/>
              <a:t>~ 10</a:t>
            </a:r>
            <a:r>
              <a:rPr lang="en-US" sz="2000" baseline="30000" dirty="0"/>
              <a:t>o</a:t>
            </a:r>
            <a:r>
              <a:rPr lang="en-US" sz="2000" dirty="0"/>
              <a:t> (dotted line).  Note that at 12μm, the emissive polarization is large and the IS absorptive component  is low.      </a:t>
            </a:r>
            <a:r>
              <a:rPr lang="en-US" sz="1800" dirty="0"/>
              <a:t>[</a:t>
            </a:r>
            <a:r>
              <a:rPr lang="en-US" sz="1800" dirty="0">
                <a:solidFill>
                  <a:srgbClr val="FF0000"/>
                </a:solidFill>
              </a:rPr>
              <a:t>Aitken et al 1986</a:t>
            </a:r>
            <a:r>
              <a:rPr lang="en-US" sz="1800" dirty="0"/>
              <a:t>]</a:t>
            </a:r>
          </a:p>
        </p:txBody>
      </p:sp>
      <p:pic>
        <p:nvPicPr>
          <p:cNvPr id="5" name="Picture 4"/>
          <p:cNvPicPr>
            <a:picLocks noChangeAspect="1"/>
          </p:cNvPicPr>
          <p:nvPr/>
        </p:nvPicPr>
        <p:blipFill>
          <a:blip r:embed="rId2"/>
          <a:stretch>
            <a:fillRect/>
          </a:stretch>
        </p:blipFill>
        <p:spPr>
          <a:xfrm>
            <a:off x="-290663" y="1378270"/>
            <a:ext cx="9725326" cy="3390691"/>
          </a:xfrm>
          <a:prstGeom prst="rect">
            <a:avLst/>
          </a:prstGeom>
        </p:spPr>
      </p:pic>
    </p:spTree>
    <p:extLst>
      <p:ext uri="{BB962C8B-B14F-4D97-AF65-F5344CB8AC3E}">
        <p14:creationId xmlns:p14="http://schemas.microsoft.com/office/powerpoint/2010/main" val="2079845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C_Pol_97.tiff">
            <a:extLst>
              <a:ext uri="{FF2B5EF4-FFF2-40B4-BE49-F238E27FC236}">
                <a16:creationId xmlns:a16="http://schemas.microsoft.com/office/drawing/2014/main" id="{AD61C3D7-C6E2-6B64-8AF5-54A639C652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5361" y="380010"/>
            <a:ext cx="4651188" cy="608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a:extLst>
              <a:ext uri="{FF2B5EF4-FFF2-40B4-BE49-F238E27FC236}">
                <a16:creationId xmlns:a16="http://schemas.microsoft.com/office/drawing/2014/main" id="{0DE43883-85D4-7736-B5BD-4BC703CF0C8F}"/>
              </a:ext>
            </a:extLst>
          </p:cNvPr>
          <p:cNvSpPr>
            <a:spLocks noGrp="1"/>
          </p:cNvSpPr>
          <p:nvPr>
            <p:ph type="title"/>
          </p:nvPr>
        </p:nvSpPr>
        <p:spPr>
          <a:xfrm>
            <a:off x="0" y="274638"/>
            <a:ext cx="4365625" cy="554037"/>
          </a:xfrm>
        </p:spPr>
        <p:txBody>
          <a:bodyPr/>
          <a:lstStyle/>
          <a:p>
            <a:pPr eaLnBrk="1" hangingPunct="1"/>
            <a:r>
              <a:rPr lang="en-US" altLang="en-US" sz="3600">
                <a:ea typeface="ヒラギノ角ゴ Pro W3" pitchFamily="-106" charset="-128"/>
              </a:rPr>
              <a:t>Imaging Polarimetry</a:t>
            </a:r>
          </a:p>
        </p:txBody>
      </p:sp>
      <p:sp>
        <p:nvSpPr>
          <p:cNvPr id="28676" name="TextBox 5">
            <a:extLst>
              <a:ext uri="{FF2B5EF4-FFF2-40B4-BE49-F238E27FC236}">
                <a16:creationId xmlns:a16="http://schemas.microsoft.com/office/drawing/2014/main" id="{2CB760D1-C12B-EF33-6A45-69CAEEEAA812}"/>
              </a:ext>
            </a:extLst>
          </p:cNvPr>
          <p:cNvSpPr txBox="1">
            <a:spLocks noChangeArrowheads="1"/>
          </p:cNvSpPr>
          <p:nvPr/>
        </p:nvSpPr>
        <p:spPr bwMode="auto">
          <a:xfrm>
            <a:off x="165099" y="1201738"/>
            <a:ext cx="4200525"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1800" dirty="0">
                <a:latin typeface="Calibri" panose="020F0502020204030204" pitchFamily="34" charset="0"/>
              </a:rPr>
              <a:t>Initial measurements were made by pointing at IR sources in the GC with UCLS, interpreted as intrinsic emissive polarization in the filaments overlaid by interstellar absorptive polarization.  The first true imaging measurements were with the Goddard camera at UKIRT (1989), but were superseded by NIMPOL (1995), </a:t>
            </a:r>
          </a:p>
          <a:p>
            <a:pPr eaLnBrk="1" hangingPunct="1"/>
            <a:endParaRPr lang="en-US" altLang="en-US" sz="1800" dirty="0">
              <a:latin typeface="Calibri" panose="020F0502020204030204" pitchFamily="34" charset="0"/>
            </a:endParaRPr>
          </a:p>
          <a:p>
            <a:pPr eaLnBrk="1" hangingPunct="1"/>
            <a:r>
              <a:rPr lang="en-US" altLang="en-US" sz="1800" dirty="0">
                <a:latin typeface="Calibri" panose="020F0502020204030204" pitchFamily="34" charset="0"/>
              </a:rPr>
              <a:t>The polarization vectors trace ordered magnetic fields in the Northern Arm leading to high degrees of polarization (&lt;10%) with some distortions near the bright peaks.  The alignment may be saturated, in which case the polarization levels indicate the orientation of the field to the plan of the sky.</a:t>
            </a:r>
          </a:p>
          <a:p>
            <a:pPr eaLnBrk="1" hangingPunct="1"/>
            <a:endParaRPr lang="en-US" altLang="en-US" sz="1800" dirty="0">
              <a:latin typeface="Calibri" panose="020F0502020204030204" pitchFamily="34" charset="0"/>
            </a:endParaRPr>
          </a:p>
          <a:p>
            <a:pPr eaLnBrk="1" hangingPunct="1"/>
            <a:r>
              <a:rPr lang="en-US" altLang="en-US" sz="1800" dirty="0" err="1">
                <a:latin typeface="Calibri" panose="020F0502020204030204" pitchFamily="34" charset="0"/>
              </a:rPr>
              <a:t>Canaricam</a:t>
            </a:r>
            <a:r>
              <a:rPr lang="en-US" altLang="en-US" sz="1800" dirty="0">
                <a:latin typeface="Calibri" panose="020F0502020204030204" pitchFamily="34" charset="0"/>
              </a:rPr>
              <a:t> on GTC followed this up at higher spatial resolution.</a:t>
            </a:r>
          </a:p>
          <a:p>
            <a:pPr eaLnBrk="1" hangingPunct="1"/>
            <a:endParaRPr lang="en-US" altLang="en-US" sz="1800" dirty="0">
              <a:latin typeface="Calibri" panose="020F0502020204030204" pitchFamily="34" charset="0"/>
            </a:endParaRPr>
          </a:p>
          <a:p>
            <a:pPr eaLnBrk="1" hangingPunct="1"/>
            <a:endParaRPr lang="en-US" altLang="en-US" sz="1800" dirty="0">
              <a:latin typeface="Calibri" panose="020F0502020204030204" pitchFamily="34" charset="0"/>
            </a:endParaRPr>
          </a:p>
        </p:txBody>
      </p:sp>
      <p:sp>
        <p:nvSpPr>
          <p:cNvPr id="4" name="TextBox 3">
            <a:extLst>
              <a:ext uri="{FF2B5EF4-FFF2-40B4-BE49-F238E27FC236}">
                <a16:creationId xmlns:a16="http://schemas.microsoft.com/office/drawing/2014/main" id="{550C19F8-295F-A2EC-E35D-6771B617A200}"/>
              </a:ext>
            </a:extLst>
          </p:cNvPr>
          <p:cNvSpPr txBox="1"/>
          <p:nvPr/>
        </p:nvSpPr>
        <p:spPr>
          <a:xfrm>
            <a:off x="6202017" y="6550223"/>
            <a:ext cx="3024532" cy="307777"/>
          </a:xfrm>
          <a:prstGeom prst="rect">
            <a:avLst/>
          </a:prstGeom>
          <a:noFill/>
        </p:spPr>
        <p:txBody>
          <a:bodyPr wrap="square">
            <a:spAutoFit/>
          </a:bodyPr>
          <a:lstStyle/>
          <a:p>
            <a:r>
              <a:rPr lang="en-US" sz="1400" dirty="0">
                <a:solidFill>
                  <a:srgbClr val="FF0000"/>
                </a:solidFill>
              </a:rPr>
              <a:t>Aitken, Smith, Moore, Roche 1998</a:t>
            </a:r>
            <a:endParaRPr lang="en-US" sz="1400" dirty="0"/>
          </a:p>
        </p:txBody>
      </p:sp>
    </p:spTree>
    <p:extLst>
      <p:ext uri="{BB962C8B-B14F-4D97-AF65-F5344CB8AC3E}">
        <p14:creationId xmlns:p14="http://schemas.microsoft.com/office/powerpoint/2010/main" val="793478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22343D-A08B-5200-F993-E1138E969680}"/>
              </a:ext>
            </a:extLst>
          </p:cNvPr>
          <p:cNvPicPr>
            <a:picLocks noChangeAspect="1"/>
          </p:cNvPicPr>
          <p:nvPr/>
        </p:nvPicPr>
        <p:blipFill>
          <a:blip r:embed="rId3"/>
          <a:stretch>
            <a:fillRect/>
          </a:stretch>
        </p:blipFill>
        <p:spPr>
          <a:xfrm>
            <a:off x="-48201" y="-494639"/>
            <a:ext cx="7376654" cy="7352639"/>
          </a:xfrm>
          <a:prstGeom prst="rect">
            <a:avLst/>
          </a:prstGeom>
        </p:spPr>
      </p:pic>
      <p:sp>
        <p:nvSpPr>
          <p:cNvPr id="15365" name="Content Placeholder 2">
            <a:extLst>
              <a:ext uri="{FF2B5EF4-FFF2-40B4-BE49-F238E27FC236}">
                <a16:creationId xmlns:a16="http://schemas.microsoft.com/office/drawing/2014/main" id="{A79665EC-CAE5-724B-E266-E794575A6848}"/>
              </a:ext>
            </a:extLst>
          </p:cNvPr>
          <p:cNvSpPr txBox="1">
            <a:spLocks/>
          </p:cNvSpPr>
          <p:nvPr/>
        </p:nvSpPr>
        <p:spPr bwMode="auto">
          <a:xfrm>
            <a:off x="6586331" y="954157"/>
            <a:ext cx="2557670" cy="459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514350"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spcBef>
                <a:spcPct val="20000"/>
              </a:spcBef>
              <a:buFont typeface="Arial" panose="020B0604020202020204" pitchFamily="34" charset="0"/>
              <a:buNone/>
            </a:pPr>
            <a:r>
              <a:rPr lang="en-US" altLang="en-US" sz="1800" dirty="0">
                <a:latin typeface="+mn-lt"/>
              </a:rPr>
              <a:t>Spectrophotometry of bright </a:t>
            </a:r>
            <a:r>
              <a:rPr lang="en-US" altLang="en-US" sz="1800" dirty="0">
                <a:latin typeface="+mn-lt"/>
                <a:ea typeface="ヒラギノ角ゴ Pro W3" pitchFamily="-106" charset="-128"/>
              </a:rPr>
              <a:t>2</a:t>
            </a:r>
            <a:r>
              <a:rPr lang="en-US" altLang="en-US" sz="1800" dirty="0">
                <a:latin typeface="+mn-lt"/>
              </a:rPr>
              <a:t>μm </a:t>
            </a:r>
            <a:r>
              <a:rPr lang="en-US" altLang="en-US" sz="1800" dirty="0">
                <a:latin typeface="+mn-lt"/>
                <a:ea typeface="ヒラギノ角ゴ Pro W3" pitchFamily="-106" charset="-128"/>
              </a:rPr>
              <a:t>Sky Survey</a:t>
            </a:r>
            <a:r>
              <a:rPr lang="en-US" altLang="en-US" sz="1800" dirty="0">
                <a:latin typeface="+mn-lt"/>
              </a:rPr>
              <a:t> stars obtained at Mt Lemmon.  </a:t>
            </a:r>
          </a:p>
          <a:p>
            <a:pPr eaLnBrk="1" hangingPunct="1">
              <a:spcBef>
                <a:spcPct val="20000"/>
              </a:spcBef>
              <a:buFont typeface="Arial" panose="020B0604020202020204" pitchFamily="34" charset="0"/>
              <a:buNone/>
            </a:pPr>
            <a:r>
              <a:rPr lang="en-US" altLang="en-US" sz="1800" dirty="0">
                <a:latin typeface="+mn-lt"/>
              </a:rPr>
              <a:t>Water bands are prominent in the near-IR and circumstellar dust with silicate emission in the mid-IR.</a:t>
            </a:r>
          </a:p>
          <a:p>
            <a:pPr eaLnBrk="1" hangingPunct="1">
              <a:spcBef>
                <a:spcPct val="20000"/>
              </a:spcBef>
              <a:buFont typeface="Arial" panose="020B0604020202020204" pitchFamily="34" charset="0"/>
              <a:buNone/>
            </a:pPr>
            <a:r>
              <a:rPr lang="en-US" altLang="en-US" sz="1800" dirty="0">
                <a:latin typeface="+mn-lt"/>
              </a:rPr>
              <a:t>The silicate feature changes from emission to absorption as the optical depth increases. </a:t>
            </a:r>
          </a:p>
          <a:p>
            <a:pPr eaLnBrk="1" hangingPunct="1">
              <a:spcBef>
                <a:spcPct val="20000"/>
              </a:spcBef>
              <a:buFont typeface="Arial" panose="020B0604020202020204" pitchFamily="34" charset="0"/>
              <a:buNone/>
            </a:pPr>
            <a:endParaRPr lang="en-US" altLang="en-US" sz="1600" dirty="0">
              <a:latin typeface="Calibri" panose="020F0502020204030204" pitchFamily="34" charset="0"/>
            </a:endParaRPr>
          </a:p>
          <a:p>
            <a:pPr eaLnBrk="1" hangingPunct="1">
              <a:spcBef>
                <a:spcPct val="20000"/>
              </a:spcBef>
            </a:pPr>
            <a:r>
              <a:rPr lang="en-US" altLang="en-US" sz="1400" dirty="0">
                <a:solidFill>
                  <a:srgbClr val="FF0000"/>
                </a:solidFill>
                <a:latin typeface="Calibri" panose="020F0502020204030204" pitchFamily="34" charset="0"/>
              </a:rPr>
              <a:t>Merrill &amp; Stein 1976</a:t>
            </a:r>
          </a:p>
          <a:p>
            <a:pPr eaLnBrk="1" hangingPunct="1">
              <a:spcBef>
                <a:spcPct val="20000"/>
              </a:spcBef>
              <a:buFont typeface="Arial" panose="020B0604020202020204" pitchFamily="34" charset="0"/>
              <a:buNone/>
            </a:pPr>
            <a:endParaRPr lang="en-US" altLang="en-US" sz="1600" dirty="0">
              <a:latin typeface="Calibri" panose="020F0502020204030204" pitchFamily="34" charset="0"/>
            </a:endParaRPr>
          </a:p>
        </p:txBody>
      </p:sp>
    </p:spTree>
    <p:extLst>
      <p:ext uri="{BB962C8B-B14F-4D97-AF65-F5344CB8AC3E}">
        <p14:creationId xmlns:p14="http://schemas.microsoft.com/office/powerpoint/2010/main" val="1306449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l3_Final_Zhao_cro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22" y="-1075079"/>
            <a:ext cx="6378223" cy="9025990"/>
          </a:xfrm>
          <a:prstGeom prst="rect">
            <a:avLst/>
          </a:prstGeom>
        </p:spPr>
      </p:pic>
      <p:sp>
        <p:nvSpPr>
          <p:cNvPr id="6" name="TextBox 5"/>
          <p:cNvSpPr txBox="1"/>
          <p:nvPr/>
        </p:nvSpPr>
        <p:spPr>
          <a:xfrm>
            <a:off x="112889" y="117694"/>
            <a:ext cx="2709333" cy="6186309"/>
          </a:xfrm>
          <a:prstGeom prst="rect">
            <a:avLst/>
          </a:prstGeom>
          <a:noFill/>
        </p:spPr>
        <p:txBody>
          <a:bodyPr wrap="square" rtlCol="0">
            <a:spAutoFit/>
          </a:bodyPr>
          <a:lstStyle/>
          <a:p>
            <a:r>
              <a:rPr lang="en-US" dirty="0" err="1"/>
              <a:t>Canaricam</a:t>
            </a:r>
            <a:r>
              <a:rPr lang="en-US" dirty="0"/>
              <a:t> 12</a:t>
            </a:r>
            <a:r>
              <a:rPr lang="en-US" sz="1800" dirty="0"/>
              <a:t>μm</a:t>
            </a:r>
            <a:r>
              <a:rPr lang="en-US" dirty="0"/>
              <a:t> polarization vectors superimposed on a 1.3cm VLA image from Zhao 2009</a:t>
            </a:r>
          </a:p>
          <a:p>
            <a:endParaRPr lang="en-US" dirty="0"/>
          </a:p>
          <a:p>
            <a:r>
              <a:rPr lang="en-US" dirty="0"/>
              <a:t>Unlike the Northern Arm, the bright regions in the E-W bar have different polarization directions from the diffuse emission which lies along the bar and so are not embedded in it</a:t>
            </a:r>
          </a:p>
          <a:p>
            <a:endParaRPr lang="en-US" dirty="0"/>
          </a:p>
          <a:p>
            <a:r>
              <a:rPr lang="en-US" dirty="0"/>
              <a:t>Apparent helical structure west of IRS5 has some correspondence with polarization.  Null points occur where filaments overlap.</a:t>
            </a:r>
          </a:p>
        </p:txBody>
      </p:sp>
      <p:sp>
        <p:nvSpPr>
          <p:cNvPr id="2" name="TextBox 1">
            <a:extLst>
              <a:ext uri="{FF2B5EF4-FFF2-40B4-BE49-F238E27FC236}">
                <a16:creationId xmlns:a16="http://schemas.microsoft.com/office/drawing/2014/main" id="{88303E60-F683-2D35-B676-FDBA1F0D6BA3}"/>
              </a:ext>
            </a:extLst>
          </p:cNvPr>
          <p:cNvSpPr txBox="1"/>
          <p:nvPr/>
        </p:nvSpPr>
        <p:spPr>
          <a:xfrm>
            <a:off x="112889" y="6432529"/>
            <a:ext cx="2778233" cy="307777"/>
          </a:xfrm>
          <a:prstGeom prst="rect">
            <a:avLst/>
          </a:prstGeom>
          <a:noFill/>
        </p:spPr>
        <p:txBody>
          <a:bodyPr wrap="square">
            <a:spAutoFit/>
          </a:bodyPr>
          <a:lstStyle/>
          <a:p>
            <a:r>
              <a:rPr lang="en-US" sz="1400" dirty="0">
                <a:solidFill>
                  <a:srgbClr val="FF0000"/>
                </a:solidFill>
              </a:rPr>
              <a:t>Roche et al 2018</a:t>
            </a:r>
            <a:endParaRPr lang="en-US" sz="1400" dirty="0"/>
          </a:p>
        </p:txBody>
      </p:sp>
    </p:spTree>
    <p:extLst>
      <p:ext uri="{BB962C8B-B14F-4D97-AF65-F5344CB8AC3E}">
        <p14:creationId xmlns:p14="http://schemas.microsoft.com/office/powerpoint/2010/main" val="374475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7B1E-7D90-6D7C-CB78-A2C9556DEB91}"/>
              </a:ext>
            </a:extLst>
          </p:cNvPr>
          <p:cNvSpPr>
            <a:spLocks noGrp="1"/>
          </p:cNvSpPr>
          <p:nvPr>
            <p:ph type="title"/>
          </p:nvPr>
        </p:nvSpPr>
        <p:spPr>
          <a:xfrm>
            <a:off x="457200" y="137319"/>
            <a:ext cx="8229600" cy="639762"/>
          </a:xfrm>
        </p:spPr>
        <p:txBody>
          <a:bodyPr/>
          <a:lstStyle/>
          <a:p>
            <a:r>
              <a:rPr lang="en-US" dirty="0"/>
              <a:t>The B field in the central Parsec</a:t>
            </a:r>
          </a:p>
        </p:txBody>
      </p:sp>
      <p:pic>
        <p:nvPicPr>
          <p:cNvPr id="4" name="Content Placeholder 3" descr="GC_LIC.pdf">
            <a:extLst>
              <a:ext uri="{FF2B5EF4-FFF2-40B4-BE49-F238E27FC236}">
                <a16:creationId xmlns:a16="http://schemas.microsoft.com/office/drawing/2014/main" id="{6BE7DD20-17F3-40EC-AEC9-4C1479365A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4249" y="0"/>
            <a:ext cx="5295525" cy="7492813"/>
          </a:xfrm>
          <a:prstGeom prst="rect">
            <a:avLst/>
          </a:prstGeom>
        </p:spPr>
      </p:pic>
      <p:sp>
        <p:nvSpPr>
          <p:cNvPr id="5" name="TextBox 4">
            <a:extLst>
              <a:ext uri="{FF2B5EF4-FFF2-40B4-BE49-F238E27FC236}">
                <a16:creationId xmlns:a16="http://schemas.microsoft.com/office/drawing/2014/main" id="{F80A9384-AF67-3A52-D169-C29C45B7BB0E}"/>
              </a:ext>
            </a:extLst>
          </p:cNvPr>
          <p:cNvSpPr txBox="1"/>
          <p:nvPr/>
        </p:nvSpPr>
        <p:spPr>
          <a:xfrm>
            <a:off x="172278" y="914400"/>
            <a:ext cx="4214192" cy="5909310"/>
          </a:xfrm>
          <a:prstGeom prst="rect">
            <a:avLst/>
          </a:prstGeom>
          <a:noFill/>
        </p:spPr>
        <p:txBody>
          <a:bodyPr wrap="square" rtlCol="0">
            <a:spAutoFit/>
          </a:bodyPr>
          <a:lstStyle/>
          <a:p>
            <a:r>
              <a:rPr lang="en-GB" dirty="0">
                <a:latin typeface="CMR9"/>
              </a:rPr>
              <a:t>T</a:t>
            </a:r>
            <a:r>
              <a:rPr lang="en-GB" sz="1800" dirty="0">
                <a:effectLst/>
                <a:latin typeface="CMR9"/>
              </a:rPr>
              <a:t>he mid-IR polarization is a property of the diffuse emission rather than the compact, bright sources and suggests a B field strength ~2mGauss.</a:t>
            </a:r>
            <a:endParaRPr lang="en-GB" dirty="0"/>
          </a:p>
          <a:p>
            <a:endParaRPr lang="en-GB" dirty="0">
              <a:latin typeface="CMR9"/>
            </a:endParaRPr>
          </a:p>
          <a:p>
            <a:r>
              <a:rPr lang="en-GB" sz="1800" dirty="0">
                <a:effectLst/>
                <a:latin typeface="CMR9"/>
              </a:rPr>
              <a:t>The compact objects do not perturb the inferred magnetic field directions or dilute the degree of polarization, suggesting that the stars are embedded within the field. </a:t>
            </a:r>
          </a:p>
          <a:p>
            <a:endParaRPr lang="en-GB" sz="1800" dirty="0">
              <a:effectLst/>
              <a:latin typeface="CMR9"/>
            </a:endParaRPr>
          </a:p>
          <a:p>
            <a:r>
              <a:rPr lang="en-GB" sz="1800" dirty="0">
                <a:effectLst/>
                <a:latin typeface="CMR9"/>
              </a:rPr>
              <a:t>The brightest compact objects are linked by a coherent run of vectors suggesting that the field has been compressed and aligned to the sources by the stellar outflows. </a:t>
            </a:r>
          </a:p>
          <a:p>
            <a:endParaRPr lang="en-GB" dirty="0"/>
          </a:p>
          <a:p>
            <a:r>
              <a:rPr lang="en-GB" sz="1800" dirty="0">
                <a:effectLst/>
                <a:latin typeface="CMR9"/>
              </a:rPr>
              <a:t>The maximum polarization of 12% at 12.5 </a:t>
            </a:r>
            <a:r>
              <a:rPr lang="el-GR" sz="1800" dirty="0">
                <a:effectLst/>
                <a:latin typeface="CMMI9"/>
              </a:rPr>
              <a:t>μ</a:t>
            </a:r>
            <a:r>
              <a:rPr lang="en-GB" sz="1800" dirty="0">
                <a:effectLst/>
                <a:latin typeface="CMR9"/>
              </a:rPr>
              <a:t>m is found to the east of </a:t>
            </a:r>
            <a:r>
              <a:rPr lang="en-GB" sz="1800" dirty="0" err="1">
                <a:effectLst/>
                <a:latin typeface="CMR9"/>
              </a:rPr>
              <a:t>SgrA</a:t>
            </a:r>
            <a:r>
              <a:rPr lang="en-GB" sz="1800" dirty="0">
                <a:effectLst/>
                <a:latin typeface="CMR9"/>
              </a:rPr>
              <a:t>*. This may indicate that the filament lies in the plane of the sky and that the polarization is saturated here. </a:t>
            </a:r>
            <a:endParaRPr lang="en-GB" dirty="0"/>
          </a:p>
        </p:txBody>
      </p:sp>
    </p:spTree>
    <p:extLst>
      <p:ext uri="{BB962C8B-B14F-4D97-AF65-F5344CB8AC3E}">
        <p14:creationId xmlns:p14="http://schemas.microsoft.com/office/powerpoint/2010/main" val="2491576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9CE2-76AA-7A1B-9380-E3CC9F5383D2}"/>
              </a:ext>
            </a:extLst>
          </p:cNvPr>
          <p:cNvSpPr>
            <a:spLocks noGrp="1"/>
          </p:cNvSpPr>
          <p:nvPr>
            <p:ph type="title"/>
          </p:nvPr>
        </p:nvSpPr>
        <p:spPr>
          <a:xfrm>
            <a:off x="457200" y="274638"/>
            <a:ext cx="8229600" cy="652288"/>
          </a:xfrm>
        </p:spPr>
        <p:txBody>
          <a:bodyPr/>
          <a:lstStyle/>
          <a:p>
            <a:r>
              <a:rPr lang="en-US" dirty="0"/>
              <a:t>Conclusions</a:t>
            </a:r>
          </a:p>
        </p:txBody>
      </p:sp>
      <p:sp>
        <p:nvSpPr>
          <p:cNvPr id="3" name="Content Placeholder 2">
            <a:extLst>
              <a:ext uri="{FF2B5EF4-FFF2-40B4-BE49-F238E27FC236}">
                <a16:creationId xmlns:a16="http://schemas.microsoft.com/office/drawing/2014/main" id="{600B037F-330E-5EC7-0D5A-7C38BEDE00B5}"/>
              </a:ext>
            </a:extLst>
          </p:cNvPr>
          <p:cNvSpPr>
            <a:spLocks noGrp="1"/>
          </p:cNvSpPr>
          <p:nvPr>
            <p:ph idx="1"/>
          </p:nvPr>
        </p:nvSpPr>
        <p:spPr>
          <a:xfrm>
            <a:off x="457200" y="1417638"/>
            <a:ext cx="8474765" cy="4707835"/>
          </a:xfrm>
        </p:spPr>
        <p:txBody>
          <a:bodyPr/>
          <a:lstStyle/>
          <a:p>
            <a:pPr marL="0" indent="0">
              <a:buNone/>
            </a:pPr>
            <a:r>
              <a:rPr lang="en-US" sz="2000" dirty="0"/>
              <a:t>Mid-IR spectroscopy conducted with the UCLS at the AAT and UKIRT had a profound impact on our understanding of dust properties. </a:t>
            </a:r>
          </a:p>
          <a:p>
            <a:pPr marL="0" indent="0">
              <a:buNone/>
            </a:pPr>
            <a:r>
              <a:rPr lang="en-US" sz="2000" dirty="0"/>
              <a:t>Spectroscopy of samples of planetary nebulae, galaxy nuclei, WR stars and other objects revealed environmental effects and dependencies on C/O ratios.  These spectra informed requirements for space missions.</a:t>
            </a:r>
          </a:p>
          <a:p>
            <a:pPr marL="0" indent="0">
              <a:buNone/>
            </a:pPr>
            <a:r>
              <a:rPr lang="en-US" sz="2000" dirty="0"/>
              <a:t>By 2000, new facilities and instruments  including 8-m telescopes and  space telescopes were largely superseding the capabilities on the AAT, which anyway were  approaching the limit of what could be observed in a reasonable time. </a:t>
            </a:r>
          </a:p>
          <a:p>
            <a:pPr marL="0" indent="0">
              <a:buNone/>
            </a:pPr>
            <a:endParaRPr lang="en-US" sz="2000" dirty="0"/>
          </a:p>
          <a:p>
            <a:pPr marL="0" indent="0">
              <a:buNone/>
            </a:pPr>
            <a:r>
              <a:rPr lang="en-US" sz="2000" dirty="0"/>
              <a:t>The AAT was the right facility at the </a:t>
            </a:r>
            <a:r>
              <a:rPr lang="en-US" sz="2000"/>
              <a:t>right time. </a:t>
            </a:r>
            <a:endParaRPr lang="en-US" sz="2000" dirty="0"/>
          </a:p>
        </p:txBody>
      </p:sp>
      <p:pic>
        <p:nvPicPr>
          <p:cNvPr id="4" name="Picture 3">
            <a:extLst>
              <a:ext uri="{FF2B5EF4-FFF2-40B4-BE49-F238E27FC236}">
                <a16:creationId xmlns:a16="http://schemas.microsoft.com/office/drawing/2014/main" id="{B5AC2C65-DE6F-79BE-7B6C-2A89EDA5F40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1000"/>
                    </a14:imgEffect>
                  </a14:imgLayer>
                </a14:imgProps>
              </a:ext>
            </a:extLst>
          </a:blip>
          <a:stretch>
            <a:fillRect/>
          </a:stretch>
        </p:blipFill>
        <p:spPr>
          <a:xfrm>
            <a:off x="5987441" y="4186240"/>
            <a:ext cx="2805831" cy="2508243"/>
          </a:xfrm>
          <a:prstGeom prst="rect">
            <a:avLst/>
          </a:prstGeom>
        </p:spPr>
      </p:pic>
    </p:spTree>
    <p:extLst>
      <p:ext uri="{BB962C8B-B14F-4D97-AF65-F5344CB8AC3E}">
        <p14:creationId xmlns:p14="http://schemas.microsoft.com/office/powerpoint/2010/main" val="532032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9CE2-76AA-7A1B-9380-E3CC9F5383D2}"/>
              </a:ext>
            </a:extLst>
          </p:cNvPr>
          <p:cNvSpPr>
            <a:spLocks noGrp="1"/>
          </p:cNvSpPr>
          <p:nvPr>
            <p:ph type="title"/>
          </p:nvPr>
        </p:nvSpPr>
        <p:spPr>
          <a:xfrm>
            <a:off x="457200" y="274638"/>
            <a:ext cx="8229600" cy="652288"/>
          </a:xfrm>
        </p:spPr>
        <p:txBody>
          <a:bodyPr/>
          <a:lstStyle/>
          <a:p>
            <a:r>
              <a:rPr lang="en-US" dirty="0"/>
              <a:t>Reflections</a:t>
            </a:r>
          </a:p>
        </p:txBody>
      </p:sp>
      <p:sp>
        <p:nvSpPr>
          <p:cNvPr id="3" name="Content Placeholder 2">
            <a:extLst>
              <a:ext uri="{FF2B5EF4-FFF2-40B4-BE49-F238E27FC236}">
                <a16:creationId xmlns:a16="http://schemas.microsoft.com/office/drawing/2014/main" id="{600B037F-330E-5EC7-0D5A-7C38BEDE00B5}"/>
              </a:ext>
            </a:extLst>
          </p:cNvPr>
          <p:cNvSpPr>
            <a:spLocks noGrp="1"/>
          </p:cNvSpPr>
          <p:nvPr>
            <p:ph idx="1"/>
          </p:nvPr>
        </p:nvSpPr>
        <p:spPr>
          <a:xfrm>
            <a:off x="457200" y="1114816"/>
            <a:ext cx="8474765" cy="5336088"/>
          </a:xfrm>
        </p:spPr>
        <p:txBody>
          <a:bodyPr/>
          <a:lstStyle/>
          <a:p>
            <a:pPr marL="0" indent="0">
              <a:buNone/>
            </a:pPr>
            <a:r>
              <a:rPr lang="en-US" sz="2000" dirty="0"/>
              <a:t>Legacies continue, especially from variable objects including the unique data sets for SN1987A and in the  techniques developed for interpreting  the data. </a:t>
            </a:r>
          </a:p>
          <a:p>
            <a:pPr marL="0" indent="0">
              <a:buNone/>
            </a:pPr>
            <a:endParaRPr lang="en-US" sz="2000" dirty="0"/>
          </a:p>
          <a:p>
            <a:pPr marL="0" indent="0">
              <a:buNone/>
            </a:pPr>
            <a:r>
              <a:rPr lang="en-US" sz="2000" dirty="0"/>
              <a:t>25 years on, the mid-IR Polarimetric observations still largely represent the state of the art providing unique insights  into grain alignment and properties and magnetic fields.</a:t>
            </a:r>
          </a:p>
          <a:p>
            <a:pPr marL="0" indent="0">
              <a:buNone/>
            </a:pPr>
            <a:endParaRPr lang="en-US" sz="2000" dirty="0"/>
          </a:p>
          <a:p>
            <a:pPr marL="0" indent="0">
              <a:buNone/>
            </a:pPr>
            <a:r>
              <a:rPr lang="en-US" sz="2000" dirty="0"/>
              <a:t>In my view a real strength of the AAT was the independence of the observatory and Director provided by the AAT Board.  This allowed a great degree of autonomy and devolved decision making.  </a:t>
            </a:r>
          </a:p>
          <a:p>
            <a:pPr marL="0" indent="0">
              <a:buNone/>
            </a:pPr>
            <a:endParaRPr lang="en-US" sz="2000" dirty="0"/>
          </a:p>
          <a:p>
            <a:pPr marL="0" indent="0">
              <a:buNone/>
            </a:pPr>
            <a:r>
              <a:rPr lang="en-US" sz="2000" dirty="0"/>
              <a:t>The observations were possible because of the exceptional support and can-do, willing help provided by the telescope and observatory staff and the fertile scientific and technical environment at the AAO</a:t>
            </a:r>
          </a:p>
          <a:p>
            <a:pPr marL="0" indent="0">
              <a:buNone/>
            </a:pPr>
            <a:r>
              <a:rPr lang="en-US" sz="2000" dirty="0"/>
              <a:t>This work was done with Dave Aitken, Craig Smith, Chris Wright, Mike Barlow, Dave Allen and other collaborators</a:t>
            </a:r>
          </a:p>
          <a:p>
            <a:pPr marL="0" indent="0">
              <a:buNone/>
            </a:pPr>
            <a:endParaRPr lang="en-US" sz="2000" dirty="0"/>
          </a:p>
          <a:p>
            <a:pPr marL="0" indent="0">
              <a:buNone/>
            </a:pPr>
            <a:r>
              <a:rPr lang="en-US" sz="2000" dirty="0"/>
              <a:t> </a:t>
            </a:r>
          </a:p>
          <a:p>
            <a:pPr marL="0" indent="0">
              <a:buNone/>
            </a:pPr>
            <a:endParaRPr lang="en-US" sz="2000" dirty="0"/>
          </a:p>
        </p:txBody>
      </p:sp>
    </p:spTree>
    <p:extLst>
      <p:ext uri="{BB962C8B-B14F-4D97-AF65-F5344CB8AC3E}">
        <p14:creationId xmlns:p14="http://schemas.microsoft.com/office/powerpoint/2010/main" val="4007691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612B-33F2-B809-EC1D-5F42D71A13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A4531C-3C2E-FF28-5FF9-DA981C56265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93085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F46E5-63DE-F2CD-E156-0171F3814A1C}"/>
              </a:ext>
            </a:extLst>
          </p:cNvPr>
          <p:cNvSpPr>
            <a:spLocks noGrp="1"/>
          </p:cNvSpPr>
          <p:nvPr>
            <p:ph type="title"/>
          </p:nvPr>
        </p:nvSpPr>
        <p:spPr>
          <a:xfrm>
            <a:off x="457200" y="274638"/>
            <a:ext cx="6738730" cy="918058"/>
          </a:xfrm>
        </p:spPr>
        <p:txBody>
          <a:bodyPr/>
          <a:lstStyle/>
          <a:p>
            <a:r>
              <a:rPr lang="en-US" dirty="0"/>
              <a:t>Mid-IR Spectroscopy</a:t>
            </a:r>
          </a:p>
        </p:txBody>
      </p:sp>
      <p:sp>
        <p:nvSpPr>
          <p:cNvPr id="3" name="Content Placeholder 2">
            <a:extLst>
              <a:ext uri="{FF2B5EF4-FFF2-40B4-BE49-F238E27FC236}">
                <a16:creationId xmlns:a16="http://schemas.microsoft.com/office/drawing/2014/main" id="{E116E814-A1E7-D467-B076-A2FF9D1B364A}"/>
              </a:ext>
            </a:extLst>
          </p:cNvPr>
          <p:cNvSpPr>
            <a:spLocks noGrp="1"/>
          </p:cNvSpPr>
          <p:nvPr>
            <p:ph idx="1"/>
          </p:nvPr>
        </p:nvSpPr>
        <p:spPr>
          <a:xfrm>
            <a:off x="457200" y="1321904"/>
            <a:ext cx="8229600" cy="4525963"/>
          </a:xfrm>
        </p:spPr>
        <p:txBody>
          <a:bodyPr/>
          <a:lstStyle/>
          <a:p>
            <a:pPr marL="0" indent="0">
              <a:buNone/>
            </a:pPr>
            <a:endParaRPr lang="en-US" sz="2000" dirty="0"/>
          </a:p>
          <a:p>
            <a:pPr marL="0" indent="0">
              <a:buNone/>
            </a:pPr>
            <a:r>
              <a:rPr lang="en-US" sz="2000" dirty="0"/>
              <a:t>Regular Telescope Time awards for 8-13</a:t>
            </a:r>
            <a:r>
              <a:rPr lang="en-US" altLang="en-US" sz="2000" dirty="0">
                <a:latin typeface="+mn-lt"/>
              </a:rPr>
              <a:t>μm</a:t>
            </a:r>
            <a:r>
              <a:rPr lang="en-US" sz="2000" dirty="0"/>
              <a:t> spectroscopy e.g. 1978 :</a:t>
            </a:r>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Over the following decade, spectra of HII regions, PN and emission line objects, Novae, Symbiotic stars, Wolf </a:t>
            </a:r>
            <a:r>
              <a:rPr lang="en-US" sz="2000" dirty="0" err="1"/>
              <a:t>Rayet</a:t>
            </a:r>
            <a:r>
              <a:rPr lang="en-US" sz="2000" dirty="0"/>
              <a:t> Stars and galaxy nuclei were measured. Properties of dust species and environmental dependence were investigated along with the spectral shape and strength of mid-IR extinction. </a:t>
            </a:r>
          </a:p>
          <a:p>
            <a:pPr marL="0" indent="0">
              <a:buNone/>
            </a:pPr>
            <a:r>
              <a:rPr lang="en-US" sz="2000" dirty="0"/>
              <a:t>There were many discoveries and first measurements, defining the mid-IR spectral characteristics of classes of objects</a:t>
            </a:r>
          </a:p>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4D1A7E21-4540-C0F0-1328-AB355CAD8531}"/>
              </a:ext>
            </a:extLst>
          </p:cNvPr>
          <p:cNvPicPr>
            <a:picLocks noChangeAspect="1"/>
          </p:cNvPicPr>
          <p:nvPr/>
        </p:nvPicPr>
        <p:blipFill>
          <a:blip r:embed="rId2"/>
          <a:stretch>
            <a:fillRect/>
          </a:stretch>
        </p:blipFill>
        <p:spPr>
          <a:xfrm>
            <a:off x="457200" y="2143137"/>
            <a:ext cx="7772400" cy="804771"/>
          </a:xfrm>
          <a:prstGeom prst="rect">
            <a:avLst/>
          </a:prstGeom>
        </p:spPr>
      </p:pic>
    </p:spTree>
    <p:extLst>
      <p:ext uri="{BB962C8B-B14F-4D97-AF65-F5344CB8AC3E}">
        <p14:creationId xmlns:p14="http://schemas.microsoft.com/office/powerpoint/2010/main" val="1962153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Observatory_97_115.tiff">
            <a:extLst>
              <a:ext uri="{FF2B5EF4-FFF2-40B4-BE49-F238E27FC236}">
                <a16:creationId xmlns:a16="http://schemas.microsoft.com/office/drawing/2014/main" id="{4418C0AA-AA2C-9A2D-2908-67177EC228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45113"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DB22930-F9A3-8ECB-6980-928091BF6481}"/>
              </a:ext>
            </a:extLst>
          </p:cNvPr>
          <p:cNvSpPr>
            <a:spLocks noChangeArrowheads="1"/>
          </p:cNvSpPr>
          <p:nvPr/>
        </p:nvSpPr>
        <p:spPr bwMode="auto">
          <a:xfrm>
            <a:off x="0" y="455613"/>
            <a:ext cx="5294313" cy="2843212"/>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 name="Title 1">
            <a:extLst>
              <a:ext uri="{FF2B5EF4-FFF2-40B4-BE49-F238E27FC236}">
                <a16:creationId xmlns:a16="http://schemas.microsoft.com/office/drawing/2014/main" id="{C79CC7E5-6504-B850-C25D-B1514A756181}"/>
              </a:ext>
            </a:extLst>
          </p:cNvPr>
          <p:cNvSpPr>
            <a:spLocks noGrp="1"/>
          </p:cNvSpPr>
          <p:nvPr>
            <p:ph type="title"/>
          </p:nvPr>
        </p:nvSpPr>
        <p:spPr>
          <a:xfrm>
            <a:off x="0" y="1104900"/>
            <a:ext cx="5294313" cy="1690688"/>
          </a:xfrm>
        </p:spPr>
        <p:txBody>
          <a:bodyPr>
            <a:normAutofit/>
          </a:bodyPr>
          <a:lstStyle/>
          <a:p>
            <a:pPr algn="l" eaLnBrk="1" hangingPunct="1">
              <a:defRPr/>
            </a:pPr>
            <a:r>
              <a:rPr lang="en-US" sz="2800"/>
              <a:t>Mid-Infrared observing from the beginning</a:t>
            </a:r>
            <a:br>
              <a:rPr lang="en-US" sz="4000"/>
            </a:br>
            <a:endParaRPr lang="en-US" sz="4000"/>
          </a:p>
        </p:txBody>
      </p:sp>
      <p:sp>
        <p:nvSpPr>
          <p:cNvPr id="5" name="Content Placeholder 4">
            <a:extLst>
              <a:ext uri="{FF2B5EF4-FFF2-40B4-BE49-F238E27FC236}">
                <a16:creationId xmlns:a16="http://schemas.microsoft.com/office/drawing/2014/main" id="{4176531D-58CA-3335-1808-183853510E72}"/>
              </a:ext>
            </a:extLst>
          </p:cNvPr>
          <p:cNvSpPr>
            <a:spLocks noGrp="1"/>
          </p:cNvSpPr>
          <p:nvPr>
            <p:ph idx="1"/>
          </p:nvPr>
        </p:nvSpPr>
        <p:spPr>
          <a:xfrm>
            <a:off x="2760663" y="1882775"/>
            <a:ext cx="1951037" cy="457200"/>
          </a:xfrm>
        </p:spPr>
        <p:txBody>
          <a:bodyPr>
            <a:normAutofit fontScale="92500" lnSpcReduction="20000"/>
          </a:bodyPr>
          <a:lstStyle/>
          <a:p>
            <a:pPr algn="ctr" eaLnBrk="1" hangingPunct="1">
              <a:lnSpc>
                <a:spcPct val="80000"/>
              </a:lnSpc>
              <a:buFont typeface="Arial" panose="020B0604020202020204" pitchFamily="34" charset="0"/>
              <a:buNone/>
            </a:pPr>
            <a:r>
              <a:rPr lang="en-US" altLang="en-US" sz="1300">
                <a:ea typeface="ヒラギノ角ゴ Pro W3" pitchFamily="-106" charset="-128"/>
              </a:rPr>
              <a:t>					The Observatory        97, 114 (1977)</a:t>
            </a:r>
          </a:p>
        </p:txBody>
      </p:sp>
      <p:pic>
        <p:nvPicPr>
          <p:cNvPr id="16390" name="Picture 8" descr="DSCF1204.JPG">
            <a:extLst>
              <a:ext uri="{FF2B5EF4-FFF2-40B4-BE49-F238E27FC236}">
                <a16:creationId xmlns:a16="http://schemas.microsoft.com/office/drawing/2014/main" id="{7B486540-98DB-79C8-ADDC-551194409EE4}"/>
              </a:ext>
            </a:extLst>
          </p:cNvPr>
          <p:cNvPicPr>
            <a:picLocks noChangeAspect="1"/>
          </p:cNvPicPr>
          <p:nvPr/>
        </p:nvPicPr>
        <p:blipFill>
          <a:blip r:embed="rId3">
            <a:extLst>
              <a:ext uri="{28A0092B-C50C-407E-A947-70E740481C1C}">
                <a14:useLocalDpi xmlns:a14="http://schemas.microsoft.com/office/drawing/2010/main" val="0"/>
              </a:ext>
            </a:extLst>
          </a:blip>
          <a:srcRect l="57903"/>
          <a:stretch>
            <a:fillRect/>
          </a:stretch>
        </p:blipFill>
        <p:spPr bwMode="auto">
          <a:xfrm>
            <a:off x="5294313" y="0"/>
            <a:ext cx="3849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588B-BF70-A3A6-5F96-37F2597769DD}"/>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7F978DC-47D5-349B-34D5-4CF22F0CCE2F}"/>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contrast="-33000"/>
                    </a14:imgEffect>
                  </a14:imgLayer>
                </a14:imgProps>
              </a:ext>
            </a:extLst>
          </a:blip>
          <a:srcRect r="47649"/>
          <a:stretch/>
        </p:blipFill>
        <p:spPr>
          <a:xfrm>
            <a:off x="117029" y="250550"/>
            <a:ext cx="4640166" cy="5883772"/>
          </a:xfrm>
        </p:spPr>
      </p:pic>
      <p:pic>
        <p:nvPicPr>
          <p:cNvPr id="9" name="Picture 8">
            <a:extLst>
              <a:ext uri="{FF2B5EF4-FFF2-40B4-BE49-F238E27FC236}">
                <a16:creationId xmlns:a16="http://schemas.microsoft.com/office/drawing/2014/main" id="{AF76DDF9-2AD2-0475-F8EE-D502DC8F4D0E}"/>
              </a:ext>
            </a:extLst>
          </p:cNvPr>
          <p:cNvPicPr>
            <a:picLocks noChangeAspect="1"/>
          </p:cNvPicPr>
          <p:nvPr/>
        </p:nvPicPr>
        <p:blipFill>
          <a:blip r:embed="rId4"/>
          <a:stretch>
            <a:fillRect/>
          </a:stretch>
        </p:blipFill>
        <p:spPr>
          <a:xfrm>
            <a:off x="4861367" y="-119541"/>
            <a:ext cx="4165604" cy="6306210"/>
          </a:xfrm>
          <a:prstGeom prst="rect">
            <a:avLst/>
          </a:prstGeom>
        </p:spPr>
      </p:pic>
      <p:sp>
        <p:nvSpPr>
          <p:cNvPr id="10" name="TextBox 9">
            <a:extLst>
              <a:ext uri="{FF2B5EF4-FFF2-40B4-BE49-F238E27FC236}">
                <a16:creationId xmlns:a16="http://schemas.microsoft.com/office/drawing/2014/main" id="{3EEE3344-0BE5-3FCB-8028-B6FE36C83E23}"/>
              </a:ext>
            </a:extLst>
          </p:cNvPr>
          <p:cNvSpPr txBox="1"/>
          <p:nvPr/>
        </p:nvSpPr>
        <p:spPr>
          <a:xfrm>
            <a:off x="457200" y="6215605"/>
            <a:ext cx="8569771" cy="646331"/>
          </a:xfrm>
          <a:prstGeom prst="rect">
            <a:avLst/>
          </a:prstGeom>
          <a:noFill/>
        </p:spPr>
        <p:txBody>
          <a:bodyPr wrap="square" rtlCol="0">
            <a:spAutoFit/>
          </a:bodyPr>
          <a:lstStyle/>
          <a:p>
            <a:r>
              <a:rPr lang="en-US" dirty="0"/>
              <a:t>Comparison between UCLS spectra of bright AGN with Spitzer IRS spectra, which covered a larger wavelength range at higher sensitivity. </a:t>
            </a:r>
          </a:p>
        </p:txBody>
      </p:sp>
    </p:spTree>
    <p:extLst>
      <p:ext uri="{BB962C8B-B14F-4D97-AF65-F5344CB8AC3E}">
        <p14:creationId xmlns:p14="http://schemas.microsoft.com/office/powerpoint/2010/main" val="790148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C033D-66F1-019F-6E82-0C356A07571D}"/>
              </a:ext>
            </a:extLst>
          </p:cNvPr>
          <p:cNvSpPr>
            <a:spLocks noGrp="1"/>
          </p:cNvSpPr>
          <p:nvPr>
            <p:ph type="title"/>
          </p:nvPr>
        </p:nvSpPr>
        <p:spPr>
          <a:xfrm>
            <a:off x="457200" y="274638"/>
            <a:ext cx="8229600" cy="374717"/>
          </a:xfrm>
        </p:spPr>
        <p:txBody>
          <a:bodyPr>
            <a:normAutofit fontScale="90000"/>
          </a:bodyPr>
          <a:lstStyle/>
          <a:p>
            <a:pPr eaLnBrk="1" hangingPunct="1"/>
            <a:r>
              <a:rPr lang="en-US" altLang="en-US" sz="4000" dirty="0">
                <a:ea typeface="ヒラギノ角ゴ Pro W3" pitchFamily="-106" charset="-128"/>
              </a:rPr>
              <a:t>Wolf-</a:t>
            </a:r>
            <a:r>
              <a:rPr lang="en-US" altLang="en-US" sz="4000" dirty="0" err="1">
                <a:ea typeface="ヒラギノ角ゴ Pro W3" pitchFamily="-106" charset="-128"/>
              </a:rPr>
              <a:t>Rayet</a:t>
            </a:r>
            <a:r>
              <a:rPr lang="en-US" altLang="en-US" sz="4000" dirty="0">
                <a:ea typeface="ヒラギノ角ゴ Pro W3" pitchFamily="-106" charset="-128"/>
              </a:rPr>
              <a:t> Stars</a:t>
            </a:r>
          </a:p>
        </p:txBody>
      </p:sp>
      <p:pic>
        <p:nvPicPr>
          <p:cNvPr id="24579" name="Picture 3" descr="gammaVel_ARA_1982.tiff">
            <a:extLst>
              <a:ext uri="{FF2B5EF4-FFF2-40B4-BE49-F238E27FC236}">
                <a16:creationId xmlns:a16="http://schemas.microsoft.com/office/drawing/2014/main" id="{136E47B6-CB9B-E9F7-2B6E-60348C1EDF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6163" y="873125"/>
            <a:ext cx="5557837"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a:extLst>
              <a:ext uri="{FF2B5EF4-FFF2-40B4-BE49-F238E27FC236}">
                <a16:creationId xmlns:a16="http://schemas.microsoft.com/office/drawing/2014/main" id="{32E24A3A-F838-7F6B-9A64-F3E902A22E66}"/>
              </a:ext>
            </a:extLst>
          </p:cNvPr>
          <p:cNvSpPr txBox="1">
            <a:spLocks noChangeArrowheads="1"/>
          </p:cNvSpPr>
          <p:nvPr/>
        </p:nvSpPr>
        <p:spPr bwMode="auto">
          <a:xfrm>
            <a:off x="231775" y="1028343"/>
            <a:ext cx="335438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1800" dirty="0">
                <a:latin typeface="Calibri" panose="020F0502020204030204" pitchFamily="34" charset="0"/>
              </a:rPr>
              <a:t>Spectra of early type WR stars are dominated by He and C or N lines together with S IV and  Ne II fine-structure lines</a:t>
            </a:r>
          </a:p>
          <a:p>
            <a:pPr eaLnBrk="1" hangingPunct="1"/>
            <a:endParaRPr lang="en-US" altLang="en-US" sz="1800" dirty="0">
              <a:latin typeface="Calibri" panose="020F0502020204030204" pitchFamily="34" charset="0"/>
            </a:endParaRPr>
          </a:p>
          <a:p>
            <a:pPr eaLnBrk="1" hangingPunct="1"/>
            <a:r>
              <a:rPr lang="en-US" altLang="en-US" sz="1800" dirty="0">
                <a:latin typeface="Calibri" panose="020F0502020204030204" pitchFamily="34" charset="0"/>
              </a:rPr>
              <a:t>These give information on the element abundances and wind density structure and can be used as tracers of the terminal velocity as the lines peak in regions where the density is close to the critical density. </a:t>
            </a:r>
          </a:p>
          <a:p>
            <a:pPr eaLnBrk="1" hangingPunct="1"/>
            <a:endParaRPr lang="en-US" altLang="en-US" sz="1800" dirty="0">
              <a:latin typeface="Calibri" panose="020F0502020204030204" pitchFamily="34" charset="0"/>
            </a:endParaRPr>
          </a:p>
          <a:p>
            <a:pPr eaLnBrk="1" hangingPunct="1"/>
            <a:r>
              <a:rPr lang="en-US" altLang="en-US" sz="1800" dirty="0">
                <a:latin typeface="Calibri" panose="020F0502020204030204" pitchFamily="34" charset="0"/>
              </a:rPr>
              <a:t>Analysis methods have been applied to ISO and Spitzer spectra which also cover [Ne III] to give the total neon abundance..</a:t>
            </a:r>
          </a:p>
        </p:txBody>
      </p:sp>
      <p:pic>
        <p:nvPicPr>
          <p:cNvPr id="24581" name="Picture 5" descr="GammaVel_BRA.tiff">
            <a:extLst>
              <a:ext uri="{FF2B5EF4-FFF2-40B4-BE49-F238E27FC236}">
                <a16:creationId xmlns:a16="http://schemas.microsoft.com/office/drawing/2014/main" id="{E93B9963-70DD-49AD-4065-461E22CD54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9538" y="3984625"/>
            <a:ext cx="5224462"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AE39E3C-6D89-3DAE-5456-798842CF7120}"/>
              </a:ext>
            </a:extLst>
          </p:cNvPr>
          <p:cNvSpPr txBox="1"/>
          <p:nvPr/>
        </p:nvSpPr>
        <p:spPr>
          <a:xfrm>
            <a:off x="4306957" y="837426"/>
            <a:ext cx="2386453" cy="276999"/>
          </a:xfrm>
          <a:prstGeom prst="rect">
            <a:avLst/>
          </a:prstGeom>
          <a:noFill/>
        </p:spPr>
        <p:txBody>
          <a:bodyPr wrap="square" rtlCol="0">
            <a:spAutoFit/>
          </a:bodyPr>
          <a:lstStyle/>
          <a:p>
            <a:r>
              <a:rPr lang="en-US" sz="1200" dirty="0">
                <a:solidFill>
                  <a:srgbClr val="FF0000"/>
                </a:solidFill>
              </a:rPr>
              <a:t>Aitken, Roche &amp; Allen 1982</a:t>
            </a:r>
          </a:p>
        </p:txBody>
      </p:sp>
      <p:sp>
        <p:nvSpPr>
          <p:cNvPr id="6" name="TextBox 5">
            <a:extLst>
              <a:ext uri="{FF2B5EF4-FFF2-40B4-BE49-F238E27FC236}">
                <a16:creationId xmlns:a16="http://schemas.microsoft.com/office/drawing/2014/main" id="{FE653096-66D3-FF6F-96EF-DF8D56EC9359}"/>
              </a:ext>
            </a:extLst>
          </p:cNvPr>
          <p:cNvSpPr txBox="1"/>
          <p:nvPr/>
        </p:nvSpPr>
        <p:spPr>
          <a:xfrm>
            <a:off x="7421217" y="6609866"/>
            <a:ext cx="2082662" cy="261610"/>
          </a:xfrm>
          <a:prstGeom prst="rect">
            <a:avLst/>
          </a:prstGeom>
          <a:noFill/>
        </p:spPr>
        <p:txBody>
          <a:bodyPr wrap="square" rtlCol="0">
            <a:spAutoFit/>
          </a:bodyPr>
          <a:lstStyle/>
          <a:p>
            <a:r>
              <a:rPr lang="en-US" sz="1100" dirty="0" err="1">
                <a:solidFill>
                  <a:srgbClr val="FF0000"/>
                </a:solidFill>
              </a:rPr>
              <a:t>Barlow,Roche</a:t>
            </a:r>
            <a:r>
              <a:rPr lang="en-US" sz="1100" dirty="0">
                <a:solidFill>
                  <a:srgbClr val="FF0000"/>
                </a:solidFill>
              </a:rPr>
              <a:t> Aitken1988</a:t>
            </a:r>
          </a:p>
        </p:txBody>
      </p:sp>
    </p:spTree>
    <p:extLst>
      <p:ext uri="{BB962C8B-B14F-4D97-AF65-F5344CB8AC3E}">
        <p14:creationId xmlns:p14="http://schemas.microsoft.com/office/powerpoint/2010/main" val="26493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velcomp.ps">
            <a:extLst>
              <a:ext uri="{FF2B5EF4-FFF2-40B4-BE49-F238E27FC236}">
                <a16:creationId xmlns:a16="http://schemas.microsoft.com/office/drawing/2014/main" id="{4F533150-A634-6D1D-C373-2415A7520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931571"/>
            <a:ext cx="5904656" cy="5953813"/>
          </a:xfrm>
          <a:prstGeom prst="rect">
            <a:avLst/>
          </a:prstGeom>
          <a:solidFill>
            <a:schemeClr val="bg1"/>
          </a:solidFill>
          <a:scene3d>
            <a:camera prst="orthographicFront">
              <a:rot lat="0" lon="0" rev="16200000"/>
            </a:camera>
            <a:lightRig rig="threePt" dir="t"/>
          </a:scene3d>
        </p:spPr>
      </p:pic>
      <p:sp>
        <p:nvSpPr>
          <p:cNvPr id="157697" name="Rectangle 2">
            <a:extLst>
              <a:ext uri="{FF2B5EF4-FFF2-40B4-BE49-F238E27FC236}">
                <a16:creationId xmlns:a16="http://schemas.microsoft.com/office/drawing/2014/main" id="{FB61B05E-692D-1FCE-191C-29A13A7A430F}"/>
              </a:ext>
            </a:extLst>
          </p:cNvPr>
          <p:cNvSpPr>
            <a:spLocks noGrp="1" noChangeArrowheads="1"/>
          </p:cNvSpPr>
          <p:nvPr>
            <p:ph type="title"/>
          </p:nvPr>
        </p:nvSpPr>
        <p:spPr>
          <a:xfrm>
            <a:off x="760413" y="-26988"/>
            <a:ext cx="7772400" cy="865188"/>
          </a:xfrm>
        </p:spPr>
        <p:txBody>
          <a:bodyPr/>
          <a:lstStyle/>
          <a:p>
            <a:pPr>
              <a:defRPr/>
            </a:pPr>
            <a:r>
              <a:rPr lang="en-GB" dirty="0"/>
              <a:t>Probing Stellar Winds</a:t>
            </a:r>
          </a:p>
        </p:txBody>
      </p:sp>
      <p:sp>
        <p:nvSpPr>
          <p:cNvPr id="157698" name="Rectangle 3">
            <a:extLst>
              <a:ext uri="{FF2B5EF4-FFF2-40B4-BE49-F238E27FC236}">
                <a16:creationId xmlns:a16="http://schemas.microsoft.com/office/drawing/2014/main" id="{83A63091-BCB6-0E6B-0C65-3A17638DC4F7}"/>
              </a:ext>
            </a:extLst>
          </p:cNvPr>
          <p:cNvSpPr>
            <a:spLocks noGrp="1" noChangeArrowheads="1"/>
          </p:cNvSpPr>
          <p:nvPr>
            <p:ph type="body" idx="1"/>
          </p:nvPr>
        </p:nvSpPr>
        <p:spPr>
          <a:xfrm>
            <a:off x="179388" y="836613"/>
            <a:ext cx="3190875" cy="5616575"/>
          </a:xfrm>
        </p:spPr>
        <p:txBody>
          <a:bodyPr/>
          <a:lstStyle/>
          <a:p>
            <a:pPr marL="0" indent="0">
              <a:buFontTx/>
              <a:buNone/>
              <a:defRPr/>
            </a:pPr>
            <a:r>
              <a:rPr lang="en-GB" sz="2000" dirty="0"/>
              <a:t>IR continuum from optically-thick free-free emission</a:t>
            </a:r>
          </a:p>
          <a:p>
            <a:pPr marL="0" indent="0">
              <a:buFontTx/>
              <a:buNone/>
              <a:defRPr/>
            </a:pPr>
            <a:endParaRPr lang="en-GB" sz="2000" dirty="0"/>
          </a:p>
          <a:p>
            <a:pPr marL="0" indent="0">
              <a:buFontTx/>
              <a:buNone/>
              <a:defRPr/>
            </a:pPr>
            <a:r>
              <a:rPr lang="en-GB" sz="2000" dirty="0"/>
              <a:t>Recombination lines of He, C dominate the spectrum</a:t>
            </a:r>
          </a:p>
          <a:p>
            <a:pPr marL="0" indent="0">
              <a:buFontTx/>
              <a:buNone/>
              <a:defRPr/>
            </a:pPr>
            <a:endParaRPr lang="en-GB" sz="2000" dirty="0"/>
          </a:p>
          <a:p>
            <a:pPr marL="0" indent="0">
              <a:buFontTx/>
              <a:buNone/>
              <a:defRPr/>
            </a:pPr>
            <a:r>
              <a:rPr lang="en-GB" sz="2000" dirty="0"/>
              <a:t>Fine-structure lines of [Ne II] and [S IV] have maximum emissivity near the critical density of ~ 10</a:t>
            </a:r>
            <a:r>
              <a:rPr lang="en-GB" sz="2000" baseline="30000" dirty="0"/>
              <a:t>5</a:t>
            </a:r>
            <a:r>
              <a:rPr lang="en-GB" sz="2000" dirty="0"/>
              <a:t> cm</a:t>
            </a:r>
            <a:r>
              <a:rPr lang="en-GB" sz="2000" baseline="30000" dirty="0"/>
              <a:t>-3</a:t>
            </a:r>
            <a:r>
              <a:rPr lang="en-GB" sz="2000" dirty="0"/>
              <a:t> and probe the outer wind</a:t>
            </a:r>
          </a:p>
          <a:p>
            <a:pPr marL="0" indent="0">
              <a:buFontTx/>
              <a:buNone/>
              <a:defRPr/>
            </a:pPr>
            <a:endParaRPr lang="en-GB" sz="2000" dirty="0"/>
          </a:p>
          <a:p>
            <a:pPr marL="0" indent="0">
              <a:buFontTx/>
              <a:buNone/>
              <a:defRPr/>
            </a:pPr>
            <a:r>
              <a:rPr lang="en-US" altLang="en-US" sz="2000" dirty="0">
                <a:latin typeface="Calibri" panose="020F0502020204030204" pitchFamily="34" charset="0"/>
              </a:rPr>
              <a:t>Spatially resolved observations with Gemini provide information on the wind structure and support moderate clumping</a:t>
            </a:r>
            <a:endParaRPr lang="en-GB" sz="2000" dirty="0"/>
          </a:p>
          <a:p>
            <a:pPr marL="0" indent="0">
              <a:buFontTx/>
              <a:buNone/>
              <a:defRPr/>
            </a:pPr>
            <a:endParaRPr lang="en-GB" sz="2400" dirty="0"/>
          </a:p>
          <a:p>
            <a:pPr marL="0" indent="0">
              <a:buFontTx/>
              <a:buNone/>
              <a:defRPr/>
            </a:pPr>
            <a:endParaRPr lang="en-GB" sz="2400" dirty="0"/>
          </a:p>
        </p:txBody>
      </p:sp>
      <p:sp>
        <p:nvSpPr>
          <p:cNvPr id="63492" name="TextBox 4">
            <a:extLst>
              <a:ext uri="{FF2B5EF4-FFF2-40B4-BE49-F238E27FC236}">
                <a16:creationId xmlns:a16="http://schemas.microsoft.com/office/drawing/2014/main" id="{625D899F-B051-F043-B78A-7BA7BEC467A0}"/>
              </a:ext>
            </a:extLst>
          </p:cNvPr>
          <p:cNvSpPr txBox="1">
            <a:spLocks noChangeArrowheads="1"/>
          </p:cNvSpPr>
          <p:nvPr/>
        </p:nvSpPr>
        <p:spPr bwMode="auto">
          <a:xfrm>
            <a:off x="6516688" y="6507163"/>
            <a:ext cx="29876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dirty="0">
                <a:solidFill>
                  <a:srgbClr val="FF0000"/>
                </a:solidFill>
              </a:rPr>
              <a:t>Roche, Colling &amp; Barlow 2013</a:t>
            </a:r>
          </a:p>
        </p:txBody>
      </p:sp>
      <p:sp>
        <p:nvSpPr>
          <p:cNvPr id="63493" name="TextBox 4">
            <a:extLst>
              <a:ext uri="{FF2B5EF4-FFF2-40B4-BE49-F238E27FC236}">
                <a16:creationId xmlns:a16="http://schemas.microsoft.com/office/drawing/2014/main" id="{04B5043D-4940-586C-0172-3F09DC393C15}"/>
              </a:ext>
            </a:extLst>
          </p:cNvPr>
          <p:cNvSpPr txBox="1">
            <a:spLocks noChangeArrowheads="1"/>
          </p:cNvSpPr>
          <p:nvPr/>
        </p:nvSpPr>
        <p:spPr bwMode="auto">
          <a:xfrm>
            <a:off x="3924300" y="908050"/>
            <a:ext cx="5976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solidFill>
                  <a:srgbClr val="000000"/>
                </a:solidFill>
              </a:rPr>
              <a:t>The outflow from the WR star gamma Velorum</a:t>
            </a:r>
          </a:p>
        </p:txBody>
      </p:sp>
      <p:pic>
        <p:nvPicPr>
          <p:cNvPr id="3" name="Picture 2" descr="GamVel_NeS.tiff">
            <a:extLst>
              <a:ext uri="{FF2B5EF4-FFF2-40B4-BE49-F238E27FC236}">
                <a16:creationId xmlns:a16="http://schemas.microsoft.com/office/drawing/2014/main" id="{8675B99E-2196-0FC0-BB47-A5D0E8BE6E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03600" y="981075"/>
            <a:ext cx="57658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7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72F1B-6439-144D-D352-F89D9706F9E0}"/>
              </a:ext>
            </a:extLst>
          </p:cNvPr>
          <p:cNvPicPr>
            <a:picLocks noChangeAspect="1"/>
          </p:cNvPicPr>
          <p:nvPr/>
        </p:nvPicPr>
        <p:blipFill>
          <a:blip r:embed="rId3"/>
          <a:stretch>
            <a:fillRect/>
          </a:stretch>
        </p:blipFill>
        <p:spPr>
          <a:xfrm>
            <a:off x="0" y="447759"/>
            <a:ext cx="8028775" cy="6410241"/>
          </a:xfrm>
          <a:prstGeom prst="rect">
            <a:avLst/>
          </a:prstGeom>
        </p:spPr>
      </p:pic>
      <p:sp>
        <p:nvSpPr>
          <p:cNvPr id="15365" name="Content Placeholder 2">
            <a:extLst>
              <a:ext uri="{FF2B5EF4-FFF2-40B4-BE49-F238E27FC236}">
                <a16:creationId xmlns:a16="http://schemas.microsoft.com/office/drawing/2014/main" id="{A79665EC-CAE5-724B-E266-E794575A6848}"/>
              </a:ext>
            </a:extLst>
          </p:cNvPr>
          <p:cNvSpPr txBox="1">
            <a:spLocks/>
          </p:cNvSpPr>
          <p:nvPr/>
        </p:nvSpPr>
        <p:spPr bwMode="auto">
          <a:xfrm>
            <a:off x="6655444" y="684440"/>
            <a:ext cx="2356034" cy="251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514350"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spcBef>
                <a:spcPct val="20000"/>
              </a:spcBef>
              <a:buFont typeface="Arial" panose="020B0604020202020204" pitchFamily="34" charset="0"/>
              <a:buNone/>
            </a:pPr>
            <a:r>
              <a:rPr lang="en-US" altLang="en-US" sz="1600" dirty="0">
                <a:latin typeface="Calibri" panose="020F0502020204030204" pitchFamily="34" charset="0"/>
              </a:rPr>
              <a:t>Mt Lemmon low-res spectrophotometry of bright bright planetary nebulae showing emission structure due to fine structure lines and dust.  The 11.3μm band was initially proposed to arise from carbonates. </a:t>
            </a:r>
          </a:p>
        </p:txBody>
      </p:sp>
      <p:pic>
        <p:nvPicPr>
          <p:cNvPr id="6" name="Picture 5">
            <a:extLst>
              <a:ext uri="{FF2B5EF4-FFF2-40B4-BE49-F238E27FC236}">
                <a16:creationId xmlns:a16="http://schemas.microsoft.com/office/drawing/2014/main" id="{DF67463D-645A-5C0E-59D0-E73341DE392B}"/>
              </a:ext>
            </a:extLst>
          </p:cNvPr>
          <p:cNvPicPr>
            <a:picLocks noChangeAspect="1"/>
          </p:cNvPicPr>
          <p:nvPr/>
        </p:nvPicPr>
        <p:blipFill>
          <a:blip r:embed="rId4"/>
          <a:stretch>
            <a:fillRect/>
          </a:stretch>
        </p:blipFill>
        <p:spPr>
          <a:xfrm>
            <a:off x="7002684" y="4388597"/>
            <a:ext cx="1828800" cy="1382025"/>
          </a:xfrm>
          <a:prstGeom prst="rect">
            <a:avLst/>
          </a:prstGeom>
        </p:spPr>
      </p:pic>
      <p:pic>
        <p:nvPicPr>
          <p:cNvPr id="8" name="Picture 7">
            <a:extLst>
              <a:ext uri="{FF2B5EF4-FFF2-40B4-BE49-F238E27FC236}">
                <a16:creationId xmlns:a16="http://schemas.microsoft.com/office/drawing/2014/main" id="{1EA920FF-0893-5328-EBD9-C29B6644EE9D}"/>
              </a:ext>
            </a:extLst>
          </p:cNvPr>
          <p:cNvPicPr>
            <a:picLocks noChangeAspect="1"/>
          </p:cNvPicPr>
          <p:nvPr/>
        </p:nvPicPr>
        <p:blipFill>
          <a:blip r:embed="rId5"/>
          <a:stretch>
            <a:fillRect/>
          </a:stretch>
        </p:blipFill>
        <p:spPr>
          <a:xfrm>
            <a:off x="7002684" y="2995852"/>
            <a:ext cx="1828800" cy="1335074"/>
          </a:xfrm>
          <a:prstGeom prst="rect">
            <a:avLst/>
          </a:prstGeom>
        </p:spPr>
      </p:pic>
      <p:sp>
        <p:nvSpPr>
          <p:cNvPr id="9" name="TextBox 8">
            <a:extLst>
              <a:ext uri="{FF2B5EF4-FFF2-40B4-BE49-F238E27FC236}">
                <a16:creationId xmlns:a16="http://schemas.microsoft.com/office/drawing/2014/main" id="{CF31BD9B-481F-C69C-C770-9915053B6EE6}"/>
              </a:ext>
            </a:extLst>
          </p:cNvPr>
          <p:cNvSpPr txBox="1"/>
          <p:nvPr/>
        </p:nvSpPr>
        <p:spPr>
          <a:xfrm>
            <a:off x="2875722" y="6534834"/>
            <a:ext cx="3061252" cy="584775"/>
          </a:xfrm>
          <a:prstGeom prst="rect">
            <a:avLst/>
          </a:prstGeom>
          <a:noFill/>
        </p:spPr>
        <p:txBody>
          <a:bodyPr wrap="square" rtlCol="0">
            <a:spAutoFit/>
          </a:bodyPr>
          <a:lstStyle/>
          <a:p>
            <a:r>
              <a:rPr lang="en-US" altLang="en-US" sz="1400" dirty="0">
                <a:solidFill>
                  <a:srgbClr val="FF0000"/>
                </a:solidFill>
                <a:latin typeface="Calibri" panose="020F0502020204030204" pitchFamily="34" charset="0"/>
              </a:rPr>
              <a:t>Gillett, Forest &amp; Merrill 1973</a:t>
            </a:r>
          </a:p>
          <a:p>
            <a:endParaRPr lang="en-US" dirty="0"/>
          </a:p>
        </p:txBody>
      </p:sp>
    </p:spTree>
    <p:extLst>
      <p:ext uri="{BB962C8B-B14F-4D97-AF65-F5344CB8AC3E}">
        <p14:creationId xmlns:p14="http://schemas.microsoft.com/office/powerpoint/2010/main" val="2902293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B9934C0-A2B2-C359-0F1A-15040E64F949}"/>
              </a:ext>
            </a:extLst>
          </p:cNvPr>
          <p:cNvSpPr>
            <a:spLocks noGrp="1"/>
          </p:cNvSpPr>
          <p:nvPr>
            <p:ph type="title"/>
          </p:nvPr>
        </p:nvSpPr>
        <p:spPr>
          <a:xfrm>
            <a:off x="457200" y="0"/>
            <a:ext cx="8229600" cy="979488"/>
          </a:xfrm>
        </p:spPr>
        <p:txBody>
          <a:bodyPr/>
          <a:lstStyle/>
          <a:p>
            <a:pPr eaLnBrk="1" hangingPunct="1"/>
            <a:r>
              <a:rPr lang="en-US" altLang="en-US" dirty="0">
                <a:ea typeface="ヒラギノ角ゴ Pro W3" pitchFamily="-106" charset="-128"/>
              </a:rPr>
              <a:t>Thermal Infrared Observing</a:t>
            </a:r>
          </a:p>
        </p:txBody>
      </p:sp>
      <p:sp>
        <p:nvSpPr>
          <p:cNvPr id="15365" name="Content Placeholder 2">
            <a:extLst>
              <a:ext uri="{FF2B5EF4-FFF2-40B4-BE49-F238E27FC236}">
                <a16:creationId xmlns:a16="http://schemas.microsoft.com/office/drawing/2014/main" id="{A79665EC-CAE5-724B-E266-E794575A6848}"/>
              </a:ext>
            </a:extLst>
          </p:cNvPr>
          <p:cNvSpPr txBox="1">
            <a:spLocks/>
          </p:cNvSpPr>
          <p:nvPr/>
        </p:nvSpPr>
        <p:spPr bwMode="auto">
          <a:xfrm>
            <a:off x="185196" y="979487"/>
            <a:ext cx="8780674" cy="568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514350"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marL="0" indent="-514350" eaLnBrk="1" hangingPunct="1">
              <a:buFont typeface="Arial" panose="020B0604020202020204" pitchFamily="34" charset="0"/>
              <a:buChar char="•"/>
            </a:pPr>
            <a:r>
              <a:rPr lang="en-US" altLang="en-US" sz="2000" dirty="0">
                <a:latin typeface="+mn-lt"/>
                <a:ea typeface="ヒラギノ角ゴ Pro W3" pitchFamily="-106" charset="-128"/>
              </a:rPr>
              <a:t>Very high and variable thermal background required differential measurements using sky chopping techniques – chopping secondary mirrors were developed in the US in the late 1960s and one was installed on the AAT in 1981. </a:t>
            </a:r>
          </a:p>
          <a:p>
            <a:pPr marL="0" indent="-514350" eaLnBrk="1" hangingPunct="1">
              <a:buFont typeface="Arial" panose="020B0604020202020204" pitchFamily="34" charset="0"/>
              <a:buChar char="•"/>
            </a:pPr>
            <a:r>
              <a:rPr lang="en-US" altLang="en-US" sz="2000" dirty="0">
                <a:latin typeface="+mn-lt"/>
                <a:ea typeface="ヒラギノ角ゴ Pro W3" pitchFamily="-106" charset="-128"/>
              </a:rPr>
              <a:t>The relatively warm temperatures and low altitude (1160m) of the AAT increases the thermal background relative to higher sites, but the large telescope diameter provided a smaller diffraction-limited  image (0.6 arcsec at 10μm), which together with the excellent </a:t>
            </a:r>
            <a:r>
              <a:rPr lang="en-US" altLang="en-US" sz="2000" dirty="0">
                <a:latin typeface="+mn-lt"/>
              </a:rPr>
              <a:t>pointing and tracking, </a:t>
            </a:r>
            <a:r>
              <a:rPr lang="en-US" altLang="en-US" sz="2000" dirty="0">
                <a:latin typeface="+mn-lt"/>
                <a:ea typeface="ヒラギノ角ゴ Pro W3" pitchFamily="-106" charset="-128"/>
              </a:rPr>
              <a:t>allowed small apertures to be used, rejecting more background and giving higher sensitivity and resolution.  </a:t>
            </a:r>
          </a:p>
          <a:p>
            <a:pPr eaLnBrk="1" hangingPunct="1">
              <a:spcBef>
                <a:spcPct val="20000"/>
              </a:spcBef>
              <a:buFont typeface="Arial" panose="020B0604020202020204" pitchFamily="34" charset="0"/>
              <a:buChar char="•"/>
            </a:pPr>
            <a:r>
              <a:rPr lang="en-US" altLang="en-US" sz="2000" dirty="0">
                <a:latin typeface="+mn-lt"/>
              </a:rPr>
              <a:t>The large dome and small aperture, shielded the telescope structure from sunlight, permitted extended daytime operations  (4pm to 10am was the norm in the mid-infrared). </a:t>
            </a:r>
          </a:p>
          <a:p>
            <a:pPr eaLnBrk="1" hangingPunct="1">
              <a:spcBef>
                <a:spcPct val="20000"/>
              </a:spcBef>
              <a:buFont typeface="Arial" panose="020B0604020202020204" pitchFamily="34" charset="0"/>
              <a:buChar char="•"/>
            </a:pPr>
            <a:r>
              <a:rPr lang="en-US" altLang="en-US" sz="2000" dirty="0">
                <a:latin typeface="+mn-lt"/>
              </a:rPr>
              <a:t>The telescope control system provided efficient, repeatable offset and nod operations, and the ability to make map scans with single 			        aperture instruments.  </a:t>
            </a:r>
          </a:p>
          <a:p>
            <a:pPr eaLnBrk="1" hangingPunct="1">
              <a:spcBef>
                <a:spcPct val="20000"/>
              </a:spcBef>
              <a:buFont typeface="Arial" panose="020B0604020202020204" pitchFamily="34" charset="0"/>
              <a:buChar char="•"/>
            </a:pPr>
            <a:r>
              <a:rPr lang="en-US" altLang="en-US" sz="2000" dirty="0">
                <a:latin typeface="+mn-lt"/>
              </a:rPr>
              <a:t>First measurements by Harry Hyland, Dave Rank and 				     	Dave  Aitken using bolometers. </a:t>
            </a:r>
          </a:p>
        </p:txBody>
      </p:sp>
      <p:pic>
        <p:nvPicPr>
          <p:cNvPr id="7" name="Picture 6">
            <a:extLst>
              <a:ext uri="{FF2B5EF4-FFF2-40B4-BE49-F238E27FC236}">
                <a16:creationId xmlns:a16="http://schemas.microsoft.com/office/drawing/2014/main" id="{D813B482-145E-B5E4-2753-2E5EDEB3F99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2000"/>
                    </a14:imgEffect>
                  </a14:imgLayer>
                </a14:imgProps>
              </a:ext>
            </a:extLst>
          </a:blip>
          <a:srcRect l="5984"/>
          <a:stretch/>
        </p:blipFill>
        <p:spPr>
          <a:xfrm>
            <a:off x="6400800" y="4872942"/>
            <a:ext cx="2743200" cy="198505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6854431-9FF2-5F9D-E94A-C00DC9AFDED4}"/>
              </a:ext>
            </a:extLst>
          </p:cNvPr>
          <p:cNvPicPr>
            <a:picLocks noGrp="1" noChangeAspect="1"/>
          </p:cNvPicPr>
          <p:nvPr>
            <p:ph idx="1"/>
          </p:nvPr>
        </p:nvPicPr>
        <p:blipFill>
          <a:blip r:embed="rId2"/>
          <a:stretch>
            <a:fillRect/>
          </a:stretch>
        </p:blipFill>
        <p:spPr>
          <a:xfrm>
            <a:off x="817584" y="1627981"/>
            <a:ext cx="7734300" cy="4470400"/>
          </a:xfrm>
          <a:prstGeom prst="rect">
            <a:avLst/>
          </a:prstGeom>
        </p:spPr>
      </p:pic>
      <p:pic>
        <p:nvPicPr>
          <p:cNvPr id="6" name="Picture 5">
            <a:extLst>
              <a:ext uri="{FF2B5EF4-FFF2-40B4-BE49-F238E27FC236}">
                <a16:creationId xmlns:a16="http://schemas.microsoft.com/office/drawing/2014/main" id="{80932069-E8E8-1D05-9EC3-F7306FA9BB90}"/>
              </a:ext>
            </a:extLst>
          </p:cNvPr>
          <p:cNvPicPr>
            <a:picLocks noChangeAspect="1"/>
          </p:cNvPicPr>
          <p:nvPr/>
        </p:nvPicPr>
        <p:blipFill rotWithShape="1">
          <a:blip r:embed="rId3"/>
          <a:srcRect l="27176" t="5284" r="25130" b="39805"/>
          <a:stretch/>
        </p:blipFill>
        <p:spPr>
          <a:xfrm>
            <a:off x="0" y="2040644"/>
            <a:ext cx="3645074" cy="3645074"/>
          </a:xfrm>
          <a:prstGeom prst="rect">
            <a:avLst/>
          </a:prstGeom>
        </p:spPr>
      </p:pic>
      <p:sp>
        <p:nvSpPr>
          <p:cNvPr id="7" name="TextBox 6">
            <a:extLst>
              <a:ext uri="{FF2B5EF4-FFF2-40B4-BE49-F238E27FC236}">
                <a16:creationId xmlns:a16="http://schemas.microsoft.com/office/drawing/2014/main" id="{D0B01D47-C52B-9339-DB2C-783E5B70260B}"/>
              </a:ext>
            </a:extLst>
          </p:cNvPr>
          <p:cNvSpPr txBox="1"/>
          <p:nvPr/>
        </p:nvSpPr>
        <p:spPr>
          <a:xfrm>
            <a:off x="6776580" y="6214030"/>
            <a:ext cx="2367420" cy="369332"/>
          </a:xfrm>
          <a:prstGeom prst="rect">
            <a:avLst/>
          </a:prstGeom>
          <a:noFill/>
        </p:spPr>
        <p:txBody>
          <a:bodyPr wrap="square" rtlCol="0">
            <a:spAutoFit/>
          </a:bodyPr>
          <a:lstStyle/>
          <a:p>
            <a:r>
              <a:rPr lang="en-US" dirty="0">
                <a:solidFill>
                  <a:srgbClr val="FF0000"/>
                </a:solidFill>
              </a:rPr>
              <a:t>RAS A&amp;G Feb 2022</a:t>
            </a:r>
          </a:p>
        </p:txBody>
      </p:sp>
    </p:spTree>
    <p:extLst>
      <p:ext uri="{BB962C8B-B14F-4D97-AF65-F5344CB8AC3E}">
        <p14:creationId xmlns:p14="http://schemas.microsoft.com/office/powerpoint/2010/main" val="1449229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61C4391-4F21-7704-4005-71D71A3A1374}"/>
              </a:ext>
            </a:extLst>
          </p:cNvPr>
          <p:cNvSpPr>
            <a:spLocks noGrp="1"/>
          </p:cNvSpPr>
          <p:nvPr>
            <p:ph type="title"/>
          </p:nvPr>
        </p:nvSpPr>
        <p:spPr>
          <a:xfrm>
            <a:off x="3160713" y="0"/>
            <a:ext cx="5411787" cy="979488"/>
          </a:xfrm>
        </p:spPr>
        <p:txBody>
          <a:bodyPr/>
          <a:lstStyle/>
          <a:p>
            <a:pPr eaLnBrk="1" hangingPunct="1"/>
            <a:r>
              <a:rPr lang="en-US" altLang="en-US" sz="3600">
                <a:ea typeface="ヒラギノ角ゴ Pro W3" pitchFamily="-106" charset="-128"/>
              </a:rPr>
              <a:t>UCL Spectrometer</a:t>
            </a:r>
          </a:p>
        </p:txBody>
      </p:sp>
      <p:sp>
        <p:nvSpPr>
          <p:cNvPr id="3" name="Content Placeholder 2">
            <a:extLst>
              <a:ext uri="{FF2B5EF4-FFF2-40B4-BE49-F238E27FC236}">
                <a16:creationId xmlns:a16="http://schemas.microsoft.com/office/drawing/2014/main" id="{9FB1D21B-AA00-1535-FD8E-F9867F244F22}"/>
              </a:ext>
            </a:extLst>
          </p:cNvPr>
          <p:cNvSpPr>
            <a:spLocks noGrp="1"/>
          </p:cNvSpPr>
          <p:nvPr>
            <p:ph idx="1"/>
          </p:nvPr>
        </p:nvSpPr>
        <p:spPr>
          <a:xfrm>
            <a:off x="0" y="489744"/>
            <a:ext cx="3507288" cy="6050071"/>
          </a:xfrm>
        </p:spPr>
        <p:txBody>
          <a:bodyPr>
            <a:normAutofit lnSpcReduction="10000"/>
          </a:bodyPr>
          <a:lstStyle/>
          <a:p>
            <a:pPr marL="0" eaLnBrk="1" hangingPunct="1">
              <a:lnSpc>
                <a:spcPct val="80000"/>
              </a:lnSpc>
              <a:buFont typeface="Arial" panose="020B0604020202020204" pitchFamily="34" charset="0"/>
              <a:buNone/>
            </a:pPr>
            <a:r>
              <a:rPr lang="en-US" altLang="en-US" sz="1800" dirty="0">
                <a:ea typeface="ヒラギノ角ゴ Pro W3" pitchFamily="-106" charset="-128"/>
              </a:rPr>
              <a:t>Liquid helium-cooled  spectrometer with 10 and 20μm gratings, feeding an array of Rockwell </a:t>
            </a:r>
            <a:r>
              <a:rPr lang="en-US" altLang="en-US" sz="1800" dirty="0" err="1">
                <a:ea typeface="ヒラギノ角ゴ Pro W3" pitchFamily="-106" charset="-128"/>
              </a:rPr>
              <a:t>Si:As</a:t>
            </a:r>
            <a:r>
              <a:rPr lang="en-US" altLang="en-US" sz="1800" dirty="0">
                <a:ea typeface="ヒラギノ角ゴ Pro W3" pitchFamily="-106" charset="-128"/>
              </a:rPr>
              <a:t> detectors via Fabry mirrors.</a:t>
            </a:r>
          </a:p>
          <a:p>
            <a:pPr marL="0" eaLnBrk="1" hangingPunct="1">
              <a:lnSpc>
                <a:spcPct val="80000"/>
              </a:lnSpc>
              <a:buFont typeface="Arial" panose="020B0604020202020204" pitchFamily="34" charset="0"/>
              <a:buNone/>
            </a:pPr>
            <a:endParaRPr lang="en-US" altLang="en-US" sz="1800" dirty="0">
              <a:ea typeface="ヒラギノ角ゴ Pro W3" pitchFamily="-106" charset="-128"/>
            </a:endParaRPr>
          </a:p>
          <a:p>
            <a:pPr marL="0" eaLnBrk="1" hangingPunct="1">
              <a:lnSpc>
                <a:spcPct val="80000"/>
              </a:lnSpc>
              <a:buFont typeface="Arial" panose="020B0604020202020204" pitchFamily="34" charset="0"/>
              <a:buNone/>
            </a:pPr>
            <a:r>
              <a:rPr lang="en-US" altLang="en-US" sz="1800" dirty="0">
                <a:ea typeface="ヒラギノ角ゴ Pro W3" pitchFamily="-106" charset="-128"/>
              </a:rPr>
              <a:t>Initially had 5 detectors, but  upgraded to 30 in 1981 at the AAO with signal processing  design by John Barton and support from Don Mayfield. </a:t>
            </a:r>
          </a:p>
          <a:p>
            <a:pPr marL="0" eaLnBrk="1" hangingPunct="1">
              <a:lnSpc>
                <a:spcPct val="80000"/>
              </a:lnSpc>
              <a:buFont typeface="Arial" panose="020B0604020202020204" pitchFamily="34" charset="0"/>
              <a:buNone/>
            </a:pPr>
            <a:endParaRPr lang="en-US" altLang="en-US" sz="1800" dirty="0">
              <a:ea typeface="ヒラギノ角ゴ Pro W3" pitchFamily="-106" charset="-128"/>
            </a:endParaRPr>
          </a:p>
          <a:p>
            <a:pPr marL="0" eaLnBrk="1" hangingPunct="1">
              <a:lnSpc>
                <a:spcPct val="80000"/>
              </a:lnSpc>
              <a:buFont typeface="Arial" panose="020B0604020202020204" pitchFamily="34" charset="0"/>
              <a:buNone/>
            </a:pPr>
            <a:r>
              <a:rPr lang="en-US" altLang="en-US" sz="1800" dirty="0">
                <a:ea typeface="ヒラギノ角ゴ Pro W3" pitchFamily="-106" charset="-128"/>
              </a:rPr>
              <a:t>A low resolution mode that spanned the whole 8-13μm window was implemented in 1982, producing the most sensitive instrument of its kind.  </a:t>
            </a:r>
          </a:p>
          <a:p>
            <a:pPr marL="0" eaLnBrk="1" hangingPunct="1">
              <a:lnSpc>
                <a:spcPct val="80000"/>
              </a:lnSpc>
              <a:buFont typeface="Arial" panose="020B0604020202020204" pitchFamily="34" charset="0"/>
              <a:buNone/>
            </a:pPr>
            <a:endParaRPr lang="en-US" altLang="en-US" sz="1800" dirty="0">
              <a:ea typeface="ヒラギノ角ゴ Pro W3" pitchFamily="-106" charset="-128"/>
            </a:endParaRPr>
          </a:p>
          <a:p>
            <a:pPr marL="0" eaLnBrk="1" hangingPunct="1">
              <a:lnSpc>
                <a:spcPct val="80000"/>
              </a:lnSpc>
              <a:buFont typeface="Arial" panose="020B0604020202020204" pitchFamily="34" charset="0"/>
              <a:buNone/>
            </a:pPr>
            <a:r>
              <a:rPr lang="en-US" altLang="en-US" sz="1800" dirty="0">
                <a:ea typeface="ヒラギノ角ゴ Pro W3" pitchFamily="-106" charset="-128"/>
              </a:rPr>
              <a:t>It was used on the AAT from 1978 to 1994 and also on:  UKIRT, IRTF, ANU 2.3-m, UH88”, Palomar….. </a:t>
            </a:r>
          </a:p>
          <a:p>
            <a:pPr marL="0" eaLnBrk="1" hangingPunct="1">
              <a:lnSpc>
                <a:spcPct val="80000"/>
              </a:lnSpc>
              <a:buFont typeface="Arial" panose="020B0604020202020204" pitchFamily="34" charset="0"/>
              <a:buNone/>
            </a:pPr>
            <a:endParaRPr lang="en-US" altLang="en-US" sz="1800" dirty="0">
              <a:ea typeface="ヒラギノ角ゴ Pro W3" pitchFamily="-106" charset="-128"/>
            </a:endParaRPr>
          </a:p>
          <a:p>
            <a:pPr marL="0" eaLnBrk="1" hangingPunct="1">
              <a:lnSpc>
                <a:spcPct val="80000"/>
              </a:lnSpc>
              <a:buFont typeface="Arial" panose="020B0604020202020204" pitchFamily="34" charset="0"/>
              <a:buNone/>
            </a:pPr>
            <a:r>
              <a:rPr lang="en-US" sz="1800" dirty="0"/>
              <a:t>Over the following decade, spectra of HII regions, PN and emission line objects, Novae, Symbiotic stars, Wolf </a:t>
            </a:r>
            <a:r>
              <a:rPr lang="en-US" sz="1800" dirty="0" err="1"/>
              <a:t>Rayet</a:t>
            </a:r>
            <a:r>
              <a:rPr lang="en-US" sz="1800" dirty="0"/>
              <a:t> Stars and galaxy nuclei were measured.</a:t>
            </a:r>
            <a:endParaRPr lang="en-US" sz="1800" dirty="0">
              <a:ea typeface="ヒラギノ角ゴ Pro W3" pitchFamily="-106" charset="-128"/>
            </a:endParaRPr>
          </a:p>
          <a:p>
            <a:pPr marL="0" eaLnBrk="1" hangingPunct="1">
              <a:lnSpc>
                <a:spcPct val="80000"/>
              </a:lnSpc>
              <a:buNone/>
            </a:pPr>
            <a:r>
              <a:rPr lang="en-US" sz="1800" dirty="0"/>
              <a:t>A polarimetric mode was introduced in 1983.   </a:t>
            </a:r>
          </a:p>
        </p:txBody>
      </p:sp>
      <p:pic>
        <p:nvPicPr>
          <p:cNvPr id="18436" name="Picture 4" descr="UCLS_Schematic.tiff">
            <a:extLst>
              <a:ext uri="{FF2B5EF4-FFF2-40B4-BE49-F238E27FC236}">
                <a16:creationId xmlns:a16="http://schemas.microsoft.com/office/drawing/2014/main" id="{BEF9E5BA-4996-A17A-CB66-342D96493B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8248" y="979488"/>
            <a:ext cx="5797027" cy="466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GC_WC_extinction.tiff">
            <a:extLst>
              <a:ext uri="{FF2B5EF4-FFF2-40B4-BE49-F238E27FC236}">
                <a16:creationId xmlns:a16="http://schemas.microsoft.com/office/drawing/2014/main" id="{1FB40CF3-5F87-81BF-D88F-F036693AFA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6513" y="0"/>
            <a:ext cx="4027487" cy="644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85B35772-EE0A-61BE-C380-B97E2EA38ACE}"/>
              </a:ext>
            </a:extLst>
          </p:cNvPr>
          <p:cNvSpPr>
            <a:spLocks noGrp="1"/>
          </p:cNvSpPr>
          <p:nvPr>
            <p:ph type="title"/>
          </p:nvPr>
        </p:nvSpPr>
        <p:spPr>
          <a:xfrm>
            <a:off x="0" y="0"/>
            <a:ext cx="5532438" cy="735013"/>
          </a:xfrm>
        </p:spPr>
        <p:txBody>
          <a:bodyPr/>
          <a:lstStyle/>
          <a:p>
            <a:pPr eaLnBrk="1" hangingPunct="1"/>
            <a:r>
              <a:rPr lang="en-US" altLang="en-US" sz="3200" dirty="0">
                <a:ea typeface="ヒラギノ角ゴ Pro W3" pitchFamily="-106" charset="-128"/>
              </a:rPr>
              <a:t>Extinction in the mid-infrared</a:t>
            </a:r>
          </a:p>
        </p:txBody>
      </p:sp>
      <p:sp>
        <p:nvSpPr>
          <p:cNvPr id="25604" name="TextBox 3">
            <a:extLst>
              <a:ext uri="{FF2B5EF4-FFF2-40B4-BE49-F238E27FC236}">
                <a16:creationId xmlns:a16="http://schemas.microsoft.com/office/drawing/2014/main" id="{06A5CC1F-AEEF-7372-D7CC-4DB6BE9E5A4A}"/>
              </a:ext>
            </a:extLst>
          </p:cNvPr>
          <p:cNvSpPr txBox="1">
            <a:spLocks noChangeArrowheads="1"/>
          </p:cNvSpPr>
          <p:nvPr/>
        </p:nvSpPr>
        <p:spPr bwMode="auto">
          <a:xfrm>
            <a:off x="233363" y="4572000"/>
            <a:ext cx="54035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1800" dirty="0">
                <a:latin typeface="Calibri" panose="020F0502020204030204" pitchFamily="34" charset="0"/>
              </a:rPr>
              <a:t>The depth of the silicate absorption was measured towards dusty late-type W-R stars which have carbon-rich circumstellar dust shells, and towards the Galactic Centre.  This provided estimates of τ</a:t>
            </a:r>
            <a:r>
              <a:rPr lang="en-US" altLang="en-US" sz="1800" baseline="-25000" dirty="0">
                <a:latin typeface="Calibri" panose="020F0502020204030204" pitchFamily="34" charset="0"/>
              </a:rPr>
              <a:t>9.7μm</a:t>
            </a:r>
            <a:r>
              <a:rPr lang="en-US" altLang="en-US" sz="1800" dirty="0">
                <a:latin typeface="Calibri" panose="020F0502020204030204" pitchFamily="34" charset="0"/>
              </a:rPr>
              <a:t> to A</a:t>
            </a:r>
            <a:r>
              <a:rPr lang="en-US" altLang="en-US" sz="1800" baseline="-25000" dirty="0">
                <a:latin typeface="Calibri" panose="020F0502020204030204" pitchFamily="34" charset="0"/>
              </a:rPr>
              <a:t>V </a:t>
            </a:r>
            <a:r>
              <a:rPr lang="en-US" altLang="en-US" sz="1800" dirty="0">
                <a:latin typeface="Calibri" panose="020F0502020204030204" pitchFamily="34" charset="0"/>
              </a:rPr>
              <a:t>in the local </a:t>
            </a:r>
            <a:r>
              <a:rPr lang="en-US" altLang="en-US" sz="1800" dirty="0" err="1">
                <a:latin typeface="Calibri" panose="020F0502020204030204" pitchFamily="34" charset="0"/>
              </a:rPr>
              <a:t>neighbourhood</a:t>
            </a:r>
            <a:r>
              <a:rPr lang="en-US" altLang="en-US" sz="1800" dirty="0">
                <a:latin typeface="Calibri" panose="020F0502020204030204" pitchFamily="34" charset="0"/>
              </a:rPr>
              <a:t> and along the line of sight to the GC.  A</a:t>
            </a:r>
            <a:r>
              <a:rPr lang="en-US" altLang="en-US" sz="1800" baseline="-25000" dirty="0">
                <a:latin typeface="Calibri" panose="020F0502020204030204" pitchFamily="34" charset="0"/>
              </a:rPr>
              <a:t>V</a:t>
            </a:r>
            <a:r>
              <a:rPr lang="en-US" altLang="en-US" sz="1800" dirty="0">
                <a:latin typeface="Calibri" panose="020F0502020204030204" pitchFamily="34" charset="0"/>
              </a:rPr>
              <a:t> /</a:t>
            </a:r>
            <a:r>
              <a:rPr lang="en-US" altLang="en-US" sz="1800" baseline="-25000" dirty="0">
                <a:latin typeface="Calibri" panose="020F0502020204030204" pitchFamily="34" charset="0"/>
              </a:rPr>
              <a:t> </a:t>
            </a:r>
            <a:r>
              <a:rPr lang="en-US" altLang="en-US" sz="1800" dirty="0">
                <a:latin typeface="Calibri" panose="020F0502020204030204" pitchFamily="34" charset="0"/>
              </a:rPr>
              <a:t>τ</a:t>
            </a:r>
            <a:r>
              <a:rPr lang="en-US" altLang="en-US" sz="1800" baseline="-25000" dirty="0">
                <a:latin typeface="Calibri" panose="020F0502020204030204" pitchFamily="34" charset="0"/>
              </a:rPr>
              <a:t>9.7μm</a:t>
            </a:r>
            <a:r>
              <a:rPr lang="en-US" altLang="en-US" sz="1800" dirty="0">
                <a:latin typeface="Calibri" panose="020F0502020204030204" pitchFamily="34" charset="0"/>
              </a:rPr>
              <a:t> ~ 15 in the former and ~8 towards the GC.   The profile of the silicate band in the diffuse ISM is very similar to the dust around M </a:t>
            </a:r>
            <a:r>
              <a:rPr lang="en-US" altLang="en-US" sz="1800" dirty="0" err="1">
                <a:latin typeface="Calibri" panose="020F0502020204030204" pitchFamily="34" charset="0"/>
              </a:rPr>
              <a:t>supergiants</a:t>
            </a:r>
            <a:r>
              <a:rPr lang="en-US" altLang="en-US" sz="1800" dirty="0">
                <a:latin typeface="Calibri" panose="020F0502020204030204" pitchFamily="34" charset="0"/>
              </a:rPr>
              <a:t>. </a:t>
            </a:r>
          </a:p>
        </p:txBody>
      </p:sp>
      <p:pic>
        <p:nvPicPr>
          <p:cNvPr id="25605" name="Picture 5" descr="WC_SEDs.tiff">
            <a:extLst>
              <a:ext uri="{FF2B5EF4-FFF2-40B4-BE49-F238E27FC236}">
                <a16:creationId xmlns:a16="http://schemas.microsoft.com/office/drawing/2014/main" id="{3030EABD-94E0-A910-5F51-C92D912CEA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81" y="584542"/>
            <a:ext cx="4287838" cy="39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6">
            <a:extLst>
              <a:ext uri="{FF2B5EF4-FFF2-40B4-BE49-F238E27FC236}">
                <a16:creationId xmlns:a16="http://schemas.microsoft.com/office/drawing/2014/main" id="{865AAE77-B8D3-465D-D327-EBDCBE5FCB2C}"/>
              </a:ext>
            </a:extLst>
          </p:cNvPr>
          <p:cNvSpPr txBox="1">
            <a:spLocks noChangeArrowheads="1"/>
          </p:cNvSpPr>
          <p:nvPr/>
        </p:nvSpPr>
        <p:spPr bwMode="auto">
          <a:xfrm>
            <a:off x="7853363" y="417513"/>
            <a:ext cx="1136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1800">
                <a:solidFill>
                  <a:srgbClr val="FF0000"/>
                </a:solidFill>
                <a:latin typeface="Calibri" panose="020F0502020204030204" pitchFamily="34" charset="0"/>
              </a:rPr>
              <a:t>Galactic Centre Objects</a:t>
            </a:r>
          </a:p>
        </p:txBody>
      </p:sp>
      <p:sp>
        <p:nvSpPr>
          <p:cNvPr id="25607" name="TextBox 7">
            <a:extLst>
              <a:ext uri="{FF2B5EF4-FFF2-40B4-BE49-F238E27FC236}">
                <a16:creationId xmlns:a16="http://schemas.microsoft.com/office/drawing/2014/main" id="{C1A38C86-1328-3101-0DBD-1B9601429125}"/>
              </a:ext>
            </a:extLst>
          </p:cNvPr>
          <p:cNvSpPr txBox="1">
            <a:spLocks noChangeArrowheads="1"/>
          </p:cNvSpPr>
          <p:nvPr/>
        </p:nvSpPr>
        <p:spPr bwMode="auto">
          <a:xfrm>
            <a:off x="7418388" y="5046663"/>
            <a:ext cx="1571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106" charset="-128"/>
              </a:defRPr>
            </a:lvl1pPr>
            <a:lvl2pPr marL="37931725" indent="-37474525" eaLnBrk="0" hangingPunct="0">
              <a:defRPr sz="2400">
                <a:solidFill>
                  <a:schemeClr val="tx1"/>
                </a:solidFill>
                <a:latin typeface="Arial" panose="020B0604020202020204" pitchFamily="34" charset="0"/>
                <a:ea typeface="ヒラギノ角ゴ Pro W3" pitchFamily="-106" charset="-128"/>
              </a:defRPr>
            </a:lvl2pPr>
            <a:lvl3pPr eaLnBrk="0" hangingPunct="0">
              <a:defRPr sz="2400">
                <a:solidFill>
                  <a:schemeClr val="tx1"/>
                </a:solidFill>
                <a:latin typeface="Arial" panose="020B0604020202020204" pitchFamily="34" charset="0"/>
                <a:ea typeface="ヒラギノ角ゴ Pro W3" pitchFamily="-106" charset="-128"/>
              </a:defRPr>
            </a:lvl3pPr>
            <a:lvl4pPr eaLnBrk="0" hangingPunct="0">
              <a:defRPr sz="2400">
                <a:solidFill>
                  <a:schemeClr val="tx1"/>
                </a:solidFill>
                <a:latin typeface="Arial" panose="020B0604020202020204" pitchFamily="34" charset="0"/>
                <a:ea typeface="ヒラギノ角ゴ Pro W3" pitchFamily="-106" charset="-128"/>
              </a:defRPr>
            </a:lvl4pPr>
            <a:lvl5pPr eaLnBrk="0" hangingPunct="0">
              <a:defRPr sz="2400">
                <a:solidFill>
                  <a:schemeClr val="tx1"/>
                </a:solidFill>
                <a:latin typeface="Arial" panose="020B0604020202020204" pitchFamily="34" charset="0"/>
                <a:ea typeface="ヒラギノ角ゴ Pro W3" pitchFamily="-10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r>
              <a:rPr lang="en-US" altLang="en-US" sz="1800">
                <a:solidFill>
                  <a:srgbClr val="FF0000"/>
                </a:solidFill>
                <a:latin typeface="Calibri" panose="020F0502020204030204" pitchFamily="34" charset="0"/>
              </a:rPr>
              <a:t>WC and OB stars within  2 kpc</a:t>
            </a:r>
          </a:p>
        </p:txBody>
      </p:sp>
      <p:sp>
        <p:nvSpPr>
          <p:cNvPr id="2" name="TextBox 1">
            <a:extLst>
              <a:ext uri="{FF2B5EF4-FFF2-40B4-BE49-F238E27FC236}">
                <a16:creationId xmlns:a16="http://schemas.microsoft.com/office/drawing/2014/main" id="{F8E03C95-0773-C052-2825-8F311EFEFE9F}"/>
              </a:ext>
            </a:extLst>
          </p:cNvPr>
          <p:cNvSpPr txBox="1"/>
          <p:nvPr/>
        </p:nvSpPr>
        <p:spPr>
          <a:xfrm>
            <a:off x="6672401" y="6541175"/>
            <a:ext cx="2140295" cy="276999"/>
          </a:xfrm>
          <a:prstGeom prst="rect">
            <a:avLst/>
          </a:prstGeom>
          <a:noFill/>
        </p:spPr>
        <p:txBody>
          <a:bodyPr wrap="square" rtlCol="0">
            <a:spAutoFit/>
          </a:bodyPr>
          <a:lstStyle/>
          <a:p>
            <a:r>
              <a:rPr lang="en-US" sz="1200" dirty="0">
                <a:solidFill>
                  <a:srgbClr val="FF0000"/>
                </a:solidFill>
              </a:rPr>
              <a:t>Roche &amp; Aitken 1984, 85</a:t>
            </a:r>
          </a:p>
        </p:txBody>
      </p:sp>
    </p:spTree>
    <p:extLst>
      <p:ext uri="{BB962C8B-B14F-4D97-AF65-F5344CB8AC3E}">
        <p14:creationId xmlns:p14="http://schemas.microsoft.com/office/powerpoint/2010/main" val="2403335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97AA3-1F43-E3A2-077A-9AC710793B0E}"/>
              </a:ext>
            </a:extLst>
          </p:cNvPr>
          <p:cNvSpPr>
            <a:spLocks noGrp="1"/>
          </p:cNvSpPr>
          <p:nvPr>
            <p:ph type="title"/>
          </p:nvPr>
        </p:nvSpPr>
        <p:spPr>
          <a:xfrm>
            <a:off x="2870522" y="274638"/>
            <a:ext cx="5787341" cy="651337"/>
          </a:xfrm>
        </p:spPr>
        <p:txBody>
          <a:bodyPr/>
          <a:lstStyle/>
          <a:p>
            <a:r>
              <a:rPr lang="en-US" dirty="0"/>
              <a:t>Planetary Nebulae</a:t>
            </a:r>
          </a:p>
        </p:txBody>
      </p:sp>
      <p:pic>
        <p:nvPicPr>
          <p:cNvPr id="5" name="Content Placeholder 4">
            <a:extLst>
              <a:ext uri="{FF2B5EF4-FFF2-40B4-BE49-F238E27FC236}">
                <a16:creationId xmlns:a16="http://schemas.microsoft.com/office/drawing/2014/main" id="{7FF8951D-2078-0763-E3F8-1085D60A4B6A}"/>
              </a:ext>
            </a:extLst>
          </p:cNvPr>
          <p:cNvPicPr>
            <a:picLocks noGrp="1" noChangeAspect="1"/>
          </p:cNvPicPr>
          <p:nvPr>
            <p:ph idx="1"/>
          </p:nvPr>
        </p:nvPicPr>
        <p:blipFill>
          <a:blip r:embed="rId2"/>
          <a:stretch>
            <a:fillRect/>
          </a:stretch>
        </p:blipFill>
        <p:spPr>
          <a:xfrm rot="5400000">
            <a:off x="-636608" y="1501314"/>
            <a:ext cx="4242122" cy="2440106"/>
          </a:xfrm>
        </p:spPr>
      </p:pic>
      <p:pic>
        <p:nvPicPr>
          <p:cNvPr id="7" name="Picture 6">
            <a:extLst>
              <a:ext uri="{FF2B5EF4-FFF2-40B4-BE49-F238E27FC236}">
                <a16:creationId xmlns:a16="http://schemas.microsoft.com/office/drawing/2014/main" id="{1BFC9BE1-19CE-81C1-D0DB-ACB3629A20E1}"/>
              </a:ext>
            </a:extLst>
          </p:cNvPr>
          <p:cNvPicPr>
            <a:picLocks noChangeAspect="1"/>
          </p:cNvPicPr>
          <p:nvPr/>
        </p:nvPicPr>
        <p:blipFill rotWithShape="1">
          <a:blip r:embed="rId3"/>
          <a:srcRect l="44337"/>
          <a:stretch/>
        </p:blipFill>
        <p:spPr>
          <a:xfrm rot="5400000">
            <a:off x="368765" y="4272147"/>
            <a:ext cx="2387018" cy="2310967"/>
          </a:xfrm>
          <a:prstGeom prst="rect">
            <a:avLst/>
          </a:prstGeom>
        </p:spPr>
      </p:pic>
      <p:sp>
        <p:nvSpPr>
          <p:cNvPr id="8" name="TextBox 7">
            <a:extLst>
              <a:ext uri="{FF2B5EF4-FFF2-40B4-BE49-F238E27FC236}">
                <a16:creationId xmlns:a16="http://schemas.microsoft.com/office/drawing/2014/main" id="{F1D58E33-3CB0-E7BD-9DF7-45C94FC14236}"/>
              </a:ext>
            </a:extLst>
          </p:cNvPr>
          <p:cNvSpPr txBox="1"/>
          <p:nvPr/>
        </p:nvSpPr>
        <p:spPr>
          <a:xfrm>
            <a:off x="3551275" y="948690"/>
            <a:ext cx="5092862" cy="5909310"/>
          </a:xfrm>
          <a:prstGeom prst="rect">
            <a:avLst/>
          </a:prstGeom>
          <a:noFill/>
        </p:spPr>
        <p:txBody>
          <a:bodyPr wrap="square" rtlCol="0">
            <a:spAutoFit/>
          </a:bodyPr>
          <a:lstStyle/>
          <a:p>
            <a:r>
              <a:rPr lang="en-US" dirty="0"/>
              <a:t>Observations between 1977 and 1990 showed the diversity of dust properties, with statistical analysis becoming possible as the sample of objects increased from ~5 to 50. </a:t>
            </a:r>
          </a:p>
          <a:p>
            <a:endParaRPr lang="en-US" dirty="0"/>
          </a:p>
          <a:p>
            <a:r>
              <a:rPr lang="en-US" dirty="0"/>
              <a:t>Silicate emission bands were not anticipated but were clearly detected in some compact and  young PN. </a:t>
            </a:r>
          </a:p>
          <a:p>
            <a:endParaRPr lang="en-US" dirty="0"/>
          </a:p>
          <a:p>
            <a:r>
              <a:rPr lang="en-US" dirty="0"/>
              <a:t>The dust properties reflected the gas phase abundances derived from emission lines, with the 11</a:t>
            </a:r>
            <a:r>
              <a:rPr lang="en-US" altLang="en-US" sz="1800" dirty="0">
                <a:latin typeface="Calibri" panose="020F0502020204030204" pitchFamily="34" charset="0"/>
              </a:rPr>
              <a:t>μm</a:t>
            </a:r>
            <a:r>
              <a:rPr lang="en-US" dirty="0"/>
              <a:t> silicon carbide emission band in objects with C/O close to or just greater than unity and the 11.3 </a:t>
            </a:r>
            <a:r>
              <a:rPr lang="en-US" altLang="en-US" sz="1800" dirty="0" err="1">
                <a:latin typeface="Calibri" panose="020F0502020204030204" pitchFamily="34" charset="0"/>
              </a:rPr>
              <a:t>μm</a:t>
            </a:r>
            <a:r>
              <a:rPr lang="en-US" dirty="0"/>
              <a:t> and 8.6 </a:t>
            </a:r>
            <a:r>
              <a:rPr lang="en-US" altLang="en-US" sz="1800" dirty="0" err="1">
                <a:latin typeface="Calibri" panose="020F0502020204030204" pitchFamily="34" charset="0"/>
              </a:rPr>
              <a:t>μm</a:t>
            </a:r>
            <a:r>
              <a:rPr lang="en-US" dirty="0"/>
              <a:t> narrow emission features  more prominent in more C-rich objects. </a:t>
            </a:r>
          </a:p>
          <a:p>
            <a:endParaRPr lang="en-US" dirty="0"/>
          </a:p>
          <a:p>
            <a:r>
              <a:rPr lang="en-US" dirty="0"/>
              <a:t>Additional samples of PN towards the Galactic Centre suggested that the incidence of O-rich objects decreases outwards of the solar circle.</a:t>
            </a:r>
          </a:p>
          <a:p>
            <a:endParaRPr lang="en-US" dirty="0"/>
          </a:p>
        </p:txBody>
      </p:sp>
      <p:sp>
        <p:nvSpPr>
          <p:cNvPr id="9" name="TextBox 8">
            <a:extLst>
              <a:ext uri="{FF2B5EF4-FFF2-40B4-BE49-F238E27FC236}">
                <a16:creationId xmlns:a16="http://schemas.microsoft.com/office/drawing/2014/main" id="{99D79540-B8EB-AD5E-3C95-F2AB2A0CE75C}"/>
              </a:ext>
            </a:extLst>
          </p:cNvPr>
          <p:cNvSpPr txBox="1"/>
          <p:nvPr/>
        </p:nvSpPr>
        <p:spPr>
          <a:xfrm>
            <a:off x="955219" y="6482640"/>
            <a:ext cx="1749287" cy="276999"/>
          </a:xfrm>
          <a:prstGeom prst="rect">
            <a:avLst/>
          </a:prstGeom>
          <a:noFill/>
        </p:spPr>
        <p:txBody>
          <a:bodyPr wrap="square" rtlCol="0">
            <a:spAutoFit/>
          </a:bodyPr>
          <a:lstStyle/>
          <a:p>
            <a:r>
              <a:rPr lang="en-US" sz="1200" dirty="0">
                <a:solidFill>
                  <a:srgbClr val="FF0000"/>
                </a:solidFill>
              </a:rPr>
              <a:t>Aitken &amp; Roche 1982</a:t>
            </a:r>
          </a:p>
        </p:txBody>
      </p:sp>
    </p:spTree>
    <p:extLst>
      <p:ext uri="{BB962C8B-B14F-4D97-AF65-F5344CB8AC3E}">
        <p14:creationId xmlns:p14="http://schemas.microsoft.com/office/powerpoint/2010/main" val="2760421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29940</TotalTime>
  <Words>3165</Words>
  <Application>Microsoft Macintosh PowerPoint</Application>
  <PresentationFormat>On-screen Show (4:3)</PresentationFormat>
  <Paragraphs>236</Paragraphs>
  <Slides>39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Cambria Math</vt:lpstr>
      <vt:lpstr>CMMI9</vt:lpstr>
      <vt:lpstr>CMR9</vt:lpstr>
      <vt:lpstr>NimbusRomNo9L</vt:lpstr>
      <vt:lpstr>Times New Roman</vt:lpstr>
      <vt:lpstr>Office Theme</vt:lpstr>
      <vt:lpstr>The Legacy of Mid-Infrared Astronomy at the AAT</vt:lpstr>
      <vt:lpstr>Mid-IR Astronomy in 1974</vt:lpstr>
      <vt:lpstr>PowerPoint Presentation</vt:lpstr>
      <vt:lpstr>PowerPoint Presentation</vt:lpstr>
      <vt:lpstr>Thermal Infrared Observing</vt:lpstr>
      <vt:lpstr>PowerPoint Presentation</vt:lpstr>
      <vt:lpstr>UCL Spectrometer</vt:lpstr>
      <vt:lpstr>Extinction in the mid-infrared</vt:lpstr>
      <vt:lpstr>Planetary Nebulae</vt:lpstr>
      <vt:lpstr>Orion JWST NIRCAM</vt:lpstr>
      <vt:lpstr>Orion JWST NIRCAM</vt:lpstr>
      <vt:lpstr>Orion NIRCAM+ Becklin 1976</vt:lpstr>
      <vt:lpstr>Spectroscopy from the AAT 1977</vt:lpstr>
      <vt:lpstr>PAH Emission Bands</vt:lpstr>
      <vt:lpstr>The shape of the emission bands</vt:lpstr>
      <vt:lpstr>PAH emission features</vt:lpstr>
      <vt:lpstr>PAHs and JWST</vt:lpstr>
      <vt:lpstr>Galaxy Nuclei</vt:lpstr>
      <vt:lpstr>Galaxy Spectra</vt:lpstr>
      <vt:lpstr>PowerPoint Presentation</vt:lpstr>
      <vt:lpstr>Supernova 1987A</vt:lpstr>
      <vt:lpstr>PowerPoint Presentation</vt:lpstr>
      <vt:lpstr>PowerPoint Presentation</vt:lpstr>
      <vt:lpstr>Evolution of SN1987A</vt:lpstr>
      <vt:lpstr>PowerPoint Presentation</vt:lpstr>
      <vt:lpstr>Mid-IR polarimetry</vt:lpstr>
      <vt:lpstr>8-22μm Absorptive Polarization </vt:lpstr>
      <vt:lpstr>Galactic Centre SgrA IRS1</vt:lpstr>
      <vt:lpstr>Imaging Polarimetry</vt:lpstr>
      <vt:lpstr>PowerPoint Presentation</vt:lpstr>
      <vt:lpstr>The B field in the central Parsec</vt:lpstr>
      <vt:lpstr>Conclusions</vt:lpstr>
      <vt:lpstr>Reflections</vt:lpstr>
      <vt:lpstr>PowerPoint Presentation</vt:lpstr>
      <vt:lpstr>Mid-IR Spectroscopy</vt:lpstr>
      <vt:lpstr>Mid-Infrared observing from the beginning </vt:lpstr>
      <vt:lpstr>PowerPoint Presentation</vt:lpstr>
      <vt:lpstr>Wolf-Rayet Stars</vt:lpstr>
      <vt:lpstr>Probing Stellar Winds</vt:lpstr>
    </vt:vector>
  </TitlesOfParts>
  <Company>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 Infrared Astronomy at UKIRT</dc:title>
  <dc:creator>Patrick Roche</dc:creator>
  <cp:lastModifiedBy>Patrick Roche</cp:lastModifiedBy>
  <cp:revision>94</cp:revision>
  <dcterms:created xsi:type="dcterms:W3CDTF">2010-06-21T22:23:09Z</dcterms:created>
  <dcterms:modified xsi:type="dcterms:W3CDTF">2024-10-02T13:04:39Z</dcterms:modified>
</cp:coreProperties>
</file>