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7"/>
  </p:notesMasterIdLst>
  <p:sldIdLst>
    <p:sldId id="256" r:id="rId2"/>
    <p:sldId id="257" r:id="rId3"/>
    <p:sldId id="259" r:id="rId4"/>
    <p:sldId id="269" r:id="rId5"/>
    <p:sldId id="260" r:id="rId6"/>
    <p:sldId id="261" r:id="rId7"/>
    <p:sldId id="274" r:id="rId8"/>
    <p:sldId id="275" r:id="rId9"/>
    <p:sldId id="462" r:id="rId10"/>
    <p:sldId id="463" r:id="rId11"/>
    <p:sldId id="464" r:id="rId12"/>
    <p:sldId id="465" r:id="rId13"/>
    <p:sldId id="466" r:id="rId14"/>
    <p:sldId id="467" r:id="rId15"/>
    <p:sldId id="468" r:id="rId16"/>
    <p:sldId id="265" r:id="rId17"/>
    <p:sldId id="266" r:id="rId18"/>
    <p:sldId id="276" r:id="rId19"/>
    <p:sldId id="267" r:id="rId20"/>
    <p:sldId id="270" r:id="rId21"/>
    <p:sldId id="271" r:id="rId22"/>
    <p:sldId id="272" r:id="rId23"/>
    <p:sldId id="273" r:id="rId24"/>
    <p:sldId id="268" r:id="rId25"/>
    <p:sldId id="277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CCAAE"/>
    <a:srgbClr val="1120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72"/>
    <p:restoredTop sz="96327"/>
  </p:normalViewPr>
  <p:slideViewPr>
    <p:cSldViewPr snapToGrid="0">
      <p:cViewPr>
        <p:scale>
          <a:sx n="99" d="100"/>
          <a:sy n="99" d="100"/>
        </p:scale>
        <p:origin x="184" y="6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78E5428-9619-324C-85B6-51B9F27889C9}" type="doc">
      <dgm:prSet loTypeId="urn:microsoft.com/office/officeart/2005/8/layout/hProcess4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4D0F015A-C0FE-6C4A-8387-AA74614A0BAA}">
      <dgm:prSet phldrT="[Text]"/>
      <dgm:spPr/>
      <dgm:t>
        <a:bodyPr/>
        <a:lstStyle/>
        <a:p>
          <a:r>
            <a:rPr lang="en-GB" dirty="0"/>
            <a:t>1969-1974</a:t>
          </a:r>
        </a:p>
      </dgm:t>
    </dgm:pt>
    <dgm:pt modelId="{FCECBC76-546E-EC4F-823D-1D961CBC9A98}" type="parTrans" cxnId="{C43FF05D-8EDF-EB40-8BA9-1CCB14A99C2F}">
      <dgm:prSet/>
      <dgm:spPr/>
      <dgm:t>
        <a:bodyPr/>
        <a:lstStyle/>
        <a:p>
          <a:endParaRPr lang="en-GB"/>
        </a:p>
      </dgm:t>
    </dgm:pt>
    <dgm:pt modelId="{D1833A66-D508-2949-BDB8-C3DA202E8DF9}" type="sibTrans" cxnId="{C43FF05D-8EDF-EB40-8BA9-1CCB14A99C2F}">
      <dgm:prSet/>
      <dgm:spPr/>
      <dgm:t>
        <a:bodyPr/>
        <a:lstStyle/>
        <a:p>
          <a:endParaRPr lang="en-GB"/>
        </a:p>
      </dgm:t>
    </dgm:pt>
    <dgm:pt modelId="{47EC87F9-8D67-9E48-9039-95671D5491D5}">
      <dgm:prSet phldrT="[Text]" custT="1"/>
      <dgm:spPr/>
      <dgm:t>
        <a:bodyPr/>
        <a:lstStyle/>
        <a:p>
          <a:r>
            <a:rPr lang="en-GB" sz="1800" dirty="0"/>
            <a:t>UK &amp; Australia agree to build AAT</a:t>
          </a:r>
        </a:p>
      </dgm:t>
    </dgm:pt>
    <dgm:pt modelId="{D8176E86-E09C-2E49-92F6-689C1040B20D}" type="parTrans" cxnId="{C209566F-5CBE-E748-A262-54DE8B7EAF31}">
      <dgm:prSet/>
      <dgm:spPr/>
      <dgm:t>
        <a:bodyPr/>
        <a:lstStyle/>
        <a:p>
          <a:endParaRPr lang="en-GB"/>
        </a:p>
      </dgm:t>
    </dgm:pt>
    <dgm:pt modelId="{C8D1DE9A-A067-3342-B3AF-530F6DFF8A23}" type="sibTrans" cxnId="{C209566F-5CBE-E748-A262-54DE8B7EAF31}">
      <dgm:prSet/>
      <dgm:spPr/>
      <dgm:t>
        <a:bodyPr/>
        <a:lstStyle/>
        <a:p>
          <a:endParaRPr lang="en-GB"/>
        </a:p>
      </dgm:t>
    </dgm:pt>
    <dgm:pt modelId="{CE0FE902-4DED-A04F-B814-396C50C0B882}">
      <dgm:prSet phldrT="[Text]" custT="1"/>
      <dgm:spPr/>
      <dgm:t>
        <a:bodyPr/>
        <a:lstStyle/>
        <a:p>
          <a:r>
            <a:rPr lang="en-GB" sz="1800" dirty="0"/>
            <a:t>AAT Board forms the </a:t>
          </a:r>
          <a:r>
            <a:rPr lang="en-GB" sz="1800" b="1" dirty="0"/>
            <a:t>Anglo-Australian Observatory</a:t>
          </a:r>
        </a:p>
      </dgm:t>
    </dgm:pt>
    <dgm:pt modelId="{03F04550-8288-4644-B334-4225A2A1C608}" type="parTrans" cxnId="{81A84019-4386-D045-ACCC-4F482D16D459}">
      <dgm:prSet/>
      <dgm:spPr/>
      <dgm:t>
        <a:bodyPr/>
        <a:lstStyle/>
        <a:p>
          <a:endParaRPr lang="en-GB"/>
        </a:p>
      </dgm:t>
    </dgm:pt>
    <dgm:pt modelId="{8904D3B3-6DED-AF40-8355-0FAA17FAAF24}" type="sibTrans" cxnId="{81A84019-4386-D045-ACCC-4F482D16D459}">
      <dgm:prSet/>
      <dgm:spPr/>
      <dgm:t>
        <a:bodyPr/>
        <a:lstStyle/>
        <a:p>
          <a:endParaRPr lang="en-GB"/>
        </a:p>
      </dgm:t>
    </dgm:pt>
    <dgm:pt modelId="{9EB6451C-F772-EB49-AC6A-9BE633B85247}">
      <dgm:prSet phldrT="[Text]"/>
      <dgm:spPr/>
      <dgm:t>
        <a:bodyPr/>
        <a:lstStyle/>
        <a:p>
          <a:r>
            <a:rPr lang="en-GB" dirty="0"/>
            <a:t>2010</a:t>
          </a:r>
        </a:p>
      </dgm:t>
    </dgm:pt>
    <dgm:pt modelId="{C7711F77-0167-7A4C-B3B2-DE182AE6B8B4}" type="parTrans" cxnId="{440B404B-CED5-344D-A3B7-547D5092E483}">
      <dgm:prSet/>
      <dgm:spPr/>
      <dgm:t>
        <a:bodyPr/>
        <a:lstStyle/>
        <a:p>
          <a:endParaRPr lang="en-GB"/>
        </a:p>
      </dgm:t>
    </dgm:pt>
    <dgm:pt modelId="{B11B603E-F63B-0E49-9795-0B62507806C8}" type="sibTrans" cxnId="{440B404B-CED5-344D-A3B7-547D5092E483}">
      <dgm:prSet/>
      <dgm:spPr/>
      <dgm:t>
        <a:bodyPr/>
        <a:lstStyle/>
        <a:p>
          <a:endParaRPr lang="en-GB"/>
        </a:p>
      </dgm:t>
    </dgm:pt>
    <dgm:pt modelId="{255BD16C-82A0-4B45-9D0D-9B77479D7CE6}">
      <dgm:prSet phldrT="[Text]" custT="1"/>
      <dgm:spPr/>
      <dgm:t>
        <a:bodyPr/>
        <a:lstStyle/>
        <a:p>
          <a:r>
            <a:rPr lang="en-GB" sz="1800" dirty="0"/>
            <a:t>UK involvement ceases</a:t>
          </a:r>
        </a:p>
      </dgm:t>
    </dgm:pt>
    <dgm:pt modelId="{64A85295-2E98-6441-9407-414098BC6E23}" type="parTrans" cxnId="{16B35D97-AB5E-3D44-988C-23ECB58C3367}">
      <dgm:prSet/>
      <dgm:spPr/>
      <dgm:t>
        <a:bodyPr/>
        <a:lstStyle/>
        <a:p>
          <a:endParaRPr lang="en-GB"/>
        </a:p>
      </dgm:t>
    </dgm:pt>
    <dgm:pt modelId="{D105DEDF-D865-E144-9C31-605BBBD24AE0}" type="sibTrans" cxnId="{16B35D97-AB5E-3D44-988C-23ECB58C3367}">
      <dgm:prSet/>
      <dgm:spPr/>
      <dgm:t>
        <a:bodyPr/>
        <a:lstStyle/>
        <a:p>
          <a:endParaRPr lang="en-GB"/>
        </a:p>
      </dgm:t>
    </dgm:pt>
    <dgm:pt modelId="{2D234B9C-01DB-5547-A9E9-655017F963C6}">
      <dgm:prSet phldrT="[Text]" custT="1"/>
      <dgm:spPr/>
      <dgm:t>
        <a:bodyPr/>
        <a:lstStyle/>
        <a:p>
          <a:r>
            <a:rPr lang="en-GB" sz="1800" b="1" dirty="0"/>
            <a:t>Australian Astronomical Observatory</a:t>
          </a:r>
        </a:p>
      </dgm:t>
    </dgm:pt>
    <dgm:pt modelId="{BB127F7F-8588-EF44-A5CB-0D981E57DB49}" type="parTrans" cxnId="{DFCCF35D-1915-D34A-B584-7ACE52A6CCCC}">
      <dgm:prSet/>
      <dgm:spPr/>
      <dgm:t>
        <a:bodyPr/>
        <a:lstStyle/>
        <a:p>
          <a:endParaRPr lang="en-GB"/>
        </a:p>
      </dgm:t>
    </dgm:pt>
    <dgm:pt modelId="{9BB5EE7E-4EA5-F742-8DB7-340A8ED27BA2}" type="sibTrans" cxnId="{DFCCF35D-1915-D34A-B584-7ACE52A6CCCC}">
      <dgm:prSet/>
      <dgm:spPr/>
      <dgm:t>
        <a:bodyPr/>
        <a:lstStyle/>
        <a:p>
          <a:endParaRPr lang="en-GB"/>
        </a:p>
      </dgm:t>
    </dgm:pt>
    <dgm:pt modelId="{84B9837F-0231-D040-BDE2-C0F757A1456C}">
      <dgm:prSet phldrT="[Text]"/>
      <dgm:spPr/>
      <dgm:t>
        <a:bodyPr/>
        <a:lstStyle/>
        <a:p>
          <a:r>
            <a:rPr lang="en-GB" dirty="0"/>
            <a:t>2018</a:t>
          </a:r>
        </a:p>
      </dgm:t>
    </dgm:pt>
    <dgm:pt modelId="{59F7FF2E-D722-6747-9B3A-EB4BE60BAD21}" type="parTrans" cxnId="{E5807966-A5E0-8148-BBAB-FCA9F5FB1E39}">
      <dgm:prSet/>
      <dgm:spPr/>
      <dgm:t>
        <a:bodyPr/>
        <a:lstStyle/>
        <a:p>
          <a:endParaRPr lang="en-GB"/>
        </a:p>
      </dgm:t>
    </dgm:pt>
    <dgm:pt modelId="{A5896A72-E67F-DA46-94DC-024465CD3B46}" type="sibTrans" cxnId="{E5807966-A5E0-8148-BBAB-FCA9F5FB1E39}">
      <dgm:prSet/>
      <dgm:spPr/>
      <dgm:t>
        <a:bodyPr/>
        <a:lstStyle/>
        <a:p>
          <a:endParaRPr lang="en-GB"/>
        </a:p>
      </dgm:t>
    </dgm:pt>
    <dgm:pt modelId="{CBFF9B2A-9B24-294E-98FC-79B10147D8BE}">
      <dgm:prSet phldrT="[Text]" custT="1"/>
      <dgm:spPr/>
      <dgm:t>
        <a:bodyPr/>
        <a:lstStyle/>
        <a:p>
          <a:r>
            <a:rPr lang="en-GB" sz="1800" dirty="0"/>
            <a:t>Australia begins 10-year ESO Strategic Partnership</a:t>
          </a:r>
        </a:p>
      </dgm:t>
    </dgm:pt>
    <dgm:pt modelId="{11FDE6D8-AADD-E443-9372-71AC22EE11CC}" type="parTrans" cxnId="{5D71761E-8950-654B-BF21-FC6AD87A8E84}">
      <dgm:prSet/>
      <dgm:spPr/>
      <dgm:t>
        <a:bodyPr/>
        <a:lstStyle/>
        <a:p>
          <a:endParaRPr lang="en-GB"/>
        </a:p>
      </dgm:t>
    </dgm:pt>
    <dgm:pt modelId="{446D2AC4-EC2C-CC47-A8F7-E9462A7137E1}" type="sibTrans" cxnId="{5D71761E-8950-654B-BF21-FC6AD87A8E84}">
      <dgm:prSet/>
      <dgm:spPr/>
      <dgm:t>
        <a:bodyPr/>
        <a:lstStyle/>
        <a:p>
          <a:endParaRPr lang="en-GB"/>
        </a:p>
      </dgm:t>
    </dgm:pt>
    <dgm:pt modelId="{8B456850-ED37-FC4C-AA14-D3C32FD527DF}">
      <dgm:prSet phldrT="[Text]" custT="1"/>
      <dgm:spPr/>
      <dgm:t>
        <a:bodyPr/>
        <a:lstStyle/>
        <a:p>
          <a:r>
            <a:rPr lang="en-GB" sz="1800" b="1" dirty="0"/>
            <a:t>Australian Astronomical Optics </a:t>
          </a:r>
          <a:r>
            <a:rPr lang="en-GB" sz="1800" dirty="0"/>
            <a:t>joins Macquarie University</a:t>
          </a:r>
        </a:p>
      </dgm:t>
    </dgm:pt>
    <dgm:pt modelId="{7F3C141E-6C4F-E740-B38C-729681936AC6}" type="parTrans" cxnId="{2B79AB9F-A1BC-3943-B454-B37A58E3AE34}">
      <dgm:prSet/>
      <dgm:spPr/>
      <dgm:t>
        <a:bodyPr/>
        <a:lstStyle/>
        <a:p>
          <a:endParaRPr lang="en-GB"/>
        </a:p>
      </dgm:t>
    </dgm:pt>
    <dgm:pt modelId="{F3347FE4-F98F-554B-B2AD-5D738E0F0C5F}" type="sibTrans" cxnId="{2B79AB9F-A1BC-3943-B454-B37A58E3AE34}">
      <dgm:prSet/>
      <dgm:spPr/>
      <dgm:t>
        <a:bodyPr/>
        <a:lstStyle/>
        <a:p>
          <a:endParaRPr lang="en-GB"/>
        </a:p>
      </dgm:t>
    </dgm:pt>
    <dgm:pt modelId="{50DB0E58-11F8-A24A-9465-164DBA769FAE}" type="pres">
      <dgm:prSet presAssocID="{D78E5428-9619-324C-85B6-51B9F27889C9}" presName="Name0" presStyleCnt="0">
        <dgm:presLayoutVars>
          <dgm:dir/>
          <dgm:animLvl val="lvl"/>
          <dgm:resizeHandles val="exact"/>
        </dgm:presLayoutVars>
      </dgm:prSet>
      <dgm:spPr/>
    </dgm:pt>
    <dgm:pt modelId="{CF7C0305-6B6B-544E-814A-C842D3D004EA}" type="pres">
      <dgm:prSet presAssocID="{D78E5428-9619-324C-85B6-51B9F27889C9}" presName="tSp" presStyleCnt="0"/>
      <dgm:spPr/>
    </dgm:pt>
    <dgm:pt modelId="{DCD43C6E-B89B-6B4D-93A5-482A368CA1A5}" type="pres">
      <dgm:prSet presAssocID="{D78E5428-9619-324C-85B6-51B9F27889C9}" presName="bSp" presStyleCnt="0"/>
      <dgm:spPr/>
    </dgm:pt>
    <dgm:pt modelId="{E369E814-8E3A-AA46-A70E-344724C77213}" type="pres">
      <dgm:prSet presAssocID="{D78E5428-9619-324C-85B6-51B9F27889C9}" presName="process" presStyleCnt="0"/>
      <dgm:spPr/>
    </dgm:pt>
    <dgm:pt modelId="{577C2264-FBA8-1C4E-8ADF-902F24FD9F41}" type="pres">
      <dgm:prSet presAssocID="{4D0F015A-C0FE-6C4A-8387-AA74614A0BAA}" presName="composite1" presStyleCnt="0"/>
      <dgm:spPr/>
    </dgm:pt>
    <dgm:pt modelId="{51D22AE2-E9D1-6449-81CB-9F1E10A3BD75}" type="pres">
      <dgm:prSet presAssocID="{4D0F015A-C0FE-6C4A-8387-AA74614A0BAA}" presName="dummyNode1" presStyleLbl="node1" presStyleIdx="0" presStyleCnt="3"/>
      <dgm:spPr/>
    </dgm:pt>
    <dgm:pt modelId="{CCD5848E-98AF-2C4D-92A9-1473988932D0}" type="pres">
      <dgm:prSet presAssocID="{4D0F015A-C0FE-6C4A-8387-AA74614A0BAA}" presName="childNode1" presStyleLbl="bgAcc1" presStyleIdx="0" presStyleCnt="3" custScaleX="126370" custScaleY="95874">
        <dgm:presLayoutVars>
          <dgm:bulletEnabled val="1"/>
        </dgm:presLayoutVars>
      </dgm:prSet>
      <dgm:spPr/>
    </dgm:pt>
    <dgm:pt modelId="{B1CFD9D9-D4FE-ED43-9986-F522ABCAF962}" type="pres">
      <dgm:prSet presAssocID="{4D0F015A-C0FE-6C4A-8387-AA74614A0BAA}" presName="childNode1tx" presStyleLbl="bgAcc1" presStyleIdx="0" presStyleCnt="3">
        <dgm:presLayoutVars>
          <dgm:bulletEnabled val="1"/>
        </dgm:presLayoutVars>
      </dgm:prSet>
      <dgm:spPr/>
    </dgm:pt>
    <dgm:pt modelId="{9C3F8E0A-2840-3F46-90E4-C65F3ACE3EAB}" type="pres">
      <dgm:prSet presAssocID="{4D0F015A-C0FE-6C4A-8387-AA74614A0BAA}" presName="parentNode1" presStyleLbl="node1" presStyleIdx="0" presStyleCnt="3" custLinFactNeighborY="11718">
        <dgm:presLayoutVars>
          <dgm:chMax val="1"/>
          <dgm:bulletEnabled val="1"/>
        </dgm:presLayoutVars>
      </dgm:prSet>
      <dgm:spPr/>
    </dgm:pt>
    <dgm:pt modelId="{6EAC8AAA-9FA6-4543-95C3-628BE89ED966}" type="pres">
      <dgm:prSet presAssocID="{4D0F015A-C0FE-6C4A-8387-AA74614A0BAA}" presName="connSite1" presStyleCnt="0"/>
      <dgm:spPr/>
    </dgm:pt>
    <dgm:pt modelId="{4CF13038-E3B8-2D4D-B57E-6FBAD674FD98}" type="pres">
      <dgm:prSet presAssocID="{D1833A66-D508-2949-BDB8-C3DA202E8DF9}" presName="Name9" presStyleLbl="sibTrans2D1" presStyleIdx="0" presStyleCnt="2" custAng="20930184"/>
      <dgm:spPr/>
    </dgm:pt>
    <dgm:pt modelId="{309B1E75-6523-9C45-991D-5C3B28D28A41}" type="pres">
      <dgm:prSet presAssocID="{9EB6451C-F772-EB49-AC6A-9BE633B85247}" presName="composite2" presStyleCnt="0"/>
      <dgm:spPr/>
    </dgm:pt>
    <dgm:pt modelId="{56464D99-A9D2-A547-8A3E-1D3D24CCDEA1}" type="pres">
      <dgm:prSet presAssocID="{9EB6451C-F772-EB49-AC6A-9BE633B85247}" presName="dummyNode2" presStyleLbl="node1" presStyleIdx="0" presStyleCnt="3"/>
      <dgm:spPr/>
    </dgm:pt>
    <dgm:pt modelId="{939BF115-6FFC-AA4B-921F-829FCC53C9B3}" type="pres">
      <dgm:prSet presAssocID="{9EB6451C-F772-EB49-AC6A-9BE633B85247}" presName="childNode2" presStyleLbl="bgAcc1" presStyleIdx="1" presStyleCnt="3" custScaleX="124121" custScaleY="77313" custLinFactNeighborX="-2018" custLinFactNeighborY="15976">
        <dgm:presLayoutVars>
          <dgm:bulletEnabled val="1"/>
        </dgm:presLayoutVars>
      </dgm:prSet>
      <dgm:spPr/>
    </dgm:pt>
    <dgm:pt modelId="{613EC0A9-523D-3E47-95FC-894865B956B8}" type="pres">
      <dgm:prSet presAssocID="{9EB6451C-F772-EB49-AC6A-9BE633B85247}" presName="childNode2tx" presStyleLbl="bgAcc1" presStyleIdx="1" presStyleCnt="3">
        <dgm:presLayoutVars>
          <dgm:bulletEnabled val="1"/>
        </dgm:presLayoutVars>
      </dgm:prSet>
      <dgm:spPr/>
    </dgm:pt>
    <dgm:pt modelId="{265EDA07-3B0C-7C42-857D-C4315C77E070}" type="pres">
      <dgm:prSet presAssocID="{9EB6451C-F772-EB49-AC6A-9BE633B85247}" presName="parentNode2" presStyleLbl="node1" presStyleIdx="1" presStyleCnt="3" custLinFactNeighborX="-2270" custLinFactNeighborY="37278">
        <dgm:presLayoutVars>
          <dgm:chMax val="0"/>
          <dgm:bulletEnabled val="1"/>
        </dgm:presLayoutVars>
      </dgm:prSet>
      <dgm:spPr/>
    </dgm:pt>
    <dgm:pt modelId="{13441F72-3A62-E647-9334-75A6FE8BD59A}" type="pres">
      <dgm:prSet presAssocID="{9EB6451C-F772-EB49-AC6A-9BE633B85247}" presName="connSite2" presStyleCnt="0"/>
      <dgm:spPr/>
    </dgm:pt>
    <dgm:pt modelId="{5FC64707-2CA0-964A-815C-806DE48EB420}" type="pres">
      <dgm:prSet presAssocID="{B11B603E-F63B-0E49-9795-0B62507806C8}" presName="Name18" presStyleLbl="sibTrans2D1" presStyleIdx="1" presStyleCnt="2" custAng="179070" custScaleX="74002" custLinFactNeighborX="-4300"/>
      <dgm:spPr/>
    </dgm:pt>
    <dgm:pt modelId="{F7E155C0-AD03-FC49-9FFF-BE0EBF2E54EA}" type="pres">
      <dgm:prSet presAssocID="{84B9837F-0231-D040-BDE2-C0F757A1456C}" presName="composite1" presStyleCnt="0"/>
      <dgm:spPr/>
    </dgm:pt>
    <dgm:pt modelId="{C9D77A34-9E96-1A4D-B513-403B13A42074}" type="pres">
      <dgm:prSet presAssocID="{84B9837F-0231-D040-BDE2-C0F757A1456C}" presName="dummyNode1" presStyleLbl="node1" presStyleIdx="1" presStyleCnt="3"/>
      <dgm:spPr/>
    </dgm:pt>
    <dgm:pt modelId="{15CC892F-6E7A-1740-97ED-CD42B0086993}" type="pres">
      <dgm:prSet presAssocID="{84B9837F-0231-D040-BDE2-C0F757A1456C}" presName="childNode1" presStyleLbl="bgAcc1" presStyleIdx="2" presStyleCnt="3" custScaleX="138821">
        <dgm:presLayoutVars>
          <dgm:bulletEnabled val="1"/>
        </dgm:presLayoutVars>
      </dgm:prSet>
      <dgm:spPr/>
    </dgm:pt>
    <dgm:pt modelId="{CDFC9CF8-95B6-D44E-A343-6F330931B1F3}" type="pres">
      <dgm:prSet presAssocID="{84B9837F-0231-D040-BDE2-C0F757A1456C}" presName="childNode1tx" presStyleLbl="bgAcc1" presStyleIdx="2" presStyleCnt="3">
        <dgm:presLayoutVars>
          <dgm:bulletEnabled val="1"/>
        </dgm:presLayoutVars>
      </dgm:prSet>
      <dgm:spPr/>
    </dgm:pt>
    <dgm:pt modelId="{CAB68916-DE7C-2F40-BC61-427751553094}" type="pres">
      <dgm:prSet presAssocID="{84B9837F-0231-D040-BDE2-C0F757A1456C}" presName="parentNode1" presStyleLbl="node1" presStyleIdx="2" presStyleCnt="3" custLinFactNeighborX="777" custLinFactNeighborY="5859">
        <dgm:presLayoutVars>
          <dgm:chMax val="1"/>
          <dgm:bulletEnabled val="1"/>
        </dgm:presLayoutVars>
      </dgm:prSet>
      <dgm:spPr/>
    </dgm:pt>
    <dgm:pt modelId="{1A2CAF9C-2D99-F348-9CF2-F6D20AF401A5}" type="pres">
      <dgm:prSet presAssocID="{84B9837F-0231-D040-BDE2-C0F757A1456C}" presName="connSite1" presStyleCnt="0"/>
      <dgm:spPr/>
    </dgm:pt>
  </dgm:ptLst>
  <dgm:cxnLst>
    <dgm:cxn modelId="{D1541218-5BCA-B343-B0EE-815D791DD9F9}" type="presOf" srcId="{8B456850-ED37-FC4C-AA14-D3C32FD527DF}" destId="{15CC892F-6E7A-1740-97ED-CD42B0086993}" srcOrd="0" destOrd="1" presId="urn:microsoft.com/office/officeart/2005/8/layout/hProcess4"/>
    <dgm:cxn modelId="{81A84019-4386-D045-ACCC-4F482D16D459}" srcId="{4D0F015A-C0FE-6C4A-8387-AA74614A0BAA}" destId="{CE0FE902-4DED-A04F-B814-396C50C0B882}" srcOrd="1" destOrd="0" parTransId="{03F04550-8288-4644-B334-4225A2A1C608}" sibTransId="{8904D3B3-6DED-AF40-8355-0FAA17FAAF24}"/>
    <dgm:cxn modelId="{5D71761E-8950-654B-BF21-FC6AD87A8E84}" srcId="{84B9837F-0231-D040-BDE2-C0F757A1456C}" destId="{CBFF9B2A-9B24-294E-98FC-79B10147D8BE}" srcOrd="0" destOrd="0" parTransId="{11FDE6D8-AADD-E443-9372-71AC22EE11CC}" sibTransId="{446D2AC4-EC2C-CC47-A8F7-E9462A7137E1}"/>
    <dgm:cxn modelId="{336FF61E-3AA0-E04B-BF12-0C2F8105E71E}" type="presOf" srcId="{255BD16C-82A0-4B45-9D0D-9B77479D7CE6}" destId="{613EC0A9-523D-3E47-95FC-894865B956B8}" srcOrd="1" destOrd="0" presId="urn:microsoft.com/office/officeart/2005/8/layout/hProcess4"/>
    <dgm:cxn modelId="{684DE737-9088-C548-8488-35654CC44D42}" type="presOf" srcId="{47EC87F9-8D67-9E48-9039-95671D5491D5}" destId="{CCD5848E-98AF-2C4D-92A9-1473988932D0}" srcOrd="0" destOrd="0" presId="urn:microsoft.com/office/officeart/2005/8/layout/hProcess4"/>
    <dgm:cxn modelId="{A065F238-8C26-D14E-B134-704266D2B81E}" type="presOf" srcId="{CE0FE902-4DED-A04F-B814-396C50C0B882}" destId="{CCD5848E-98AF-2C4D-92A9-1473988932D0}" srcOrd="0" destOrd="1" presId="urn:microsoft.com/office/officeart/2005/8/layout/hProcess4"/>
    <dgm:cxn modelId="{9115863E-1685-8447-9A9D-E3B075E8D86E}" type="presOf" srcId="{CBFF9B2A-9B24-294E-98FC-79B10147D8BE}" destId="{15CC892F-6E7A-1740-97ED-CD42B0086993}" srcOrd="0" destOrd="0" presId="urn:microsoft.com/office/officeart/2005/8/layout/hProcess4"/>
    <dgm:cxn modelId="{440B404B-CED5-344D-A3B7-547D5092E483}" srcId="{D78E5428-9619-324C-85B6-51B9F27889C9}" destId="{9EB6451C-F772-EB49-AC6A-9BE633B85247}" srcOrd="1" destOrd="0" parTransId="{C7711F77-0167-7A4C-B3B2-DE182AE6B8B4}" sibTransId="{B11B603E-F63B-0E49-9795-0B62507806C8}"/>
    <dgm:cxn modelId="{F950E84C-0A9D-BD4E-B638-0A3B823CC9E0}" type="presOf" srcId="{84B9837F-0231-D040-BDE2-C0F757A1456C}" destId="{CAB68916-DE7C-2F40-BC61-427751553094}" srcOrd="0" destOrd="0" presId="urn:microsoft.com/office/officeart/2005/8/layout/hProcess4"/>
    <dgm:cxn modelId="{6F0FF14E-2F06-944C-9FE0-966D6E65DB26}" type="presOf" srcId="{255BD16C-82A0-4B45-9D0D-9B77479D7CE6}" destId="{939BF115-6FFC-AA4B-921F-829FCC53C9B3}" srcOrd="0" destOrd="0" presId="urn:microsoft.com/office/officeart/2005/8/layout/hProcess4"/>
    <dgm:cxn modelId="{C43FF05D-8EDF-EB40-8BA9-1CCB14A99C2F}" srcId="{D78E5428-9619-324C-85B6-51B9F27889C9}" destId="{4D0F015A-C0FE-6C4A-8387-AA74614A0BAA}" srcOrd="0" destOrd="0" parTransId="{FCECBC76-546E-EC4F-823D-1D961CBC9A98}" sibTransId="{D1833A66-D508-2949-BDB8-C3DA202E8DF9}"/>
    <dgm:cxn modelId="{DFCCF35D-1915-D34A-B584-7ACE52A6CCCC}" srcId="{9EB6451C-F772-EB49-AC6A-9BE633B85247}" destId="{2D234B9C-01DB-5547-A9E9-655017F963C6}" srcOrd="1" destOrd="0" parTransId="{BB127F7F-8588-EF44-A5CB-0D981E57DB49}" sibTransId="{9BB5EE7E-4EA5-F742-8DB7-340A8ED27BA2}"/>
    <dgm:cxn modelId="{E5807966-A5E0-8148-BBAB-FCA9F5FB1E39}" srcId="{D78E5428-9619-324C-85B6-51B9F27889C9}" destId="{84B9837F-0231-D040-BDE2-C0F757A1456C}" srcOrd="2" destOrd="0" parTransId="{59F7FF2E-D722-6747-9B3A-EB4BE60BAD21}" sibTransId="{A5896A72-E67F-DA46-94DC-024465CD3B46}"/>
    <dgm:cxn modelId="{C209566F-5CBE-E748-A262-54DE8B7EAF31}" srcId="{4D0F015A-C0FE-6C4A-8387-AA74614A0BAA}" destId="{47EC87F9-8D67-9E48-9039-95671D5491D5}" srcOrd="0" destOrd="0" parTransId="{D8176E86-E09C-2E49-92F6-689C1040B20D}" sibTransId="{C8D1DE9A-A067-3342-B3AF-530F6DFF8A23}"/>
    <dgm:cxn modelId="{84B9107B-9F17-9646-A49C-44408B1B7DA3}" type="presOf" srcId="{B11B603E-F63B-0E49-9795-0B62507806C8}" destId="{5FC64707-2CA0-964A-815C-806DE48EB420}" srcOrd="0" destOrd="0" presId="urn:microsoft.com/office/officeart/2005/8/layout/hProcess4"/>
    <dgm:cxn modelId="{0C0B3780-72F8-A94D-A3D7-3BBB85F66E14}" type="presOf" srcId="{47EC87F9-8D67-9E48-9039-95671D5491D5}" destId="{B1CFD9D9-D4FE-ED43-9986-F522ABCAF962}" srcOrd="1" destOrd="0" presId="urn:microsoft.com/office/officeart/2005/8/layout/hProcess4"/>
    <dgm:cxn modelId="{B6CF4084-63AD-8E4D-A908-876EA3C678E9}" type="presOf" srcId="{D78E5428-9619-324C-85B6-51B9F27889C9}" destId="{50DB0E58-11F8-A24A-9465-164DBA769FAE}" srcOrd="0" destOrd="0" presId="urn:microsoft.com/office/officeart/2005/8/layout/hProcess4"/>
    <dgm:cxn modelId="{5FBAEF85-A7A0-C141-B83A-7CDBDC6EEBDB}" type="presOf" srcId="{9EB6451C-F772-EB49-AC6A-9BE633B85247}" destId="{265EDA07-3B0C-7C42-857D-C4315C77E070}" srcOrd="0" destOrd="0" presId="urn:microsoft.com/office/officeart/2005/8/layout/hProcess4"/>
    <dgm:cxn modelId="{A5FA5586-A0FC-AD4D-A275-C86E80709C2B}" type="presOf" srcId="{8B456850-ED37-FC4C-AA14-D3C32FD527DF}" destId="{CDFC9CF8-95B6-D44E-A343-6F330931B1F3}" srcOrd="1" destOrd="1" presId="urn:microsoft.com/office/officeart/2005/8/layout/hProcess4"/>
    <dgm:cxn modelId="{16B35D97-AB5E-3D44-988C-23ECB58C3367}" srcId="{9EB6451C-F772-EB49-AC6A-9BE633B85247}" destId="{255BD16C-82A0-4B45-9D0D-9B77479D7CE6}" srcOrd="0" destOrd="0" parTransId="{64A85295-2E98-6441-9407-414098BC6E23}" sibTransId="{D105DEDF-D865-E144-9C31-605BBBD24AE0}"/>
    <dgm:cxn modelId="{DA31CB9A-0982-644F-98EE-3EE02E2396B5}" type="presOf" srcId="{D1833A66-D508-2949-BDB8-C3DA202E8DF9}" destId="{4CF13038-E3B8-2D4D-B57E-6FBAD674FD98}" srcOrd="0" destOrd="0" presId="urn:microsoft.com/office/officeart/2005/8/layout/hProcess4"/>
    <dgm:cxn modelId="{2B79AB9F-A1BC-3943-B454-B37A58E3AE34}" srcId="{84B9837F-0231-D040-BDE2-C0F757A1456C}" destId="{8B456850-ED37-FC4C-AA14-D3C32FD527DF}" srcOrd="1" destOrd="0" parTransId="{7F3C141E-6C4F-E740-B38C-729681936AC6}" sibTransId="{F3347FE4-F98F-554B-B2AD-5D738E0F0C5F}"/>
    <dgm:cxn modelId="{BBEF03A7-E7D3-504A-BD5B-E4BE721DB7DC}" type="presOf" srcId="{4D0F015A-C0FE-6C4A-8387-AA74614A0BAA}" destId="{9C3F8E0A-2840-3F46-90E4-C65F3ACE3EAB}" srcOrd="0" destOrd="0" presId="urn:microsoft.com/office/officeart/2005/8/layout/hProcess4"/>
    <dgm:cxn modelId="{EF4706B8-D0E0-FE41-948A-CFBC5E55B895}" type="presOf" srcId="{2D234B9C-01DB-5547-A9E9-655017F963C6}" destId="{939BF115-6FFC-AA4B-921F-829FCC53C9B3}" srcOrd="0" destOrd="1" presId="urn:microsoft.com/office/officeart/2005/8/layout/hProcess4"/>
    <dgm:cxn modelId="{C08CB5B9-6CD1-3F4F-8ABB-146FE2E97D11}" type="presOf" srcId="{CE0FE902-4DED-A04F-B814-396C50C0B882}" destId="{B1CFD9D9-D4FE-ED43-9986-F522ABCAF962}" srcOrd="1" destOrd="1" presId="urn:microsoft.com/office/officeart/2005/8/layout/hProcess4"/>
    <dgm:cxn modelId="{4E24A1DE-CA74-3F4F-A751-929B4B7265C1}" type="presOf" srcId="{2D234B9C-01DB-5547-A9E9-655017F963C6}" destId="{613EC0A9-523D-3E47-95FC-894865B956B8}" srcOrd="1" destOrd="1" presId="urn:microsoft.com/office/officeart/2005/8/layout/hProcess4"/>
    <dgm:cxn modelId="{54C6E4F3-760F-E942-A84C-3893922CD0DD}" type="presOf" srcId="{CBFF9B2A-9B24-294E-98FC-79B10147D8BE}" destId="{CDFC9CF8-95B6-D44E-A343-6F330931B1F3}" srcOrd="1" destOrd="0" presId="urn:microsoft.com/office/officeart/2005/8/layout/hProcess4"/>
    <dgm:cxn modelId="{80776F87-A3DD-A548-9752-D34B3F822A85}" type="presParOf" srcId="{50DB0E58-11F8-A24A-9465-164DBA769FAE}" destId="{CF7C0305-6B6B-544E-814A-C842D3D004EA}" srcOrd="0" destOrd="0" presId="urn:microsoft.com/office/officeart/2005/8/layout/hProcess4"/>
    <dgm:cxn modelId="{A296519E-F5C3-D242-9C63-7600D747B647}" type="presParOf" srcId="{50DB0E58-11F8-A24A-9465-164DBA769FAE}" destId="{DCD43C6E-B89B-6B4D-93A5-482A368CA1A5}" srcOrd="1" destOrd="0" presId="urn:microsoft.com/office/officeart/2005/8/layout/hProcess4"/>
    <dgm:cxn modelId="{97E2CF9F-61D0-EB46-9159-4B8490926FB6}" type="presParOf" srcId="{50DB0E58-11F8-A24A-9465-164DBA769FAE}" destId="{E369E814-8E3A-AA46-A70E-344724C77213}" srcOrd="2" destOrd="0" presId="urn:microsoft.com/office/officeart/2005/8/layout/hProcess4"/>
    <dgm:cxn modelId="{55BA3C6D-AC85-A642-8415-5594386C67D4}" type="presParOf" srcId="{E369E814-8E3A-AA46-A70E-344724C77213}" destId="{577C2264-FBA8-1C4E-8ADF-902F24FD9F41}" srcOrd="0" destOrd="0" presId="urn:microsoft.com/office/officeart/2005/8/layout/hProcess4"/>
    <dgm:cxn modelId="{E76CFB70-AB3C-5348-BA8F-3358F705AB0D}" type="presParOf" srcId="{577C2264-FBA8-1C4E-8ADF-902F24FD9F41}" destId="{51D22AE2-E9D1-6449-81CB-9F1E10A3BD75}" srcOrd="0" destOrd="0" presId="urn:microsoft.com/office/officeart/2005/8/layout/hProcess4"/>
    <dgm:cxn modelId="{64D7C74A-C62C-1546-BC13-4F7BEAB1A6E6}" type="presParOf" srcId="{577C2264-FBA8-1C4E-8ADF-902F24FD9F41}" destId="{CCD5848E-98AF-2C4D-92A9-1473988932D0}" srcOrd="1" destOrd="0" presId="urn:microsoft.com/office/officeart/2005/8/layout/hProcess4"/>
    <dgm:cxn modelId="{8C83B6A9-DAAB-F94A-A222-29A9CDC7FCE9}" type="presParOf" srcId="{577C2264-FBA8-1C4E-8ADF-902F24FD9F41}" destId="{B1CFD9D9-D4FE-ED43-9986-F522ABCAF962}" srcOrd="2" destOrd="0" presId="urn:microsoft.com/office/officeart/2005/8/layout/hProcess4"/>
    <dgm:cxn modelId="{25AD20F2-EDE4-E044-BE6E-50FF1F70EEC2}" type="presParOf" srcId="{577C2264-FBA8-1C4E-8ADF-902F24FD9F41}" destId="{9C3F8E0A-2840-3F46-90E4-C65F3ACE3EAB}" srcOrd="3" destOrd="0" presId="urn:microsoft.com/office/officeart/2005/8/layout/hProcess4"/>
    <dgm:cxn modelId="{5D06EB32-4A74-F847-8514-90FFBD035101}" type="presParOf" srcId="{577C2264-FBA8-1C4E-8ADF-902F24FD9F41}" destId="{6EAC8AAA-9FA6-4543-95C3-628BE89ED966}" srcOrd="4" destOrd="0" presId="urn:microsoft.com/office/officeart/2005/8/layout/hProcess4"/>
    <dgm:cxn modelId="{04B2188E-EEE5-4C4F-B28E-4E7709DDF720}" type="presParOf" srcId="{E369E814-8E3A-AA46-A70E-344724C77213}" destId="{4CF13038-E3B8-2D4D-B57E-6FBAD674FD98}" srcOrd="1" destOrd="0" presId="urn:microsoft.com/office/officeart/2005/8/layout/hProcess4"/>
    <dgm:cxn modelId="{117601E7-DBED-9A4C-B80A-7ACE4B1F0279}" type="presParOf" srcId="{E369E814-8E3A-AA46-A70E-344724C77213}" destId="{309B1E75-6523-9C45-991D-5C3B28D28A41}" srcOrd="2" destOrd="0" presId="urn:microsoft.com/office/officeart/2005/8/layout/hProcess4"/>
    <dgm:cxn modelId="{4D817460-F58A-764C-B854-35944E906F9F}" type="presParOf" srcId="{309B1E75-6523-9C45-991D-5C3B28D28A41}" destId="{56464D99-A9D2-A547-8A3E-1D3D24CCDEA1}" srcOrd="0" destOrd="0" presId="urn:microsoft.com/office/officeart/2005/8/layout/hProcess4"/>
    <dgm:cxn modelId="{B9D5F65E-127A-1B47-8776-F5ED6FA2CCA6}" type="presParOf" srcId="{309B1E75-6523-9C45-991D-5C3B28D28A41}" destId="{939BF115-6FFC-AA4B-921F-829FCC53C9B3}" srcOrd="1" destOrd="0" presId="urn:microsoft.com/office/officeart/2005/8/layout/hProcess4"/>
    <dgm:cxn modelId="{45DC83A0-405E-CC45-908E-3EEDABC96DFE}" type="presParOf" srcId="{309B1E75-6523-9C45-991D-5C3B28D28A41}" destId="{613EC0A9-523D-3E47-95FC-894865B956B8}" srcOrd="2" destOrd="0" presId="urn:microsoft.com/office/officeart/2005/8/layout/hProcess4"/>
    <dgm:cxn modelId="{C42B5A15-3AB2-3B43-B69A-B605D3128E8A}" type="presParOf" srcId="{309B1E75-6523-9C45-991D-5C3B28D28A41}" destId="{265EDA07-3B0C-7C42-857D-C4315C77E070}" srcOrd="3" destOrd="0" presId="urn:microsoft.com/office/officeart/2005/8/layout/hProcess4"/>
    <dgm:cxn modelId="{02255FAE-B4DC-7C4D-87FB-5762952C1114}" type="presParOf" srcId="{309B1E75-6523-9C45-991D-5C3B28D28A41}" destId="{13441F72-3A62-E647-9334-75A6FE8BD59A}" srcOrd="4" destOrd="0" presId="urn:microsoft.com/office/officeart/2005/8/layout/hProcess4"/>
    <dgm:cxn modelId="{E57B0FB3-BA13-FF40-991C-0254F1E693AC}" type="presParOf" srcId="{E369E814-8E3A-AA46-A70E-344724C77213}" destId="{5FC64707-2CA0-964A-815C-806DE48EB420}" srcOrd="3" destOrd="0" presId="urn:microsoft.com/office/officeart/2005/8/layout/hProcess4"/>
    <dgm:cxn modelId="{82C488EF-8334-454B-8A4D-463872EDBFC4}" type="presParOf" srcId="{E369E814-8E3A-AA46-A70E-344724C77213}" destId="{F7E155C0-AD03-FC49-9FFF-BE0EBF2E54EA}" srcOrd="4" destOrd="0" presId="urn:microsoft.com/office/officeart/2005/8/layout/hProcess4"/>
    <dgm:cxn modelId="{9DBFA896-9D8A-1C44-BB32-B697F9272E7F}" type="presParOf" srcId="{F7E155C0-AD03-FC49-9FFF-BE0EBF2E54EA}" destId="{C9D77A34-9E96-1A4D-B513-403B13A42074}" srcOrd="0" destOrd="0" presId="urn:microsoft.com/office/officeart/2005/8/layout/hProcess4"/>
    <dgm:cxn modelId="{BEA603E4-9F80-DA4E-A740-2228EC7C3F22}" type="presParOf" srcId="{F7E155C0-AD03-FC49-9FFF-BE0EBF2E54EA}" destId="{15CC892F-6E7A-1740-97ED-CD42B0086993}" srcOrd="1" destOrd="0" presId="urn:microsoft.com/office/officeart/2005/8/layout/hProcess4"/>
    <dgm:cxn modelId="{992E3E51-3085-8346-BBDA-F6C2C189A567}" type="presParOf" srcId="{F7E155C0-AD03-FC49-9FFF-BE0EBF2E54EA}" destId="{CDFC9CF8-95B6-D44E-A343-6F330931B1F3}" srcOrd="2" destOrd="0" presId="urn:microsoft.com/office/officeart/2005/8/layout/hProcess4"/>
    <dgm:cxn modelId="{817AF512-6828-9A44-8E4B-9637CE634F0D}" type="presParOf" srcId="{F7E155C0-AD03-FC49-9FFF-BE0EBF2E54EA}" destId="{CAB68916-DE7C-2F40-BC61-427751553094}" srcOrd="3" destOrd="0" presId="urn:microsoft.com/office/officeart/2005/8/layout/hProcess4"/>
    <dgm:cxn modelId="{C91DC85C-8FC7-F042-A332-B5448622C2CA}" type="presParOf" srcId="{F7E155C0-AD03-FC49-9FFF-BE0EBF2E54EA}" destId="{1A2CAF9C-2D99-F348-9CF2-F6D20AF401A5}" srcOrd="4" destOrd="0" presId="urn:microsoft.com/office/officeart/2005/8/layout/hProcess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CD5848E-98AF-2C4D-92A9-1473988932D0}">
      <dsp:nvSpPr>
        <dsp:cNvPr id="0" name=""/>
        <dsp:cNvSpPr/>
      </dsp:nvSpPr>
      <dsp:spPr>
        <a:xfrm>
          <a:off x="563206" y="1001798"/>
          <a:ext cx="2836954" cy="177522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800" kern="1200" dirty="0"/>
            <a:t>UK &amp; Australia agree to build AAT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800" kern="1200" dirty="0"/>
            <a:t>AAT Board forms the </a:t>
          </a:r>
          <a:r>
            <a:rPr lang="en-GB" sz="1800" b="1" kern="1200" dirty="0"/>
            <a:t>Anglo-Australian Observatory</a:t>
          </a:r>
        </a:p>
      </dsp:txBody>
      <dsp:txXfrm>
        <a:off x="604059" y="1042651"/>
        <a:ext cx="2755248" cy="1313112"/>
      </dsp:txXfrm>
    </dsp:sp>
    <dsp:sp modelId="{4CF13038-E3B8-2D4D-B57E-6FBAD674FD98}">
      <dsp:nvSpPr>
        <dsp:cNvPr id="0" name=""/>
        <dsp:cNvSpPr/>
      </dsp:nvSpPr>
      <dsp:spPr>
        <a:xfrm rot="20930184">
          <a:off x="2099165" y="1167704"/>
          <a:ext cx="3080801" cy="3080801"/>
        </a:xfrm>
        <a:prstGeom prst="leftCircularArrow">
          <a:avLst>
            <a:gd name="adj1" fmla="val 3736"/>
            <a:gd name="adj2" fmla="val 466214"/>
            <a:gd name="adj3" fmla="val 2521043"/>
            <a:gd name="adj4" fmla="val 9303808"/>
            <a:gd name="adj5" fmla="val 4359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C3F8E0A-2840-3F46-90E4-C65F3ACE3EAB}">
      <dsp:nvSpPr>
        <dsp:cNvPr id="0" name=""/>
        <dsp:cNvSpPr/>
      </dsp:nvSpPr>
      <dsp:spPr>
        <a:xfrm>
          <a:off x="1358083" y="2511433"/>
          <a:ext cx="1995519" cy="79355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40640" rIns="6096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200" kern="1200" dirty="0"/>
            <a:t>1969-1974</a:t>
          </a:r>
        </a:p>
      </dsp:txBody>
      <dsp:txXfrm>
        <a:off x="1381325" y="2534675"/>
        <a:ext cx="1949035" cy="747068"/>
      </dsp:txXfrm>
    </dsp:sp>
    <dsp:sp modelId="{939BF115-6FFC-AA4B-921F-829FCC53C9B3}">
      <dsp:nvSpPr>
        <dsp:cNvPr id="0" name=""/>
        <dsp:cNvSpPr/>
      </dsp:nvSpPr>
      <dsp:spPr>
        <a:xfrm>
          <a:off x="3902985" y="1469452"/>
          <a:ext cx="2786465" cy="143154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800" kern="1200" dirty="0"/>
            <a:t>UK involvement ceases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800" b="1" kern="1200" dirty="0"/>
            <a:t>Australian Astronomical Observatory</a:t>
          </a:r>
        </a:p>
      </dsp:txBody>
      <dsp:txXfrm>
        <a:off x="3935929" y="1809156"/>
        <a:ext cx="2720577" cy="1058896"/>
      </dsp:txXfrm>
    </dsp:sp>
    <dsp:sp modelId="{5FC64707-2CA0-964A-815C-806DE48EB420}">
      <dsp:nvSpPr>
        <dsp:cNvPr id="0" name=""/>
        <dsp:cNvSpPr/>
      </dsp:nvSpPr>
      <dsp:spPr>
        <a:xfrm rot="179070">
          <a:off x="5717767" y="-272406"/>
          <a:ext cx="2693924" cy="3640340"/>
        </a:xfrm>
        <a:prstGeom prst="circularArrow">
          <a:avLst>
            <a:gd name="adj1" fmla="val 3162"/>
            <a:gd name="adj2" fmla="val 389194"/>
            <a:gd name="adj3" fmla="val 19089825"/>
            <a:gd name="adj4" fmla="val 12230040"/>
            <a:gd name="adj5" fmla="val 3689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65EDA07-3B0C-7C42-857D-C4315C77E070}">
      <dsp:nvSpPr>
        <dsp:cNvPr id="0" name=""/>
        <dsp:cNvSpPr/>
      </dsp:nvSpPr>
      <dsp:spPr>
        <a:xfrm>
          <a:off x="4672624" y="862643"/>
          <a:ext cx="1995519" cy="79355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40640" rIns="6096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200" kern="1200" dirty="0"/>
            <a:t>2010</a:t>
          </a:r>
        </a:p>
      </dsp:txBody>
      <dsp:txXfrm>
        <a:off x="4695866" y="885885"/>
        <a:ext cx="1949035" cy="747068"/>
      </dsp:txXfrm>
    </dsp:sp>
    <dsp:sp modelId="{15CC892F-6E7A-1740-97ED-CD42B0086993}">
      <dsp:nvSpPr>
        <dsp:cNvPr id="0" name=""/>
        <dsp:cNvSpPr/>
      </dsp:nvSpPr>
      <dsp:spPr>
        <a:xfrm>
          <a:off x="7282883" y="963599"/>
          <a:ext cx="3116474" cy="185162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800" kern="1200" dirty="0"/>
            <a:t>Australia begins 10-year ESO Strategic Partnership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800" b="1" kern="1200" dirty="0"/>
            <a:t>Australian Astronomical Optics </a:t>
          </a:r>
          <a:r>
            <a:rPr lang="en-GB" sz="1800" kern="1200" dirty="0"/>
            <a:t>joins Macquarie University</a:t>
          </a:r>
        </a:p>
      </dsp:txBody>
      <dsp:txXfrm>
        <a:off x="7325494" y="1006210"/>
        <a:ext cx="3031252" cy="1369623"/>
      </dsp:txXfrm>
    </dsp:sp>
    <dsp:sp modelId="{CAB68916-DE7C-2F40-BC61-427751553094}">
      <dsp:nvSpPr>
        <dsp:cNvPr id="0" name=""/>
        <dsp:cNvSpPr/>
      </dsp:nvSpPr>
      <dsp:spPr>
        <a:xfrm>
          <a:off x="8233025" y="2464939"/>
          <a:ext cx="1995519" cy="79355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40640" rIns="6096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200" kern="1200" dirty="0"/>
            <a:t>2018</a:t>
          </a:r>
        </a:p>
      </dsp:txBody>
      <dsp:txXfrm>
        <a:off x="8256267" y="2488181"/>
        <a:ext cx="1949035" cy="74706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88936A-2A37-E34E-9366-248C28F0FD5D}" type="datetimeFigureOut">
              <a:rPr lang="en-US" smtClean="0"/>
              <a:t>9/25/24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F3EFA4-9CD7-064E-8F32-50A163CC3F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9187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aat.anu.edu.au</a:t>
            </a:r>
            <a:r>
              <a:rPr lang="en-US" dirty="0"/>
              <a:t>/public/HRH-The-Prince-of-Wales-commemorates-AAT-40</a:t>
            </a:r>
            <a:r>
              <a:rPr lang="en-US" baseline="30000" dirty="0"/>
              <a:t>th</a:t>
            </a:r>
            <a:endParaRPr lang="en-US" dirty="0"/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history.aip.org</a:t>
            </a:r>
            <a:r>
              <a:rPr lang="en-US" dirty="0"/>
              <a:t>/exhibits/cosmology/ideas/larger-image-pages/pic-</a:t>
            </a:r>
            <a:r>
              <a:rPr lang="en-US" dirty="0" err="1"/>
              <a:t>bigbang</a:t>
            </a:r>
            <a:r>
              <a:rPr lang="en-US" dirty="0"/>
              <a:t>-</a:t>
            </a:r>
            <a:r>
              <a:rPr lang="en-US" dirty="0" err="1"/>
              <a:t>hoyle.htm</a:t>
            </a:r>
            <a:endParaRPr lang="en-US" dirty="0"/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aat.anu.edu.au</a:t>
            </a:r>
            <a:r>
              <a:rPr lang="en-US" dirty="0"/>
              <a:t>/files/711202_site_constr_28_GS_sm.jpg</a:t>
            </a:r>
          </a:p>
          <a:p>
            <a:r>
              <a:rPr lang="en-US" dirty="0"/>
              <a:t>https://</a:t>
            </a:r>
            <a:r>
              <a:rPr lang="en-US" dirty="0" err="1"/>
              <a:t>aat.anu.edu.au</a:t>
            </a:r>
            <a:r>
              <a:rPr lang="en-US" dirty="0"/>
              <a:t>/public/images/aat-construction-photos-twitter-aat40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F3EFA4-9CD7-064E-8F32-50A163CC3FD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9336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F3EFA4-9CD7-064E-8F32-50A163CC3FD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2350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F3EFA4-9CD7-064E-8F32-50A163CC3FD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0034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F3EFA4-9CD7-064E-8F32-50A163CC3FD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1432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F3EFA4-9CD7-064E-8F32-50A163CC3FD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396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F3EFA4-9CD7-064E-8F32-50A163CC3FD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4260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2081f15d161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2081f15d161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F3EFA4-9CD7-064E-8F32-50A163CC3FD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4435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A16A88-592D-44E7-23EC-F4D4D2FA0E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0740FF1-281E-EDB0-E53A-006992F485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00DD11-44A1-0264-7BA4-A5D93C557A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8EF09-A46D-BE47-B27D-D227CFA0A37D}" type="datetimeFigureOut">
              <a:rPr lang="en-US" smtClean="0"/>
              <a:t>9/25/24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D1AFB7-F6B3-1038-EB35-BC32C66005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20E404-5D1B-5047-E9A0-DE477C58CB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4EC00-FBF0-6446-8804-68092219B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8721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B51F41-CA1D-9861-490E-CA57C86BA8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20FDCEA-F54E-210A-E307-19F1987875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7B86C1-3AB7-BD3E-4E1D-8EF9CCA516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8EF09-A46D-BE47-B27D-D227CFA0A37D}" type="datetimeFigureOut">
              <a:rPr lang="en-US" smtClean="0"/>
              <a:t>9/25/24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34D2A4-3FFB-0EC9-32CE-C08665B921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B000E5-1931-3587-4814-93B7CA1250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4EC00-FBF0-6446-8804-68092219B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0649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62C0E13-A517-B68A-83FE-8BAF29CC914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192809-7B29-A298-859F-69EBAD3E38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AA9A6D-B219-7315-5843-987C3CE4EB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8EF09-A46D-BE47-B27D-D227CFA0A37D}" type="datetimeFigureOut">
              <a:rPr lang="en-US" smtClean="0"/>
              <a:t>9/25/24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902B2A-BD11-E336-1894-9E0D4F69E9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84A72D-F90C-5AA9-92C5-05E85466F3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4EC00-FBF0-6446-8804-68092219B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8858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rgbClr val="FAFAFA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415600" y="593374"/>
            <a:ext cx="11360800" cy="6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3B9EEC"/>
              </a:buClr>
              <a:buSzPts val="3000"/>
              <a:buFont typeface="Alegreya Sans SC"/>
              <a:buNone/>
              <a:defRPr sz="3000" b="1">
                <a:solidFill>
                  <a:srgbClr val="3B9EEC"/>
                </a:solidFill>
                <a:latin typeface="Alegreya Sans SC"/>
                <a:ea typeface="Alegreya Sans SC"/>
                <a:cs typeface="Alegreya Sans SC"/>
                <a:sym typeface="Alegreya Sans S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367367" y="6502824"/>
            <a:ext cx="731600" cy="34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20" name="Google Shape;20;p4"/>
          <p:cNvSpPr txBox="1">
            <a:spLocks noGrp="1"/>
          </p:cNvSpPr>
          <p:nvPr>
            <p:ph type="body" idx="1"/>
          </p:nvPr>
        </p:nvSpPr>
        <p:spPr>
          <a:xfrm>
            <a:off x="390133" y="1293550"/>
            <a:ext cx="11360800" cy="4923900"/>
          </a:xfrm>
          <a:prstGeom prst="rect">
            <a:avLst/>
          </a:prstGeom>
        </p:spPr>
        <p:txBody>
          <a:bodyPr spcFirstLastPara="1" wrap="square" lIns="57150" tIns="91425" rIns="91425" bIns="91425" anchor="t" anchorCtr="0">
            <a:noAutofit/>
          </a:bodyPr>
          <a:lstStyle>
            <a:lvl1pPr marL="457200" lvl="0" indent="-342900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●"/>
              <a:defRPr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30200" rtl="0">
              <a:lnSpc>
                <a:spcPct val="114000"/>
              </a:lnSpc>
              <a:spcBef>
                <a:spcPts val="400"/>
              </a:spcBef>
              <a:spcAft>
                <a:spcPts val="0"/>
              </a:spcAft>
              <a:buSzPts val="1600"/>
              <a:buFont typeface="Calibri"/>
              <a:buChar char="○"/>
              <a:defRPr sz="1600"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317500" rtl="0">
              <a:lnSpc>
                <a:spcPct val="114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Calibri"/>
              <a:buChar char="■"/>
              <a:defRPr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317500" rtl="0">
              <a:lnSpc>
                <a:spcPct val="114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Calibri"/>
              <a:buChar char="●"/>
              <a:defRPr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317500" rtl="0">
              <a:lnSpc>
                <a:spcPct val="114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Calibri"/>
              <a:buChar char="○"/>
              <a:defRPr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17500" rtl="0">
              <a:lnSpc>
                <a:spcPct val="114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Calibri"/>
              <a:buChar char="■"/>
              <a:defRPr>
                <a:latin typeface="Calibri"/>
                <a:ea typeface="Calibri"/>
                <a:cs typeface="Calibri"/>
                <a:sym typeface="Calibri"/>
              </a:defRPr>
            </a:lvl6pPr>
            <a:lvl7pPr marL="3200400" lvl="6" indent="-317500" rtl="0">
              <a:lnSpc>
                <a:spcPct val="114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Calibri"/>
              <a:buChar char="●"/>
              <a:defRPr>
                <a:latin typeface="Calibri"/>
                <a:ea typeface="Calibri"/>
                <a:cs typeface="Calibri"/>
                <a:sym typeface="Calibri"/>
              </a:defRPr>
            </a:lvl7pPr>
            <a:lvl8pPr marL="3657600" lvl="7" indent="-317500" rtl="0">
              <a:lnSpc>
                <a:spcPct val="114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Calibri"/>
              <a:buChar char="○"/>
              <a:defRPr>
                <a:latin typeface="Calibri"/>
                <a:ea typeface="Calibri"/>
                <a:cs typeface="Calibri"/>
                <a:sym typeface="Calibri"/>
              </a:defRPr>
            </a:lvl8pPr>
            <a:lvl9pPr marL="4114800" lvl="8" indent="-317500" rtl="0">
              <a:lnSpc>
                <a:spcPct val="114000"/>
              </a:lnSpc>
              <a:spcBef>
                <a:spcPts val="400"/>
              </a:spcBef>
              <a:spcAft>
                <a:spcPts val="400"/>
              </a:spcAft>
              <a:buSzPts val="1400"/>
              <a:buFont typeface="Calibri"/>
              <a:buChar char="■"/>
              <a:defRPr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subTitle" idx="2"/>
          </p:nvPr>
        </p:nvSpPr>
        <p:spPr>
          <a:xfrm>
            <a:off x="415600" y="116196"/>
            <a:ext cx="6008000" cy="47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B7B7B7"/>
                </a:solidFill>
                <a:latin typeface="Alegreya Sans SC"/>
                <a:ea typeface="Alegreya Sans SC"/>
                <a:cs typeface="Alegreya Sans SC"/>
                <a:sym typeface="Alegreya Sans SC"/>
              </a:defRPr>
            </a:lvl1pPr>
            <a:lvl2pPr lvl="1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cxnSp>
        <p:nvCxnSpPr>
          <p:cNvPr id="22" name="Google Shape;22;p4"/>
          <p:cNvCxnSpPr/>
          <p:nvPr/>
        </p:nvCxnSpPr>
        <p:spPr>
          <a:xfrm>
            <a:off x="531200" y="492271"/>
            <a:ext cx="5296000" cy="0"/>
          </a:xfrm>
          <a:prstGeom prst="straightConnector1">
            <a:avLst/>
          </a:prstGeom>
          <a:noFill/>
          <a:ln w="28575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3" name="Google Shape;23;p4"/>
          <p:cNvPicPr preferRelativeResize="0"/>
          <p:nvPr/>
        </p:nvPicPr>
        <p:blipFill>
          <a:blip r:embed="rId2">
            <a:alphaModFix amt="52000"/>
          </a:blip>
          <a:stretch>
            <a:fillRect/>
          </a:stretch>
        </p:blipFill>
        <p:spPr>
          <a:xfrm>
            <a:off x="127433" y="6445589"/>
            <a:ext cx="1614032" cy="34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84757" y="116755"/>
            <a:ext cx="4279437" cy="37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72E1202D-76BD-AE62-19F0-1773C6ACB40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905625" y="132640"/>
            <a:ext cx="832637" cy="357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7885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xfrm>
            <a:off x="334433" y="1357298"/>
            <a:ext cx="11550652" cy="5095891"/>
          </a:xfrm>
          <a:prstGeom prst="rect">
            <a:avLst/>
          </a:prstGeom>
        </p:spPr>
        <p:txBody>
          <a:bodyPr rtlCol="0">
            <a:noAutofit/>
          </a:bodyPr>
          <a:lstStyle>
            <a:lvl1pPr marL="174625" marR="0" indent="-174625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rgbClr val="CE1126"/>
              </a:buClr>
              <a:buSzTx/>
              <a:buFont typeface="Arial" pitchFamily="34" charset="0"/>
              <a:buChar char="›"/>
              <a:tabLst/>
              <a:defRPr/>
            </a:lvl1pPr>
          </a:lstStyle>
          <a:p>
            <a:pPr lvl="0"/>
            <a:r>
              <a:rPr lang="en-AU" noProof="0"/>
              <a:t>Click to edit Master text styles</a:t>
            </a:r>
          </a:p>
          <a:p>
            <a:pPr lvl="1"/>
            <a:r>
              <a:rPr lang="en-AU" noProof="0"/>
              <a:t>Second level</a:t>
            </a:r>
          </a:p>
          <a:p>
            <a:pPr lvl="2"/>
            <a:r>
              <a:rPr lang="en-AU" noProof="0"/>
              <a:t>Third level</a:t>
            </a:r>
          </a:p>
          <a:p>
            <a:pPr lvl="3"/>
            <a:r>
              <a:rPr lang="en-AU" noProof="0"/>
              <a:t>Fourth level</a:t>
            </a:r>
          </a:p>
          <a:p>
            <a:pPr lvl="4"/>
            <a:r>
              <a:rPr lang="en-AU" noProof="0"/>
              <a:t>Fifth level</a:t>
            </a:r>
            <a:endParaRPr lang="en-AU" noProof="0" dirty="0"/>
          </a:p>
        </p:txBody>
      </p:sp>
    </p:spTree>
    <p:extLst>
      <p:ext uri="{BB962C8B-B14F-4D97-AF65-F5344CB8AC3E}">
        <p14:creationId xmlns:p14="http://schemas.microsoft.com/office/powerpoint/2010/main" val="870633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none">
            <a:noAutofit/>
          </a:bodyPr>
          <a:lstStyle/>
          <a:p>
            <a:r>
              <a:rPr lang="en-AU" dirty="0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263D112-7C89-384D-B4FC-664FC949D66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r>
              <a:rPr lang="en-AU"/>
              <a:t>OFFICE  I  FACULTY  I  DEPARTMENT</a:t>
            </a:r>
            <a:endParaRPr lang="en-US" dirty="0"/>
          </a:p>
        </p:txBody>
      </p:sp>
      <p:sp>
        <p:nvSpPr>
          <p:cNvPr id="5" name="Text Placeholder 12"/>
          <p:cNvSpPr>
            <a:spLocks noGrp="1"/>
          </p:cNvSpPr>
          <p:nvPr>
            <p:ph type="body" sz="quarter" idx="29" hasCustomPrompt="1"/>
          </p:nvPr>
        </p:nvSpPr>
        <p:spPr>
          <a:xfrm>
            <a:off x="613429" y="846669"/>
            <a:ext cx="8530571" cy="532191"/>
          </a:xfrm>
        </p:spPr>
        <p:txBody>
          <a:bodyPr wrap="none">
            <a:noAutofit/>
          </a:bodyPr>
          <a:lstStyle>
            <a:lvl1pPr>
              <a:defRPr sz="2400"/>
            </a:lvl1pPr>
          </a:lstStyle>
          <a:p>
            <a:pPr lvl="0"/>
            <a:r>
              <a:rPr lang="en-AU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12660826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8EB588-B40D-84A8-552B-849E858D66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DA85BC-C20D-FDD5-992A-0CE0DD3724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4BF326-F2AF-CDA8-93F0-B151ACD7E4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8EF09-A46D-BE47-B27D-D227CFA0A37D}" type="datetimeFigureOut">
              <a:rPr lang="en-US" smtClean="0"/>
              <a:t>9/25/24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9C8099-2932-2F7F-1C43-0ADC72CE94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04EF73-CB20-8F26-8208-86FC96C7FC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4EC00-FBF0-6446-8804-68092219B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0101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AE2C89-665E-0796-BA39-16B38CF01C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0042" y="1709738"/>
            <a:ext cx="10277407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CE7541-07B9-BC4D-F2A0-5F79FDD236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70042" y="4589463"/>
            <a:ext cx="10277408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DBEB9D-52B3-BA00-1982-48682C5A79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8EF09-A46D-BE47-B27D-D227CFA0A37D}" type="datetimeFigureOut">
              <a:rPr lang="en-US" smtClean="0"/>
              <a:t>9/25/24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DB41F2-892A-4D4A-E3E1-4C5A287E05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B7EAF4-6665-966C-A873-7F301D077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4EC00-FBF0-6446-8804-68092219B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4461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58F3B5-4DFF-405B-645E-65E96D212F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26218F-2E05-36A1-7D21-5B5524DDA7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70042" y="1825625"/>
            <a:ext cx="4949757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78FC45-86B3-7595-DA6C-D93B7E5CA5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04042" y="1825625"/>
            <a:ext cx="4949757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AA6CB5-2524-B727-2648-ED9F76B08F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8EF09-A46D-BE47-B27D-D227CFA0A37D}" type="datetimeFigureOut">
              <a:rPr lang="en-US" smtClean="0"/>
              <a:t>9/25/24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5E75E0-7F2B-0E01-0DD3-2B35C8940C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AF4738-7CEA-E82D-073A-1AC19772A7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4EC00-FBF0-6446-8804-68092219B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648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7A2EB8-7B3B-4336-74BF-306F893214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AB825A-2710-983B-547E-F14F9901A7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6D2BC8-A79F-3A09-5E64-77C3932B23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0893A16-09FC-44B5-4F2B-B156B5BBAAA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F6235D9-8988-E35D-1452-096C041601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654BA64-A669-9FF5-90B9-E8ACFA8844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8EF09-A46D-BE47-B27D-D227CFA0A37D}" type="datetimeFigureOut">
              <a:rPr lang="en-US" smtClean="0"/>
              <a:t>9/25/24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6637575-ED11-A4AA-7EB3-D786EA12BE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5AB7A2B-8D92-59DC-A3D4-2DDDB67AA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4EC00-FBF0-6446-8804-68092219B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5106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0F1A49-5709-32E1-DD18-0C53E30CAF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A030079-DBF8-AF95-154A-F5B429D7EC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8EF09-A46D-BE47-B27D-D227CFA0A37D}" type="datetimeFigureOut">
              <a:rPr lang="en-US" smtClean="0"/>
              <a:t>9/25/24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A762D2F-2AD0-8F66-CFB6-DB58418ABB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E0DDD0-B61F-B872-17F3-E1EC735E45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4EC00-FBF0-6446-8804-68092219B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1377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C21E8DF-F961-4622-3389-B7AC90D78F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8EF09-A46D-BE47-B27D-D227CFA0A37D}" type="datetimeFigureOut">
              <a:rPr lang="en-US" smtClean="0"/>
              <a:t>9/25/24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5B31EB7-8259-5ED5-A856-2666BF9AFD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0DDD7-D612-B72F-4B60-63D6FAAB41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4EC00-FBF0-6446-8804-68092219B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3130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E9FA34-54AA-BA7A-0DC0-72C460716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F62F7D-CA0F-B705-F569-66188E818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FA730C-519A-7DFA-2C6E-F67A2AB9F2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ADC5A4-E332-77E3-4E46-ECA68CAA56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8EF09-A46D-BE47-B27D-D227CFA0A37D}" type="datetimeFigureOut">
              <a:rPr lang="en-US" smtClean="0"/>
              <a:t>9/25/24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654333-EDA8-B708-7E71-0B1C4FBCBA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634D11-D7D1-6251-1050-999A43599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4EC00-FBF0-6446-8804-68092219B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6602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99FB8A-FB34-2C8C-F573-8C41D9A52F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54EFE34-F4FC-311F-5A2A-3E3B32DB60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6456DC-41D4-D0B9-586C-F3D4D87712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9ECCDB-DA73-8A21-1626-1BB84154F9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8EF09-A46D-BE47-B27D-D227CFA0A37D}" type="datetimeFigureOut">
              <a:rPr lang="en-US" smtClean="0"/>
              <a:t>9/25/24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2D4EA1-BFD4-828A-436F-7F6B718434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205ADB-69CE-889B-3117-55B58F4D2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4EC00-FBF0-6446-8804-68092219B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958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9110D79-6CC0-5129-81E3-1BE065729D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8102" y="744997"/>
            <a:ext cx="8785697" cy="9456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81F13F-FB9F-C1D5-614A-22739DCCFF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61872" y="1871399"/>
            <a:ext cx="9991927" cy="43055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95E17D-6C87-C8D3-D3C0-D15351FFAC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68EF09-A46D-BE47-B27D-D227CFA0A37D}" type="datetimeFigureOut">
              <a:rPr lang="en-US" smtClean="0"/>
              <a:t>10/1/24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2F5A15-32EC-E0AF-6A1A-D5B1182D97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9CD54A-7A00-AFF6-849A-ECA7E83900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C4EC00-FBF0-6446-8804-68092219B35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Line 10">
            <a:extLst>
              <a:ext uri="{FF2B5EF4-FFF2-40B4-BE49-F238E27FC236}">
                <a16:creationId xmlns:a16="http://schemas.microsoft.com/office/drawing/2014/main" id="{43A201DB-193F-343E-583F-4F5076C046F9}"/>
              </a:ext>
            </a:extLst>
          </p:cNvPr>
          <p:cNvSpPr>
            <a:spLocks noChangeShapeType="1"/>
          </p:cNvSpPr>
          <p:nvPr userDrawn="1"/>
        </p:nvSpPr>
        <p:spPr bwMode="auto">
          <a:xfrm rot="5400000" flipV="1">
            <a:off x="-1755708" y="4053485"/>
            <a:ext cx="4967682" cy="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AU" sz="2400"/>
          </a:p>
        </p:txBody>
      </p:sp>
      <p:sp>
        <p:nvSpPr>
          <p:cNvPr id="8" name="Line 9">
            <a:extLst>
              <a:ext uri="{FF2B5EF4-FFF2-40B4-BE49-F238E27FC236}">
                <a16:creationId xmlns:a16="http://schemas.microsoft.com/office/drawing/2014/main" id="{726B9D91-507B-8EFB-68CD-FDAFBF1FE28F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2154264" y="721853"/>
            <a:ext cx="9119103" cy="11572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AU" sz="240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A35BA27-B2E9-2453-CC83-C029E25BF6E2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423367" y="409572"/>
            <a:ext cx="1691680" cy="1160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3319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32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8.jpeg"/><Relationship Id="rId7" Type="http://schemas.openxmlformats.org/officeDocument/2006/relationships/diagramColors" Target="../diagrams/colors1.xml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10.png"/><Relationship Id="rId5" Type="http://schemas.openxmlformats.org/officeDocument/2006/relationships/diagramLayout" Target="../diagrams/layout1.xml"/><Relationship Id="rId10" Type="http://schemas.openxmlformats.org/officeDocument/2006/relationships/image" Target="../media/image6.jpeg"/><Relationship Id="rId4" Type="http://schemas.openxmlformats.org/officeDocument/2006/relationships/diagramData" Target="../diagrams/data1.xml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pn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3.png"/><Relationship Id="rId5" Type="http://schemas.openxmlformats.org/officeDocument/2006/relationships/image" Target="../media/image22.gif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8" name="Rectangle 103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8" name="Picture 4" descr="A group of people looking at a telescope&#10;&#10;Description automatically generated">
            <a:extLst>
              <a:ext uri="{FF2B5EF4-FFF2-40B4-BE49-F238E27FC236}">
                <a16:creationId xmlns:a16="http://schemas.microsoft.com/office/drawing/2014/main" id="{70A67A38-4F49-2BAE-0C38-E538C3A015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81" r="-2" b="11439"/>
          <a:stretch/>
        </p:blipFill>
        <p:spPr bwMode="auto">
          <a:xfrm>
            <a:off x="191086" y="171715"/>
            <a:ext cx="5813197" cy="6129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RH Prince Charles, Sir Fred Hoyle &amp;amp; the Hon Gough Whitlam PM">
            <a:extLst>
              <a:ext uri="{FF2B5EF4-FFF2-40B4-BE49-F238E27FC236}">
                <a16:creationId xmlns:a16="http://schemas.microsoft.com/office/drawing/2014/main" id="{6BEA5518-9A42-F2FA-D664-00A086BF52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94" b="15572"/>
          <a:stretch/>
        </p:blipFill>
        <p:spPr bwMode="auto">
          <a:xfrm>
            <a:off x="6196929" y="171716"/>
            <a:ext cx="5803986" cy="3171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9C04EC37-5D23-67AF-B780-7CE131880A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" t="21536" r="-159" b="18281"/>
          <a:stretch/>
        </p:blipFill>
        <p:spPr bwMode="auto">
          <a:xfrm>
            <a:off x="6196929" y="3514856"/>
            <a:ext cx="5786386" cy="278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2752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6">
            <a:extLst>
              <a:ext uri="{FF2B5EF4-FFF2-40B4-BE49-F238E27FC236}">
                <a16:creationId xmlns:a16="http://schemas.microsoft.com/office/drawing/2014/main" id="{8A1E94B7-93E3-26C2-6A1E-4C20080404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43"/>
          <a:stretch/>
        </p:blipFill>
        <p:spPr bwMode="auto">
          <a:xfrm>
            <a:off x="163462" y="1629388"/>
            <a:ext cx="4944116" cy="2753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Hackers shut down 2 of the world's most advanced telescopes | Space">
            <a:extLst>
              <a:ext uri="{FF2B5EF4-FFF2-40B4-BE49-F238E27FC236}">
                <a16:creationId xmlns:a16="http://schemas.microsoft.com/office/drawing/2014/main" id="{505474B7-98E0-8FED-FCFD-893A9249D4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59" t="15744" r="12983" b="23233"/>
          <a:stretch/>
        </p:blipFill>
        <p:spPr bwMode="auto">
          <a:xfrm>
            <a:off x="4056013" y="4666423"/>
            <a:ext cx="3195101" cy="1956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Making it easier to find 'new Earths'">
            <a:extLst>
              <a:ext uri="{FF2B5EF4-FFF2-40B4-BE49-F238E27FC236}">
                <a16:creationId xmlns:a16="http://schemas.microsoft.com/office/drawing/2014/main" id="{F15E0C79-A85F-DA68-DA2F-EE6C4F82AF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95" r="19023"/>
          <a:stretch/>
        </p:blipFill>
        <p:spPr bwMode="auto">
          <a:xfrm>
            <a:off x="163462" y="4653360"/>
            <a:ext cx="3561381" cy="1956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0F9509C-D353-CFF1-69B2-022DCC91AF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60421" y="1630290"/>
            <a:ext cx="5196440" cy="2407009"/>
          </a:xfrm>
          <a:prstGeom prst="rect">
            <a:avLst/>
          </a:prstGeom>
        </p:spPr>
      </p:pic>
      <p:pic>
        <p:nvPicPr>
          <p:cNvPr id="6150" name="Picture 6" descr="Giant Magellan Telescope Observatory - M3 Engineering &amp; Technology">
            <a:extLst>
              <a:ext uri="{FF2B5EF4-FFF2-40B4-BE49-F238E27FC236}">
                <a16:creationId xmlns:a16="http://schemas.microsoft.com/office/drawing/2014/main" id="{7CDCE69A-1529-B0D0-B3D3-35FB2FD61D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0220" y="4218317"/>
            <a:ext cx="3685630" cy="2452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AC409C5-51BB-076F-F3B7-02F6B321FFFF}"/>
              </a:ext>
            </a:extLst>
          </p:cNvPr>
          <p:cNvSpPr txBox="1"/>
          <p:nvPr/>
        </p:nvSpPr>
        <p:spPr>
          <a:xfrm>
            <a:off x="217850" y="1765908"/>
            <a:ext cx="3441814" cy="914400"/>
          </a:xfrm>
          <a:prstGeom prst="rect">
            <a:avLst/>
          </a:prstGeom>
        </p:spPr>
        <p:txBody>
          <a:bodyPr vert="horz" wrap="square" lIns="91440" tIns="45720" rIns="91440" bIns="45720" rtlCol="0" anchor="b" anchorCtr="0">
            <a:no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Arial"/>
                <a:cs typeface="Arial"/>
              </a:rPr>
              <a:t>European Southern Observatory (ESO) – Chile/Europe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CD7129E-2D4C-A4E1-4C51-411C2922F7C1}"/>
              </a:ext>
            </a:extLst>
          </p:cNvPr>
          <p:cNvSpPr txBox="1"/>
          <p:nvPr/>
        </p:nvSpPr>
        <p:spPr>
          <a:xfrm>
            <a:off x="4056013" y="4481405"/>
            <a:ext cx="3441814" cy="914400"/>
          </a:xfrm>
          <a:prstGeom prst="rect">
            <a:avLst/>
          </a:prstGeom>
        </p:spPr>
        <p:txBody>
          <a:bodyPr vert="horz" wrap="square" lIns="91440" tIns="45720" rIns="91440" bIns="45720" rtlCol="0" anchor="b" anchorCtr="0">
            <a:no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Arial"/>
                <a:cs typeface="Arial"/>
              </a:rPr>
              <a:t>Gemini Observatory – USA/Chile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EA665CD-39C7-22E5-3E67-E6CCA51B2930}"/>
              </a:ext>
            </a:extLst>
          </p:cNvPr>
          <p:cNvSpPr txBox="1"/>
          <p:nvPr/>
        </p:nvSpPr>
        <p:spPr>
          <a:xfrm>
            <a:off x="217850" y="4268991"/>
            <a:ext cx="3441814" cy="729804"/>
          </a:xfrm>
          <a:prstGeom prst="rect">
            <a:avLst/>
          </a:prstGeom>
        </p:spPr>
        <p:txBody>
          <a:bodyPr vert="horz" wrap="square" lIns="91440" tIns="45720" rIns="91440" bIns="45720" rtlCol="0" anchor="b" anchorCtr="0">
            <a:noAutofit/>
          </a:bodyPr>
          <a:lstStyle/>
          <a:p>
            <a:r>
              <a:rPr lang="en-US" sz="2000" dirty="0">
                <a:latin typeface="Arial"/>
                <a:cs typeface="Arial"/>
              </a:rPr>
              <a:t>Subaru Observatory – Japan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8DC95C6-2638-0BD1-5132-4A25DBD81278}"/>
              </a:ext>
            </a:extLst>
          </p:cNvPr>
          <p:cNvSpPr txBox="1"/>
          <p:nvPr/>
        </p:nvSpPr>
        <p:spPr>
          <a:xfrm>
            <a:off x="7870220" y="4024205"/>
            <a:ext cx="2366293" cy="1204407"/>
          </a:xfrm>
          <a:prstGeom prst="rect">
            <a:avLst/>
          </a:prstGeom>
        </p:spPr>
        <p:txBody>
          <a:bodyPr vert="horz" wrap="square" lIns="91440" tIns="45720" rIns="91440" bIns="45720" rtlCol="0" anchor="b" anchorCtr="0">
            <a:no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Arial"/>
                <a:cs typeface="Arial"/>
              </a:rPr>
              <a:t>Giant Magellan Telescope (GMT) – USA/Chile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F3C550D-64D7-3783-EE0D-9F1061BDF9E3}"/>
              </a:ext>
            </a:extLst>
          </p:cNvPr>
          <p:cNvSpPr txBox="1"/>
          <p:nvPr/>
        </p:nvSpPr>
        <p:spPr>
          <a:xfrm>
            <a:off x="163462" y="2778347"/>
            <a:ext cx="4944116" cy="1624485"/>
          </a:xfrm>
          <a:prstGeom prst="rect">
            <a:avLst/>
          </a:prstGeom>
          <a:solidFill>
            <a:schemeClr val="bg1">
              <a:lumMod val="75000"/>
              <a:alpha val="87441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wrap="square" lIns="90000" tIns="0" rIns="91440" bIns="45720" rtlCol="0" anchor="b" anchorCtr="0">
            <a:noAutofit/>
          </a:bodyPr>
          <a:lstStyle/>
          <a:p>
            <a:r>
              <a:rPr lang="en-US" sz="2000" b="1" dirty="0">
                <a:latin typeface="Arial"/>
                <a:cs typeface="Arial"/>
              </a:rPr>
              <a:t>Multiple projects ongoing:</a:t>
            </a:r>
          </a:p>
          <a:p>
            <a:pPr marL="457200" indent="-457200">
              <a:buFontTx/>
              <a:buChar char="-"/>
            </a:pPr>
            <a:r>
              <a:rPr lang="en-US" sz="2000" b="1" dirty="0">
                <a:latin typeface="Arial"/>
                <a:cs typeface="Arial"/>
              </a:rPr>
              <a:t>MAVIS final design review Q2-2025</a:t>
            </a:r>
          </a:p>
          <a:p>
            <a:pPr marL="457200" indent="-457200">
              <a:buFontTx/>
              <a:buChar char="-"/>
            </a:pPr>
            <a:r>
              <a:rPr lang="en-US" sz="2000" b="1" dirty="0">
                <a:latin typeface="Arial"/>
                <a:cs typeface="Arial"/>
              </a:rPr>
              <a:t>AESOP/4MOST being integrated</a:t>
            </a:r>
          </a:p>
          <a:p>
            <a:pPr marL="457200" indent="-457200">
              <a:buFontTx/>
              <a:buChar char="-"/>
            </a:pPr>
            <a:r>
              <a:rPr lang="en-US" sz="2000" b="1" dirty="0" err="1">
                <a:latin typeface="Arial"/>
                <a:cs typeface="Arial"/>
              </a:rPr>
              <a:t>BlueMUSE</a:t>
            </a:r>
            <a:r>
              <a:rPr lang="en-US" sz="2000" b="1" dirty="0">
                <a:latin typeface="Arial"/>
                <a:cs typeface="Arial"/>
              </a:rPr>
              <a:t> design well advanced</a:t>
            </a:r>
          </a:p>
          <a:p>
            <a:pPr marL="457200" indent="-457200">
              <a:buFontTx/>
              <a:buChar char="-"/>
            </a:pPr>
            <a:r>
              <a:rPr lang="en-US" sz="2000" b="1" dirty="0">
                <a:latin typeface="Arial"/>
                <a:cs typeface="Arial"/>
              </a:rPr>
              <a:t>WST European funding success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E9A04A77-E05E-2EB9-3573-534FD9508B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3251" y="745439"/>
            <a:ext cx="8785697" cy="945691"/>
          </a:xfrm>
        </p:spPr>
        <p:txBody>
          <a:bodyPr/>
          <a:lstStyle/>
          <a:p>
            <a:r>
              <a:rPr lang="en-US" dirty="0"/>
              <a:t>AAO looking to the future: International</a:t>
            </a:r>
          </a:p>
        </p:txBody>
      </p:sp>
    </p:spTree>
    <p:extLst>
      <p:ext uri="{BB962C8B-B14F-4D97-AF65-F5344CB8AC3E}">
        <p14:creationId xmlns:p14="http://schemas.microsoft.com/office/powerpoint/2010/main" val="3613068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6">
            <a:extLst>
              <a:ext uri="{FF2B5EF4-FFF2-40B4-BE49-F238E27FC236}">
                <a16:creationId xmlns:a16="http://schemas.microsoft.com/office/drawing/2014/main" id="{8A1E94B7-93E3-26C2-6A1E-4C20080404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43"/>
          <a:stretch/>
        </p:blipFill>
        <p:spPr bwMode="auto">
          <a:xfrm>
            <a:off x="163462" y="1629388"/>
            <a:ext cx="4944116" cy="2753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Hackers shut down 2 of the world's most advanced telescopes | Space">
            <a:extLst>
              <a:ext uri="{FF2B5EF4-FFF2-40B4-BE49-F238E27FC236}">
                <a16:creationId xmlns:a16="http://schemas.microsoft.com/office/drawing/2014/main" id="{505474B7-98E0-8FED-FCFD-893A9249D4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59" t="15744" r="12983" b="23233"/>
          <a:stretch/>
        </p:blipFill>
        <p:spPr bwMode="auto">
          <a:xfrm>
            <a:off x="4056013" y="4666423"/>
            <a:ext cx="3195101" cy="1956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Making it easier to find 'new Earths'">
            <a:extLst>
              <a:ext uri="{FF2B5EF4-FFF2-40B4-BE49-F238E27FC236}">
                <a16:creationId xmlns:a16="http://schemas.microsoft.com/office/drawing/2014/main" id="{F15E0C79-A85F-DA68-DA2F-EE6C4F82AF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95" r="19023"/>
          <a:stretch/>
        </p:blipFill>
        <p:spPr bwMode="auto">
          <a:xfrm>
            <a:off x="163462" y="4653360"/>
            <a:ext cx="3561381" cy="1956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0F9509C-D353-CFF1-69B2-022DCC91AF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60421" y="1630290"/>
            <a:ext cx="5196440" cy="2407009"/>
          </a:xfrm>
          <a:prstGeom prst="rect">
            <a:avLst/>
          </a:prstGeom>
        </p:spPr>
      </p:pic>
      <p:pic>
        <p:nvPicPr>
          <p:cNvPr id="6150" name="Picture 6" descr="Giant Magellan Telescope Observatory - M3 Engineering &amp; Technology">
            <a:extLst>
              <a:ext uri="{FF2B5EF4-FFF2-40B4-BE49-F238E27FC236}">
                <a16:creationId xmlns:a16="http://schemas.microsoft.com/office/drawing/2014/main" id="{7CDCE69A-1529-B0D0-B3D3-35FB2FD61D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0220" y="4218317"/>
            <a:ext cx="3685630" cy="2452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AC409C5-51BB-076F-F3B7-02F6B321FFFF}"/>
              </a:ext>
            </a:extLst>
          </p:cNvPr>
          <p:cNvSpPr txBox="1"/>
          <p:nvPr/>
        </p:nvSpPr>
        <p:spPr>
          <a:xfrm>
            <a:off x="217850" y="1765908"/>
            <a:ext cx="3441814" cy="914400"/>
          </a:xfrm>
          <a:prstGeom prst="rect">
            <a:avLst/>
          </a:prstGeom>
        </p:spPr>
        <p:txBody>
          <a:bodyPr vert="horz" wrap="square" lIns="91440" tIns="45720" rIns="91440" bIns="45720" rtlCol="0" anchor="b" anchorCtr="0">
            <a:no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Arial"/>
                <a:cs typeface="Arial"/>
              </a:rPr>
              <a:t>European Southern Observatory (ESO) – Chile/Europe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CD7129E-2D4C-A4E1-4C51-411C2922F7C1}"/>
              </a:ext>
            </a:extLst>
          </p:cNvPr>
          <p:cNvSpPr txBox="1"/>
          <p:nvPr/>
        </p:nvSpPr>
        <p:spPr>
          <a:xfrm>
            <a:off x="4056013" y="4481405"/>
            <a:ext cx="3441814" cy="914400"/>
          </a:xfrm>
          <a:prstGeom prst="rect">
            <a:avLst/>
          </a:prstGeom>
        </p:spPr>
        <p:txBody>
          <a:bodyPr vert="horz" wrap="square" lIns="91440" tIns="45720" rIns="91440" bIns="45720" rtlCol="0" anchor="b" anchorCtr="0">
            <a:no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Arial"/>
                <a:cs typeface="Arial"/>
              </a:rPr>
              <a:t>Gemini Observatory – USA/Chile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EA665CD-39C7-22E5-3E67-E6CCA51B2930}"/>
              </a:ext>
            </a:extLst>
          </p:cNvPr>
          <p:cNvSpPr txBox="1"/>
          <p:nvPr/>
        </p:nvSpPr>
        <p:spPr>
          <a:xfrm>
            <a:off x="217850" y="4268991"/>
            <a:ext cx="3441814" cy="729804"/>
          </a:xfrm>
          <a:prstGeom prst="rect">
            <a:avLst/>
          </a:prstGeom>
        </p:spPr>
        <p:txBody>
          <a:bodyPr vert="horz" wrap="square" lIns="91440" tIns="45720" rIns="91440" bIns="45720" rtlCol="0" anchor="b" anchorCtr="0">
            <a:noAutofit/>
          </a:bodyPr>
          <a:lstStyle/>
          <a:p>
            <a:r>
              <a:rPr lang="en-US" sz="2000" dirty="0">
                <a:latin typeface="Arial"/>
                <a:cs typeface="Arial"/>
              </a:rPr>
              <a:t>Subaru Observatory – Japan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8DC95C6-2638-0BD1-5132-4A25DBD81278}"/>
              </a:ext>
            </a:extLst>
          </p:cNvPr>
          <p:cNvSpPr txBox="1"/>
          <p:nvPr/>
        </p:nvSpPr>
        <p:spPr>
          <a:xfrm>
            <a:off x="7870220" y="4024205"/>
            <a:ext cx="2366293" cy="1204407"/>
          </a:xfrm>
          <a:prstGeom prst="rect">
            <a:avLst/>
          </a:prstGeom>
        </p:spPr>
        <p:txBody>
          <a:bodyPr vert="horz" wrap="square" lIns="91440" tIns="45720" rIns="91440" bIns="45720" rtlCol="0" anchor="b" anchorCtr="0">
            <a:no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Arial"/>
                <a:cs typeface="Arial"/>
              </a:rPr>
              <a:t>Giant Magellan Telescope (GMT) – USA/Chile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DB6CA71-8646-C53D-58E4-DD209DDA535B}"/>
              </a:ext>
            </a:extLst>
          </p:cNvPr>
          <p:cNvSpPr txBox="1"/>
          <p:nvPr/>
        </p:nvSpPr>
        <p:spPr>
          <a:xfrm>
            <a:off x="164182" y="5267756"/>
            <a:ext cx="3571483" cy="1370209"/>
          </a:xfrm>
          <a:prstGeom prst="rect">
            <a:avLst/>
          </a:prstGeom>
          <a:solidFill>
            <a:schemeClr val="bg1">
              <a:lumMod val="75000"/>
              <a:alpha val="87441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wrap="square" lIns="91440" tIns="0" rIns="91440" bIns="45720" rtlCol="0" anchor="ctr" anchorCtr="0">
            <a:noAutofit/>
          </a:bodyPr>
          <a:lstStyle/>
          <a:p>
            <a:r>
              <a:rPr lang="en-US" sz="2000" b="1" dirty="0">
                <a:latin typeface="Arial"/>
                <a:cs typeface="Arial"/>
              </a:rPr>
              <a:t>ULTIMATE Subaru:</a:t>
            </a:r>
          </a:p>
          <a:p>
            <a:pPr marL="342900" indent="-342900">
              <a:buFontTx/>
              <a:buChar char="-"/>
            </a:pPr>
            <a:r>
              <a:rPr lang="en-US" sz="2000" b="1" dirty="0">
                <a:latin typeface="Arial"/>
                <a:cs typeface="Arial"/>
              </a:rPr>
              <a:t>Building on past AAT-Subaru partnership </a:t>
            </a:r>
          </a:p>
          <a:p>
            <a:pPr marL="342900" indent="-342900">
              <a:buFontTx/>
              <a:buChar char="-"/>
            </a:pPr>
            <a:r>
              <a:rPr lang="en-US" sz="2000" b="1" dirty="0">
                <a:latin typeface="Arial"/>
                <a:cs typeface="Arial"/>
              </a:rPr>
              <a:t>AO, imager, m-IFU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01DE7B9-A379-24E1-5E85-E2A373659FF4}"/>
              </a:ext>
            </a:extLst>
          </p:cNvPr>
          <p:cNvSpPr txBox="1"/>
          <p:nvPr/>
        </p:nvSpPr>
        <p:spPr>
          <a:xfrm>
            <a:off x="163462" y="2778347"/>
            <a:ext cx="4944116" cy="1624485"/>
          </a:xfrm>
          <a:prstGeom prst="rect">
            <a:avLst/>
          </a:prstGeom>
          <a:solidFill>
            <a:schemeClr val="bg1">
              <a:lumMod val="75000"/>
              <a:alpha val="87441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wrap="square" lIns="90000" tIns="0" rIns="91440" bIns="45720" rtlCol="0" anchor="b" anchorCtr="0">
            <a:noAutofit/>
          </a:bodyPr>
          <a:lstStyle/>
          <a:p>
            <a:r>
              <a:rPr lang="en-US" sz="2000" b="1" dirty="0">
                <a:latin typeface="Arial"/>
                <a:cs typeface="Arial"/>
              </a:rPr>
              <a:t>Multiple projects ongoing:</a:t>
            </a:r>
          </a:p>
          <a:p>
            <a:pPr marL="457200" indent="-457200">
              <a:buFontTx/>
              <a:buChar char="-"/>
            </a:pPr>
            <a:r>
              <a:rPr lang="en-US" sz="2000" b="1" dirty="0">
                <a:latin typeface="Arial"/>
                <a:cs typeface="Arial"/>
              </a:rPr>
              <a:t>MAVIS final design review Q2-2025</a:t>
            </a:r>
          </a:p>
          <a:p>
            <a:pPr marL="457200" indent="-457200">
              <a:buFontTx/>
              <a:buChar char="-"/>
            </a:pPr>
            <a:r>
              <a:rPr lang="en-US" sz="2000" b="1" dirty="0">
                <a:latin typeface="Arial"/>
                <a:cs typeface="Arial"/>
              </a:rPr>
              <a:t>AESOP/4MOST being integrated</a:t>
            </a:r>
          </a:p>
          <a:p>
            <a:pPr marL="457200" indent="-457200">
              <a:buFontTx/>
              <a:buChar char="-"/>
            </a:pPr>
            <a:r>
              <a:rPr lang="en-US" sz="2000" b="1" dirty="0" err="1">
                <a:latin typeface="Arial"/>
                <a:cs typeface="Arial"/>
              </a:rPr>
              <a:t>BlueMUSE</a:t>
            </a:r>
            <a:r>
              <a:rPr lang="en-US" sz="2000" b="1" dirty="0">
                <a:latin typeface="Arial"/>
                <a:cs typeface="Arial"/>
              </a:rPr>
              <a:t> design well advanced</a:t>
            </a:r>
          </a:p>
          <a:p>
            <a:pPr marL="457200" indent="-457200">
              <a:buFontTx/>
              <a:buChar char="-"/>
            </a:pPr>
            <a:r>
              <a:rPr lang="en-US" sz="2000" b="1" dirty="0">
                <a:latin typeface="Arial"/>
                <a:cs typeface="Arial"/>
              </a:rPr>
              <a:t>WST European funding success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A602351B-D0D8-6723-612F-DC5C28B8AB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3251" y="745439"/>
            <a:ext cx="8785697" cy="945691"/>
          </a:xfrm>
        </p:spPr>
        <p:txBody>
          <a:bodyPr/>
          <a:lstStyle/>
          <a:p>
            <a:r>
              <a:rPr lang="en-US" dirty="0"/>
              <a:t>AAO looking to the future: International</a:t>
            </a:r>
          </a:p>
        </p:txBody>
      </p:sp>
    </p:spTree>
    <p:extLst>
      <p:ext uri="{BB962C8B-B14F-4D97-AF65-F5344CB8AC3E}">
        <p14:creationId xmlns:p14="http://schemas.microsoft.com/office/powerpoint/2010/main" val="9616927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6">
            <a:extLst>
              <a:ext uri="{FF2B5EF4-FFF2-40B4-BE49-F238E27FC236}">
                <a16:creationId xmlns:a16="http://schemas.microsoft.com/office/drawing/2014/main" id="{8A1E94B7-93E3-26C2-6A1E-4C20080404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43"/>
          <a:stretch/>
        </p:blipFill>
        <p:spPr bwMode="auto">
          <a:xfrm>
            <a:off x="163462" y="1629388"/>
            <a:ext cx="4944116" cy="2753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Hackers shut down 2 of the world's most advanced telescopes | Space">
            <a:extLst>
              <a:ext uri="{FF2B5EF4-FFF2-40B4-BE49-F238E27FC236}">
                <a16:creationId xmlns:a16="http://schemas.microsoft.com/office/drawing/2014/main" id="{505474B7-98E0-8FED-FCFD-893A9249D4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59" t="15744" r="12983" b="23233"/>
          <a:stretch/>
        </p:blipFill>
        <p:spPr bwMode="auto">
          <a:xfrm>
            <a:off x="4056013" y="4666423"/>
            <a:ext cx="3195101" cy="1956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Making it easier to find 'new Earths'">
            <a:extLst>
              <a:ext uri="{FF2B5EF4-FFF2-40B4-BE49-F238E27FC236}">
                <a16:creationId xmlns:a16="http://schemas.microsoft.com/office/drawing/2014/main" id="{F15E0C79-A85F-DA68-DA2F-EE6C4F82AF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95" r="19023"/>
          <a:stretch/>
        </p:blipFill>
        <p:spPr bwMode="auto">
          <a:xfrm>
            <a:off x="163462" y="4653360"/>
            <a:ext cx="3561381" cy="1956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0F9509C-D353-CFF1-69B2-022DCC91AF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60421" y="1630290"/>
            <a:ext cx="5196440" cy="2407009"/>
          </a:xfrm>
          <a:prstGeom prst="rect">
            <a:avLst/>
          </a:prstGeom>
        </p:spPr>
      </p:pic>
      <p:pic>
        <p:nvPicPr>
          <p:cNvPr id="6150" name="Picture 6" descr="Giant Magellan Telescope Observatory - M3 Engineering &amp; Technology">
            <a:extLst>
              <a:ext uri="{FF2B5EF4-FFF2-40B4-BE49-F238E27FC236}">
                <a16:creationId xmlns:a16="http://schemas.microsoft.com/office/drawing/2014/main" id="{7CDCE69A-1529-B0D0-B3D3-35FB2FD61D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0220" y="4218317"/>
            <a:ext cx="3685630" cy="2452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AC409C5-51BB-076F-F3B7-02F6B321FFFF}"/>
              </a:ext>
            </a:extLst>
          </p:cNvPr>
          <p:cNvSpPr txBox="1"/>
          <p:nvPr/>
        </p:nvSpPr>
        <p:spPr>
          <a:xfrm>
            <a:off x="217850" y="1765908"/>
            <a:ext cx="3441814" cy="914400"/>
          </a:xfrm>
          <a:prstGeom prst="rect">
            <a:avLst/>
          </a:prstGeom>
        </p:spPr>
        <p:txBody>
          <a:bodyPr vert="horz" wrap="square" lIns="91440" tIns="45720" rIns="91440" bIns="45720" rtlCol="0" anchor="b" anchorCtr="0">
            <a:no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Arial"/>
                <a:cs typeface="Arial"/>
              </a:rPr>
              <a:t>European Southern Observatory (ESO) – Chile/Europe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CD7129E-2D4C-A4E1-4C51-411C2922F7C1}"/>
              </a:ext>
            </a:extLst>
          </p:cNvPr>
          <p:cNvSpPr txBox="1"/>
          <p:nvPr/>
        </p:nvSpPr>
        <p:spPr>
          <a:xfrm>
            <a:off x="4056013" y="4481405"/>
            <a:ext cx="3441814" cy="914400"/>
          </a:xfrm>
          <a:prstGeom prst="rect">
            <a:avLst/>
          </a:prstGeom>
        </p:spPr>
        <p:txBody>
          <a:bodyPr vert="horz" wrap="square" lIns="91440" tIns="45720" rIns="91440" bIns="45720" rtlCol="0" anchor="b" anchorCtr="0">
            <a:no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Arial"/>
                <a:cs typeface="Arial"/>
              </a:rPr>
              <a:t>Gemini Observatory – USA/Chile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EA665CD-39C7-22E5-3E67-E6CCA51B2930}"/>
              </a:ext>
            </a:extLst>
          </p:cNvPr>
          <p:cNvSpPr txBox="1"/>
          <p:nvPr/>
        </p:nvSpPr>
        <p:spPr>
          <a:xfrm>
            <a:off x="217850" y="4268991"/>
            <a:ext cx="3441814" cy="729804"/>
          </a:xfrm>
          <a:prstGeom prst="rect">
            <a:avLst/>
          </a:prstGeom>
        </p:spPr>
        <p:txBody>
          <a:bodyPr vert="horz" wrap="square" lIns="91440" tIns="45720" rIns="91440" bIns="45720" rtlCol="0" anchor="b" anchorCtr="0">
            <a:noAutofit/>
          </a:bodyPr>
          <a:lstStyle/>
          <a:p>
            <a:r>
              <a:rPr lang="en-US" sz="2000" dirty="0">
                <a:latin typeface="Arial"/>
                <a:cs typeface="Arial"/>
              </a:rPr>
              <a:t>Subaru Observatory – Japan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8DC95C6-2638-0BD1-5132-4A25DBD81278}"/>
              </a:ext>
            </a:extLst>
          </p:cNvPr>
          <p:cNvSpPr txBox="1"/>
          <p:nvPr/>
        </p:nvSpPr>
        <p:spPr>
          <a:xfrm>
            <a:off x="7870220" y="4024205"/>
            <a:ext cx="2366293" cy="1204407"/>
          </a:xfrm>
          <a:prstGeom prst="rect">
            <a:avLst/>
          </a:prstGeom>
        </p:spPr>
        <p:txBody>
          <a:bodyPr vert="horz" wrap="square" lIns="91440" tIns="45720" rIns="91440" bIns="45720" rtlCol="0" anchor="b" anchorCtr="0">
            <a:no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Arial"/>
                <a:cs typeface="Arial"/>
              </a:rPr>
              <a:t>Giant Magellan Telescope (GMT) – USA/Chile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9F0923C-902B-4B9C-9D14-40903CADFE16}"/>
              </a:ext>
            </a:extLst>
          </p:cNvPr>
          <p:cNvSpPr txBox="1"/>
          <p:nvPr/>
        </p:nvSpPr>
        <p:spPr>
          <a:xfrm>
            <a:off x="4055201" y="5474377"/>
            <a:ext cx="3195913" cy="1148489"/>
          </a:xfrm>
          <a:prstGeom prst="rect">
            <a:avLst/>
          </a:prstGeom>
          <a:solidFill>
            <a:schemeClr val="bg1">
              <a:lumMod val="75000"/>
              <a:alpha val="87441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wrap="square" lIns="91440" tIns="0" rIns="91440" bIns="45720" rtlCol="0" anchor="ctr" anchorCtr="0">
            <a:noAutofit/>
          </a:bodyPr>
          <a:lstStyle/>
          <a:p>
            <a:r>
              <a:rPr lang="en-US" sz="2000" b="1" dirty="0">
                <a:latin typeface="Arial"/>
                <a:cs typeface="Arial"/>
              </a:rPr>
              <a:t>Adaptive Optics project:</a:t>
            </a:r>
          </a:p>
          <a:p>
            <a:pPr marL="342900" indent="-342900">
              <a:buFontTx/>
              <a:buChar char="-"/>
            </a:pPr>
            <a:r>
              <a:rPr lang="en-US" sz="2000" b="1" dirty="0">
                <a:latin typeface="Arial"/>
                <a:cs typeface="Arial"/>
              </a:rPr>
              <a:t>Conceptual design review October 2024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B868A44-165A-7960-D592-F742BF414CA5}"/>
              </a:ext>
            </a:extLst>
          </p:cNvPr>
          <p:cNvSpPr txBox="1"/>
          <p:nvPr/>
        </p:nvSpPr>
        <p:spPr>
          <a:xfrm>
            <a:off x="163462" y="2778347"/>
            <a:ext cx="4944116" cy="1624485"/>
          </a:xfrm>
          <a:prstGeom prst="rect">
            <a:avLst/>
          </a:prstGeom>
          <a:solidFill>
            <a:schemeClr val="bg1">
              <a:lumMod val="75000"/>
              <a:alpha val="87441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wrap="square" lIns="90000" tIns="0" rIns="91440" bIns="45720" rtlCol="0" anchor="b" anchorCtr="0">
            <a:noAutofit/>
          </a:bodyPr>
          <a:lstStyle/>
          <a:p>
            <a:r>
              <a:rPr lang="en-US" sz="2000" b="1" dirty="0">
                <a:latin typeface="Arial"/>
                <a:cs typeface="Arial"/>
              </a:rPr>
              <a:t>Multiple projects ongoing:</a:t>
            </a:r>
          </a:p>
          <a:p>
            <a:pPr marL="457200" indent="-457200">
              <a:buFontTx/>
              <a:buChar char="-"/>
            </a:pPr>
            <a:r>
              <a:rPr lang="en-US" sz="2000" b="1" dirty="0">
                <a:latin typeface="Arial"/>
                <a:cs typeface="Arial"/>
              </a:rPr>
              <a:t>MAVIS final design review Q2-2025</a:t>
            </a:r>
          </a:p>
          <a:p>
            <a:pPr marL="457200" indent="-457200">
              <a:buFontTx/>
              <a:buChar char="-"/>
            </a:pPr>
            <a:r>
              <a:rPr lang="en-US" sz="2000" b="1" dirty="0">
                <a:latin typeface="Arial"/>
                <a:cs typeface="Arial"/>
              </a:rPr>
              <a:t>AESOP/4MOST being integrated</a:t>
            </a:r>
          </a:p>
          <a:p>
            <a:pPr marL="457200" indent="-457200">
              <a:buFontTx/>
              <a:buChar char="-"/>
            </a:pPr>
            <a:r>
              <a:rPr lang="en-US" sz="2000" b="1" dirty="0" err="1">
                <a:latin typeface="Arial"/>
                <a:cs typeface="Arial"/>
              </a:rPr>
              <a:t>BlueMUSE</a:t>
            </a:r>
            <a:r>
              <a:rPr lang="en-US" sz="2000" b="1" dirty="0">
                <a:latin typeface="Arial"/>
                <a:cs typeface="Arial"/>
              </a:rPr>
              <a:t> design well advanced</a:t>
            </a:r>
          </a:p>
          <a:p>
            <a:pPr marL="457200" indent="-457200">
              <a:buFontTx/>
              <a:buChar char="-"/>
            </a:pPr>
            <a:r>
              <a:rPr lang="en-US" sz="2000" b="1" dirty="0">
                <a:latin typeface="Arial"/>
                <a:cs typeface="Arial"/>
              </a:rPr>
              <a:t>WST European funding success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7A0E9FD-E4A8-1D19-D470-D7E4B0B25A21}"/>
              </a:ext>
            </a:extLst>
          </p:cNvPr>
          <p:cNvSpPr txBox="1"/>
          <p:nvPr/>
        </p:nvSpPr>
        <p:spPr>
          <a:xfrm>
            <a:off x="164182" y="5267756"/>
            <a:ext cx="3571483" cy="1370209"/>
          </a:xfrm>
          <a:prstGeom prst="rect">
            <a:avLst/>
          </a:prstGeom>
          <a:solidFill>
            <a:schemeClr val="bg1">
              <a:lumMod val="75000"/>
              <a:alpha val="87441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wrap="square" lIns="91440" tIns="0" rIns="91440" bIns="45720" rtlCol="0" anchor="ctr" anchorCtr="0">
            <a:noAutofit/>
          </a:bodyPr>
          <a:lstStyle/>
          <a:p>
            <a:r>
              <a:rPr lang="en-US" sz="2000" b="1" dirty="0">
                <a:latin typeface="Arial"/>
                <a:cs typeface="Arial"/>
              </a:rPr>
              <a:t>ULTIMATE Subaru:</a:t>
            </a:r>
          </a:p>
          <a:p>
            <a:pPr marL="342900" indent="-342900">
              <a:buFontTx/>
              <a:buChar char="-"/>
            </a:pPr>
            <a:r>
              <a:rPr lang="en-US" sz="2000" b="1" dirty="0">
                <a:latin typeface="Arial"/>
                <a:cs typeface="Arial"/>
              </a:rPr>
              <a:t>Building on past AAT-Subaru partnership </a:t>
            </a:r>
          </a:p>
          <a:p>
            <a:pPr marL="342900" indent="-342900">
              <a:buFontTx/>
              <a:buChar char="-"/>
            </a:pPr>
            <a:r>
              <a:rPr lang="en-US" sz="2000" b="1" dirty="0">
                <a:latin typeface="Arial"/>
                <a:cs typeface="Arial"/>
              </a:rPr>
              <a:t>AO, imager, m-IFU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8855C46C-DA22-D68C-9C6A-816B023401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3251" y="745439"/>
            <a:ext cx="8785697" cy="945691"/>
          </a:xfrm>
        </p:spPr>
        <p:txBody>
          <a:bodyPr/>
          <a:lstStyle/>
          <a:p>
            <a:r>
              <a:rPr lang="en-US" dirty="0"/>
              <a:t>AAO looking to the future: International</a:t>
            </a:r>
          </a:p>
        </p:txBody>
      </p:sp>
    </p:spTree>
    <p:extLst>
      <p:ext uri="{BB962C8B-B14F-4D97-AF65-F5344CB8AC3E}">
        <p14:creationId xmlns:p14="http://schemas.microsoft.com/office/powerpoint/2010/main" val="33256890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6">
            <a:extLst>
              <a:ext uri="{FF2B5EF4-FFF2-40B4-BE49-F238E27FC236}">
                <a16:creationId xmlns:a16="http://schemas.microsoft.com/office/drawing/2014/main" id="{8A1E94B7-93E3-26C2-6A1E-4C20080404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43"/>
          <a:stretch/>
        </p:blipFill>
        <p:spPr bwMode="auto">
          <a:xfrm>
            <a:off x="163462" y="1629388"/>
            <a:ext cx="4944116" cy="2753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Hackers shut down 2 of the world's most advanced telescopes | Space">
            <a:extLst>
              <a:ext uri="{FF2B5EF4-FFF2-40B4-BE49-F238E27FC236}">
                <a16:creationId xmlns:a16="http://schemas.microsoft.com/office/drawing/2014/main" id="{505474B7-98E0-8FED-FCFD-893A9249D4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59" t="15744" r="12983" b="23233"/>
          <a:stretch/>
        </p:blipFill>
        <p:spPr bwMode="auto">
          <a:xfrm>
            <a:off x="4056013" y="4666423"/>
            <a:ext cx="3195101" cy="1956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Making it easier to find 'new Earths'">
            <a:extLst>
              <a:ext uri="{FF2B5EF4-FFF2-40B4-BE49-F238E27FC236}">
                <a16:creationId xmlns:a16="http://schemas.microsoft.com/office/drawing/2014/main" id="{F15E0C79-A85F-DA68-DA2F-EE6C4F82AF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95" r="19023"/>
          <a:stretch/>
        </p:blipFill>
        <p:spPr bwMode="auto">
          <a:xfrm>
            <a:off x="163462" y="4653360"/>
            <a:ext cx="3561381" cy="1956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0F9509C-D353-CFF1-69B2-022DCC91AF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60421" y="1630290"/>
            <a:ext cx="5196440" cy="2407009"/>
          </a:xfrm>
          <a:prstGeom prst="rect">
            <a:avLst/>
          </a:prstGeom>
        </p:spPr>
      </p:pic>
      <p:pic>
        <p:nvPicPr>
          <p:cNvPr id="6150" name="Picture 6" descr="Giant Magellan Telescope Observatory - M3 Engineering &amp; Technology">
            <a:extLst>
              <a:ext uri="{FF2B5EF4-FFF2-40B4-BE49-F238E27FC236}">
                <a16:creationId xmlns:a16="http://schemas.microsoft.com/office/drawing/2014/main" id="{7CDCE69A-1529-B0D0-B3D3-35FB2FD61D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0220" y="4218317"/>
            <a:ext cx="3685630" cy="2452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AC409C5-51BB-076F-F3B7-02F6B321FFFF}"/>
              </a:ext>
            </a:extLst>
          </p:cNvPr>
          <p:cNvSpPr txBox="1"/>
          <p:nvPr/>
        </p:nvSpPr>
        <p:spPr>
          <a:xfrm>
            <a:off x="217850" y="1765908"/>
            <a:ext cx="3441814" cy="914400"/>
          </a:xfrm>
          <a:prstGeom prst="rect">
            <a:avLst/>
          </a:prstGeom>
        </p:spPr>
        <p:txBody>
          <a:bodyPr vert="horz" wrap="square" lIns="91440" tIns="45720" rIns="91440" bIns="45720" rtlCol="0" anchor="b" anchorCtr="0">
            <a:no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Arial"/>
                <a:cs typeface="Arial"/>
              </a:rPr>
              <a:t>European Southern Observatory (ESO) – Chile/Europe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CD7129E-2D4C-A4E1-4C51-411C2922F7C1}"/>
              </a:ext>
            </a:extLst>
          </p:cNvPr>
          <p:cNvSpPr txBox="1"/>
          <p:nvPr/>
        </p:nvSpPr>
        <p:spPr>
          <a:xfrm>
            <a:off x="4056013" y="4481405"/>
            <a:ext cx="3441814" cy="914400"/>
          </a:xfrm>
          <a:prstGeom prst="rect">
            <a:avLst/>
          </a:prstGeom>
        </p:spPr>
        <p:txBody>
          <a:bodyPr vert="horz" wrap="square" lIns="91440" tIns="45720" rIns="91440" bIns="45720" rtlCol="0" anchor="b" anchorCtr="0">
            <a:no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Arial"/>
                <a:cs typeface="Arial"/>
              </a:rPr>
              <a:t>Gemini Observatory – USA/Chile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EA665CD-39C7-22E5-3E67-E6CCA51B2930}"/>
              </a:ext>
            </a:extLst>
          </p:cNvPr>
          <p:cNvSpPr txBox="1"/>
          <p:nvPr/>
        </p:nvSpPr>
        <p:spPr>
          <a:xfrm>
            <a:off x="217850" y="4268991"/>
            <a:ext cx="3441814" cy="729804"/>
          </a:xfrm>
          <a:prstGeom prst="rect">
            <a:avLst/>
          </a:prstGeom>
        </p:spPr>
        <p:txBody>
          <a:bodyPr vert="horz" wrap="square" lIns="91440" tIns="45720" rIns="91440" bIns="45720" rtlCol="0" anchor="b" anchorCtr="0">
            <a:noAutofit/>
          </a:bodyPr>
          <a:lstStyle/>
          <a:p>
            <a:r>
              <a:rPr lang="en-US" sz="2000" dirty="0">
                <a:latin typeface="Arial"/>
                <a:cs typeface="Arial"/>
              </a:rPr>
              <a:t>Subaru Observatory – Japan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8DC95C6-2638-0BD1-5132-4A25DBD81278}"/>
              </a:ext>
            </a:extLst>
          </p:cNvPr>
          <p:cNvSpPr txBox="1"/>
          <p:nvPr/>
        </p:nvSpPr>
        <p:spPr>
          <a:xfrm>
            <a:off x="7870220" y="4024205"/>
            <a:ext cx="2366293" cy="1204407"/>
          </a:xfrm>
          <a:prstGeom prst="rect">
            <a:avLst/>
          </a:prstGeom>
        </p:spPr>
        <p:txBody>
          <a:bodyPr vert="horz" wrap="square" lIns="91440" tIns="45720" rIns="91440" bIns="45720" rtlCol="0" anchor="b" anchorCtr="0">
            <a:no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Arial"/>
                <a:cs typeface="Arial"/>
              </a:rPr>
              <a:t>Giant Magellan Telescope (GMT) – USA/Chile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E71DC93-F63D-5ACC-1C36-B008B0D6D278}"/>
              </a:ext>
            </a:extLst>
          </p:cNvPr>
          <p:cNvSpPr txBox="1"/>
          <p:nvPr/>
        </p:nvSpPr>
        <p:spPr>
          <a:xfrm>
            <a:off x="7870220" y="5409981"/>
            <a:ext cx="3685630" cy="1247099"/>
          </a:xfrm>
          <a:prstGeom prst="rect">
            <a:avLst/>
          </a:prstGeom>
          <a:solidFill>
            <a:schemeClr val="bg1">
              <a:lumMod val="75000"/>
              <a:alpha val="87441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wrap="square" lIns="91440" tIns="0" rIns="91440" bIns="45720" rtlCol="0" anchor="t" anchorCtr="0">
            <a:noAutofit/>
          </a:bodyPr>
          <a:lstStyle/>
          <a:p>
            <a:r>
              <a:rPr lang="en-US" sz="2000" b="1" dirty="0">
                <a:latin typeface="Arial"/>
                <a:cs typeface="Arial"/>
              </a:rPr>
              <a:t>MANIFEST:</a:t>
            </a:r>
          </a:p>
          <a:p>
            <a:pPr marL="342900" indent="-342900">
              <a:buFontTx/>
              <a:buChar char="-"/>
            </a:pPr>
            <a:r>
              <a:rPr lang="en-US" sz="2000" b="1" dirty="0">
                <a:latin typeface="Arial"/>
                <a:cs typeface="Arial"/>
              </a:rPr>
              <a:t>Multi-</a:t>
            </a:r>
            <a:r>
              <a:rPr lang="en-US" sz="2000" b="1" dirty="0" err="1">
                <a:latin typeface="Arial"/>
                <a:cs typeface="Arial"/>
              </a:rPr>
              <a:t>fibre</a:t>
            </a:r>
            <a:r>
              <a:rPr lang="en-US" sz="2000" b="1" dirty="0">
                <a:latin typeface="Arial"/>
                <a:cs typeface="Arial"/>
              </a:rPr>
              <a:t> positioner</a:t>
            </a:r>
          </a:p>
          <a:p>
            <a:pPr marL="342900" indent="-342900">
              <a:buFontTx/>
              <a:buChar char="-"/>
            </a:pPr>
            <a:r>
              <a:rPr lang="en-US" sz="2000" b="1" dirty="0">
                <a:latin typeface="Arial"/>
                <a:cs typeface="Arial"/>
              </a:rPr>
              <a:t>Technology design review early 2025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C373E61-686A-8570-B2F1-830FD04E179F}"/>
              </a:ext>
            </a:extLst>
          </p:cNvPr>
          <p:cNvSpPr txBox="1"/>
          <p:nvPr/>
        </p:nvSpPr>
        <p:spPr>
          <a:xfrm>
            <a:off x="4055201" y="5474377"/>
            <a:ext cx="3195913" cy="1148489"/>
          </a:xfrm>
          <a:prstGeom prst="rect">
            <a:avLst/>
          </a:prstGeom>
          <a:solidFill>
            <a:schemeClr val="bg1">
              <a:lumMod val="75000"/>
              <a:alpha val="87441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wrap="square" lIns="91440" tIns="0" rIns="91440" bIns="45720" rtlCol="0" anchor="ctr" anchorCtr="0">
            <a:noAutofit/>
          </a:bodyPr>
          <a:lstStyle/>
          <a:p>
            <a:r>
              <a:rPr lang="en-US" sz="2000" b="1" dirty="0">
                <a:latin typeface="Arial"/>
                <a:cs typeface="Arial"/>
              </a:rPr>
              <a:t>Adaptive Optics project:</a:t>
            </a:r>
          </a:p>
          <a:p>
            <a:pPr marL="342900" indent="-342900">
              <a:buFontTx/>
              <a:buChar char="-"/>
            </a:pPr>
            <a:r>
              <a:rPr lang="en-US" sz="2000" b="1" dirty="0">
                <a:latin typeface="Arial"/>
                <a:cs typeface="Arial"/>
              </a:rPr>
              <a:t>Conceptual design review October 2024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56403E8-0F44-2ACA-620F-70E7098E19F2}"/>
              </a:ext>
            </a:extLst>
          </p:cNvPr>
          <p:cNvSpPr txBox="1"/>
          <p:nvPr/>
        </p:nvSpPr>
        <p:spPr>
          <a:xfrm>
            <a:off x="163462" y="2778347"/>
            <a:ext cx="4944116" cy="1624485"/>
          </a:xfrm>
          <a:prstGeom prst="rect">
            <a:avLst/>
          </a:prstGeom>
          <a:solidFill>
            <a:schemeClr val="bg1">
              <a:lumMod val="75000"/>
              <a:alpha val="87441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wrap="square" lIns="90000" tIns="0" rIns="91440" bIns="45720" rtlCol="0" anchor="b" anchorCtr="0">
            <a:noAutofit/>
          </a:bodyPr>
          <a:lstStyle/>
          <a:p>
            <a:r>
              <a:rPr lang="en-US" sz="2000" b="1" dirty="0">
                <a:latin typeface="Arial"/>
                <a:cs typeface="Arial"/>
              </a:rPr>
              <a:t>Multiple projects ongoing:</a:t>
            </a:r>
          </a:p>
          <a:p>
            <a:pPr marL="457200" indent="-457200">
              <a:buFontTx/>
              <a:buChar char="-"/>
            </a:pPr>
            <a:r>
              <a:rPr lang="en-US" sz="2000" b="1" dirty="0">
                <a:latin typeface="Arial"/>
                <a:cs typeface="Arial"/>
              </a:rPr>
              <a:t>MAVIS final design review Q2-2025</a:t>
            </a:r>
          </a:p>
          <a:p>
            <a:pPr marL="457200" indent="-457200">
              <a:buFontTx/>
              <a:buChar char="-"/>
            </a:pPr>
            <a:r>
              <a:rPr lang="en-US" sz="2000" b="1" dirty="0">
                <a:latin typeface="Arial"/>
                <a:cs typeface="Arial"/>
              </a:rPr>
              <a:t>AESOP/4MOST being integrated</a:t>
            </a:r>
          </a:p>
          <a:p>
            <a:pPr marL="457200" indent="-457200">
              <a:buFontTx/>
              <a:buChar char="-"/>
            </a:pPr>
            <a:r>
              <a:rPr lang="en-US" sz="2000" b="1" dirty="0" err="1">
                <a:latin typeface="Arial"/>
                <a:cs typeface="Arial"/>
              </a:rPr>
              <a:t>BlueMUSE</a:t>
            </a:r>
            <a:r>
              <a:rPr lang="en-US" sz="2000" b="1" dirty="0">
                <a:latin typeface="Arial"/>
                <a:cs typeface="Arial"/>
              </a:rPr>
              <a:t> design well advanced</a:t>
            </a:r>
          </a:p>
          <a:p>
            <a:pPr marL="457200" indent="-457200">
              <a:buFontTx/>
              <a:buChar char="-"/>
            </a:pPr>
            <a:r>
              <a:rPr lang="en-US" sz="2000" b="1" dirty="0">
                <a:latin typeface="Arial"/>
                <a:cs typeface="Arial"/>
              </a:rPr>
              <a:t>WST European funding success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63B21DB-80A0-7D92-1D5B-3630E47091F6}"/>
              </a:ext>
            </a:extLst>
          </p:cNvPr>
          <p:cNvSpPr txBox="1"/>
          <p:nvPr/>
        </p:nvSpPr>
        <p:spPr>
          <a:xfrm>
            <a:off x="164182" y="5267756"/>
            <a:ext cx="3571483" cy="1370209"/>
          </a:xfrm>
          <a:prstGeom prst="rect">
            <a:avLst/>
          </a:prstGeom>
          <a:solidFill>
            <a:schemeClr val="bg1">
              <a:lumMod val="75000"/>
              <a:alpha val="87441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wrap="square" lIns="91440" tIns="0" rIns="91440" bIns="45720" rtlCol="0" anchor="ctr" anchorCtr="0">
            <a:noAutofit/>
          </a:bodyPr>
          <a:lstStyle/>
          <a:p>
            <a:r>
              <a:rPr lang="en-US" sz="2000" b="1" dirty="0">
                <a:latin typeface="Arial"/>
                <a:cs typeface="Arial"/>
              </a:rPr>
              <a:t>ULTIMATE Subaru:</a:t>
            </a:r>
          </a:p>
          <a:p>
            <a:pPr marL="342900" indent="-342900">
              <a:buFontTx/>
              <a:buChar char="-"/>
            </a:pPr>
            <a:r>
              <a:rPr lang="en-US" sz="2000" b="1" dirty="0">
                <a:latin typeface="Arial"/>
                <a:cs typeface="Arial"/>
              </a:rPr>
              <a:t>Building on past AAT-Subaru partnership </a:t>
            </a:r>
          </a:p>
          <a:p>
            <a:pPr marL="342900" indent="-342900">
              <a:buFontTx/>
              <a:buChar char="-"/>
            </a:pPr>
            <a:r>
              <a:rPr lang="en-US" sz="2000" b="1" dirty="0">
                <a:latin typeface="Arial"/>
                <a:cs typeface="Arial"/>
              </a:rPr>
              <a:t>AO, imager, m-IFU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21743EA7-2137-0582-B48D-648B3FCB41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3251" y="745439"/>
            <a:ext cx="8785697" cy="945691"/>
          </a:xfrm>
        </p:spPr>
        <p:txBody>
          <a:bodyPr/>
          <a:lstStyle/>
          <a:p>
            <a:r>
              <a:rPr lang="en-US" dirty="0"/>
              <a:t>AAO looking to the future: International</a:t>
            </a:r>
          </a:p>
        </p:txBody>
      </p:sp>
    </p:spTree>
    <p:extLst>
      <p:ext uri="{BB962C8B-B14F-4D97-AF65-F5344CB8AC3E}">
        <p14:creationId xmlns:p14="http://schemas.microsoft.com/office/powerpoint/2010/main" val="41478786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6">
            <a:extLst>
              <a:ext uri="{FF2B5EF4-FFF2-40B4-BE49-F238E27FC236}">
                <a16:creationId xmlns:a16="http://schemas.microsoft.com/office/drawing/2014/main" id="{8A1E94B7-93E3-26C2-6A1E-4C20080404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43"/>
          <a:stretch/>
        </p:blipFill>
        <p:spPr bwMode="auto">
          <a:xfrm>
            <a:off x="163462" y="1629388"/>
            <a:ext cx="4944116" cy="2753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Hackers shut down 2 of the world's most advanced telescopes | Space">
            <a:extLst>
              <a:ext uri="{FF2B5EF4-FFF2-40B4-BE49-F238E27FC236}">
                <a16:creationId xmlns:a16="http://schemas.microsoft.com/office/drawing/2014/main" id="{505474B7-98E0-8FED-FCFD-893A9249D4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59" t="15744" r="12983" b="23233"/>
          <a:stretch/>
        </p:blipFill>
        <p:spPr bwMode="auto">
          <a:xfrm>
            <a:off x="4056013" y="4666423"/>
            <a:ext cx="3195101" cy="1956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Making it easier to find 'new Earths'">
            <a:extLst>
              <a:ext uri="{FF2B5EF4-FFF2-40B4-BE49-F238E27FC236}">
                <a16:creationId xmlns:a16="http://schemas.microsoft.com/office/drawing/2014/main" id="{F15E0C79-A85F-DA68-DA2F-EE6C4F82AF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95" r="19023"/>
          <a:stretch/>
        </p:blipFill>
        <p:spPr bwMode="auto">
          <a:xfrm>
            <a:off x="163462" y="4653360"/>
            <a:ext cx="3561381" cy="1956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0F9509C-D353-CFF1-69B2-022DCC91AF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60421" y="1630290"/>
            <a:ext cx="5196440" cy="2407009"/>
          </a:xfrm>
          <a:prstGeom prst="rect">
            <a:avLst/>
          </a:prstGeom>
        </p:spPr>
      </p:pic>
      <p:pic>
        <p:nvPicPr>
          <p:cNvPr id="6150" name="Picture 6" descr="Giant Magellan Telescope Observatory - M3 Engineering &amp; Technology">
            <a:extLst>
              <a:ext uri="{FF2B5EF4-FFF2-40B4-BE49-F238E27FC236}">
                <a16:creationId xmlns:a16="http://schemas.microsoft.com/office/drawing/2014/main" id="{7CDCE69A-1529-B0D0-B3D3-35FB2FD61D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0220" y="4218317"/>
            <a:ext cx="3685630" cy="2452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AC409C5-51BB-076F-F3B7-02F6B321FFFF}"/>
              </a:ext>
            </a:extLst>
          </p:cNvPr>
          <p:cNvSpPr txBox="1"/>
          <p:nvPr/>
        </p:nvSpPr>
        <p:spPr>
          <a:xfrm>
            <a:off x="217850" y="1765908"/>
            <a:ext cx="3441814" cy="914400"/>
          </a:xfrm>
          <a:prstGeom prst="rect">
            <a:avLst/>
          </a:prstGeom>
        </p:spPr>
        <p:txBody>
          <a:bodyPr vert="horz" wrap="square" lIns="91440" tIns="45720" rIns="91440" bIns="45720" rtlCol="0" anchor="b" anchorCtr="0">
            <a:no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Arial"/>
                <a:cs typeface="Arial"/>
              </a:rPr>
              <a:t>European Southern Observatory (ESO) – Chile/Europe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CD7129E-2D4C-A4E1-4C51-411C2922F7C1}"/>
              </a:ext>
            </a:extLst>
          </p:cNvPr>
          <p:cNvSpPr txBox="1"/>
          <p:nvPr/>
        </p:nvSpPr>
        <p:spPr>
          <a:xfrm>
            <a:off x="4056013" y="4481405"/>
            <a:ext cx="3441814" cy="914400"/>
          </a:xfrm>
          <a:prstGeom prst="rect">
            <a:avLst/>
          </a:prstGeom>
        </p:spPr>
        <p:txBody>
          <a:bodyPr vert="horz" wrap="square" lIns="91440" tIns="45720" rIns="91440" bIns="45720" rtlCol="0" anchor="b" anchorCtr="0">
            <a:no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Arial"/>
                <a:cs typeface="Arial"/>
              </a:rPr>
              <a:t>Gemini Observatory – USA/Chile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EA665CD-39C7-22E5-3E67-E6CCA51B2930}"/>
              </a:ext>
            </a:extLst>
          </p:cNvPr>
          <p:cNvSpPr txBox="1"/>
          <p:nvPr/>
        </p:nvSpPr>
        <p:spPr>
          <a:xfrm>
            <a:off x="217850" y="4268991"/>
            <a:ext cx="3441814" cy="729804"/>
          </a:xfrm>
          <a:prstGeom prst="rect">
            <a:avLst/>
          </a:prstGeom>
        </p:spPr>
        <p:txBody>
          <a:bodyPr vert="horz" wrap="square" lIns="91440" tIns="45720" rIns="91440" bIns="45720" rtlCol="0" anchor="b" anchorCtr="0">
            <a:noAutofit/>
          </a:bodyPr>
          <a:lstStyle/>
          <a:p>
            <a:r>
              <a:rPr lang="en-US" sz="2000" dirty="0">
                <a:latin typeface="Arial"/>
                <a:cs typeface="Arial"/>
              </a:rPr>
              <a:t>Subaru Observatory – Japan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8DC95C6-2638-0BD1-5132-4A25DBD81278}"/>
              </a:ext>
            </a:extLst>
          </p:cNvPr>
          <p:cNvSpPr txBox="1"/>
          <p:nvPr/>
        </p:nvSpPr>
        <p:spPr>
          <a:xfrm>
            <a:off x="7870220" y="4024205"/>
            <a:ext cx="2366293" cy="1204407"/>
          </a:xfrm>
          <a:prstGeom prst="rect">
            <a:avLst/>
          </a:prstGeom>
        </p:spPr>
        <p:txBody>
          <a:bodyPr vert="horz" wrap="square" lIns="91440" tIns="45720" rIns="91440" bIns="45720" rtlCol="0" anchor="b" anchorCtr="0">
            <a:no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Arial"/>
                <a:cs typeface="Arial"/>
              </a:rPr>
              <a:t>Giant Magellan Telescope (GMT) – USA/Chile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E71DC93-F63D-5ACC-1C36-B008B0D6D278}"/>
              </a:ext>
            </a:extLst>
          </p:cNvPr>
          <p:cNvSpPr txBox="1"/>
          <p:nvPr/>
        </p:nvSpPr>
        <p:spPr>
          <a:xfrm>
            <a:off x="7870220" y="5409981"/>
            <a:ext cx="3685630" cy="1247099"/>
          </a:xfrm>
          <a:prstGeom prst="rect">
            <a:avLst/>
          </a:prstGeom>
          <a:solidFill>
            <a:schemeClr val="bg1">
              <a:lumMod val="75000"/>
              <a:alpha val="87441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wrap="square" lIns="91440" tIns="0" rIns="91440" bIns="45720" rtlCol="0" anchor="t" anchorCtr="0">
            <a:noAutofit/>
          </a:bodyPr>
          <a:lstStyle/>
          <a:p>
            <a:r>
              <a:rPr lang="en-US" sz="2000" b="1" dirty="0">
                <a:latin typeface="Arial"/>
                <a:cs typeface="Arial"/>
              </a:rPr>
              <a:t>MANIFEST:</a:t>
            </a:r>
          </a:p>
          <a:p>
            <a:pPr marL="342900" indent="-342900">
              <a:buFontTx/>
              <a:buChar char="-"/>
            </a:pPr>
            <a:r>
              <a:rPr lang="en-US" sz="2000" b="1" dirty="0">
                <a:latin typeface="Arial"/>
                <a:cs typeface="Arial"/>
              </a:rPr>
              <a:t>Multi-</a:t>
            </a:r>
            <a:r>
              <a:rPr lang="en-US" sz="2000" b="1" dirty="0" err="1">
                <a:latin typeface="Arial"/>
                <a:cs typeface="Arial"/>
              </a:rPr>
              <a:t>fibre</a:t>
            </a:r>
            <a:r>
              <a:rPr lang="en-US" sz="2000" b="1" dirty="0">
                <a:latin typeface="Arial"/>
                <a:cs typeface="Arial"/>
              </a:rPr>
              <a:t> positioner</a:t>
            </a:r>
          </a:p>
          <a:p>
            <a:pPr marL="342900" indent="-342900">
              <a:buFontTx/>
              <a:buChar char="-"/>
            </a:pPr>
            <a:r>
              <a:rPr lang="en-US" sz="2000" b="1" dirty="0">
                <a:latin typeface="Arial"/>
                <a:cs typeface="Arial"/>
              </a:rPr>
              <a:t>Technology design review early 2025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C373E61-686A-8570-B2F1-830FD04E179F}"/>
              </a:ext>
            </a:extLst>
          </p:cNvPr>
          <p:cNvSpPr txBox="1"/>
          <p:nvPr/>
        </p:nvSpPr>
        <p:spPr>
          <a:xfrm>
            <a:off x="4055201" y="5474377"/>
            <a:ext cx="3195913" cy="1148489"/>
          </a:xfrm>
          <a:prstGeom prst="rect">
            <a:avLst/>
          </a:prstGeom>
          <a:solidFill>
            <a:schemeClr val="bg1">
              <a:lumMod val="75000"/>
              <a:alpha val="87441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wrap="square" lIns="91440" tIns="0" rIns="91440" bIns="45720" rtlCol="0" anchor="ctr" anchorCtr="0">
            <a:noAutofit/>
          </a:bodyPr>
          <a:lstStyle/>
          <a:p>
            <a:r>
              <a:rPr lang="en-US" sz="2000" b="1" dirty="0">
                <a:latin typeface="Arial"/>
                <a:cs typeface="Arial"/>
              </a:rPr>
              <a:t>Adaptive Optics project:</a:t>
            </a:r>
          </a:p>
          <a:p>
            <a:pPr marL="342900" indent="-342900">
              <a:buFontTx/>
              <a:buChar char="-"/>
            </a:pPr>
            <a:r>
              <a:rPr lang="en-US" sz="2000" b="1" dirty="0">
                <a:latin typeface="Arial"/>
                <a:cs typeface="Arial"/>
              </a:rPr>
              <a:t>Conceptual design review October 2024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56403E8-0F44-2ACA-620F-70E7098E19F2}"/>
              </a:ext>
            </a:extLst>
          </p:cNvPr>
          <p:cNvSpPr txBox="1"/>
          <p:nvPr/>
        </p:nvSpPr>
        <p:spPr>
          <a:xfrm>
            <a:off x="163462" y="2778347"/>
            <a:ext cx="4944116" cy="1624485"/>
          </a:xfrm>
          <a:prstGeom prst="rect">
            <a:avLst/>
          </a:prstGeom>
          <a:solidFill>
            <a:schemeClr val="bg1">
              <a:lumMod val="75000"/>
              <a:alpha val="87441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wrap="square" lIns="90000" tIns="0" rIns="91440" bIns="45720" rtlCol="0" anchor="b" anchorCtr="0">
            <a:noAutofit/>
          </a:bodyPr>
          <a:lstStyle/>
          <a:p>
            <a:r>
              <a:rPr lang="en-US" sz="2000" b="1" dirty="0">
                <a:latin typeface="Arial"/>
                <a:cs typeface="Arial"/>
              </a:rPr>
              <a:t>Multiple projects ongoing:</a:t>
            </a:r>
          </a:p>
          <a:p>
            <a:pPr marL="457200" indent="-457200">
              <a:buFontTx/>
              <a:buChar char="-"/>
            </a:pPr>
            <a:r>
              <a:rPr lang="en-US" sz="2000" b="1" dirty="0">
                <a:latin typeface="Arial"/>
                <a:cs typeface="Arial"/>
              </a:rPr>
              <a:t>MAVIS final design review Q2-2025</a:t>
            </a:r>
          </a:p>
          <a:p>
            <a:pPr marL="457200" indent="-457200">
              <a:buFontTx/>
              <a:buChar char="-"/>
            </a:pPr>
            <a:r>
              <a:rPr lang="en-US" sz="2000" b="1" dirty="0">
                <a:latin typeface="Arial"/>
                <a:cs typeface="Arial"/>
              </a:rPr>
              <a:t>AESOP/4MOST being integrated</a:t>
            </a:r>
          </a:p>
          <a:p>
            <a:pPr marL="457200" indent="-457200">
              <a:buFontTx/>
              <a:buChar char="-"/>
            </a:pPr>
            <a:r>
              <a:rPr lang="en-US" sz="2000" b="1" dirty="0" err="1">
                <a:latin typeface="Arial"/>
                <a:cs typeface="Arial"/>
              </a:rPr>
              <a:t>BlueMUSE</a:t>
            </a:r>
            <a:r>
              <a:rPr lang="en-US" sz="2000" b="1" dirty="0">
                <a:latin typeface="Arial"/>
                <a:cs typeface="Arial"/>
              </a:rPr>
              <a:t> design well advanced</a:t>
            </a:r>
          </a:p>
          <a:p>
            <a:pPr marL="457200" indent="-457200">
              <a:buFontTx/>
              <a:buChar char="-"/>
            </a:pPr>
            <a:r>
              <a:rPr lang="en-US" sz="2000" b="1" dirty="0">
                <a:latin typeface="Arial"/>
                <a:cs typeface="Arial"/>
              </a:rPr>
              <a:t>WST European funding success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63B21DB-80A0-7D92-1D5B-3630E47091F6}"/>
              </a:ext>
            </a:extLst>
          </p:cNvPr>
          <p:cNvSpPr txBox="1"/>
          <p:nvPr/>
        </p:nvSpPr>
        <p:spPr>
          <a:xfrm>
            <a:off x="164182" y="5267756"/>
            <a:ext cx="3571483" cy="1370209"/>
          </a:xfrm>
          <a:prstGeom prst="rect">
            <a:avLst/>
          </a:prstGeom>
          <a:solidFill>
            <a:schemeClr val="bg1">
              <a:lumMod val="75000"/>
              <a:alpha val="87441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wrap="square" lIns="91440" tIns="0" rIns="91440" bIns="45720" rtlCol="0" anchor="ctr" anchorCtr="0">
            <a:noAutofit/>
          </a:bodyPr>
          <a:lstStyle/>
          <a:p>
            <a:r>
              <a:rPr lang="en-US" sz="2000" b="1" dirty="0">
                <a:latin typeface="Arial"/>
                <a:cs typeface="Arial"/>
              </a:rPr>
              <a:t>ULTIMATE Subaru:</a:t>
            </a:r>
          </a:p>
          <a:p>
            <a:pPr marL="342900" indent="-342900">
              <a:buFontTx/>
              <a:buChar char="-"/>
            </a:pPr>
            <a:r>
              <a:rPr lang="en-US" sz="2000" b="1" dirty="0">
                <a:latin typeface="Arial"/>
                <a:cs typeface="Arial"/>
              </a:rPr>
              <a:t>Building on past AAT-Subaru partnership </a:t>
            </a:r>
          </a:p>
          <a:p>
            <a:pPr marL="342900" indent="-342900">
              <a:buFontTx/>
              <a:buChar char="-"/>
            </a:pPr>
            <a:r>
              <a:rPr lang="en-US" sz="2000" b="1" dirty="0">
                <a:latin typeface="Arial"/>
                <a:cs typeface="Arial"/>
              </a:rPr>
              <a:t>AO, imager, m-IFU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BC4E9FB-0D00-9876-AE6B-02756861FFCF}"/>
              </a:ext>
            </a:extLst>
          </p:cNvPr>
          <p:cNvSpPr txBox="1"/>
          <p:nvPr/>
        </p:nvSpPr>
        <p:spPr>
          <a:xfrm>
            <a:off x="5367735" y="3106858"/>
            <a:ext cx="5189125" cy="945691"/>
          </a:xfrm>
          <a:prstGeom prst="rect">
            <a:avLst/>
          </a:prstGeom>
          <a:solidFill>
            <a:schemeClr val="bg1">
              <a:lumMod val="75000"/>
              <a:alpha val="87441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wrap="square" lIns="91440" tIns="0" rIns="91440" bIns="45720" rtlCol="0" anchor="t" anchorCtr="0">
            <a:noAutofit/>
          </a:bodyPr>
          <a:lstStyle/>
          <a:p>
            <a:r>
              <a:rPr lang="en-US" sz="2000" b="1" dirty="0">
                <a:latin typeface="Arial"/>
                <a:cs typeface="Arial"/>
              </a:rPr>
              <a:t>HARMONI:</a:t>
            </a:r>
          </a:p>
          <a:p>
            <a:pPr marL="342900" indent="-342900">
              <a:buFontTx/>
              <a:buChar char="-"/>
            </a:pPr>
            <a:r>
              <a:rPr lang="en-US" sz="2000" b="1" dirty="0" err="1">
                <a:latin typeface="Arial"/>
                <a:cs typeface="Arial"/>
              </a:rPr>
              <a:t>AAO+Astralis</a:t>
            </a:r>
            <a:r>
              <a:rPr lang="en-US" sz="2000" b="1" dirty="0">
                <a:latin typeface="Arial"/>
                <a:cs typeface="Arial"/>
              </a:rPr>
              <a:t> solicited for expertise contributions (funding dependent)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0D01518-A9C4-0687-132C-DEC40A6A38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3251" y="745439"/>
            <a:ext cx="8785697" cy="945691"/>
          </a:xfrm>
        </p:spPr>
        <p:txBody>
          <a:bodyPr/>
          <a:lstStyle/>
          <a:p>
            <a:r>
              <a:rPr lang="en-US" dirty="0"/>
              <a:t>AAO looking to the future: International</a:t>
            </a:r>
          </a:p>
        </p:txBody>
      </p:sp>
    </p:spTree>
    <p:extLst>
      <p:ext uri="{BB962C8B-B14F-4D97-AF65-F5344CB8AC3E}">
        <p14:creationId xmlns:p14="http://schemas.microsoft.com/office/powerpoint/2010/main" val="5704822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1FDA647B-91C7-CCE7-068A-D100B43693FE}"/>
              </a:ext>
            </a:extLst>
          </p:cNvPr>
          <p:cNvGrpSpPr/>
          <p:nvPr/>
        </p:nvGrpSpPr>
        <p:grpSpPr>
          <a:xfrm>
            <a:off x="862885" y="1753830"/>
            <a:ext cx="11089615" cy="2959543"/>
            <a:chOff x="862885" y="1779588"/>
            <a:chExt cx="11089615" cy="2959543"/>
          </a:xfrm>
        </p:grpSpPr>
        <p:pic>
          <p:nvPicPr>
            <p:cNvPr id="7" name="Google Shape;130;p19">
              <a:extLst>
                <a:ext uri="{FF2B5EF4-FFF2-40B4-BE49-F238E27FC236}">
                  <a16:creationId xmlns:a16="http://schemas.microsoft.com/office/drawing/2014/main" id="{A3A0EA6A-A8EA-8E33-8BFC-B8A39E238851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 t="25107" b="25669"/>
            <a:stretch/>
          </p:blipFill>
          <p:spPr>
            <a:xfrm>
              <a:off x="862885" y="1779588"/>
              <a:ext cx="11089615" cy="243632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8ACE10F-172E-6D2B-54AA-B889B5483271}"/>
                </a:ext>
              </a:extLst>
            </p:cNvPr>
            <p:cNvSpPr txBox="1"/>
            <p:nvPr/>
          </p:nvSpPr>
          <p:spPr>
            <a:xfrm>
              <a:off x="2286452" y="4215911"/>
              <a:ext cx="9343171" cy="523220"/>
            </a:xfrm>
            <a:prstGeom prst="rect">
              <a:avLst/>
            </a:prstGeom>
            <a:solidFill>
              <a:srgbClr val="ECCAAE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Australian Astronomical Data Landscape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A89FECD7-3688-E51B-B19A-56BE87046C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8046" y="744997"/>
            <a:ext cx="10084158" cy="945691"/>
          </a:xfrm>
        </p:spPr>
        <p:txBody>
          <a:bodyPr>
            <a:normAutofit/>
          </a:bodyPr>
          <a:lstStyle/>
          <a:p>
            <a:r>
              <a:rPr lang="en-US" dirty="0"/>
              <a:t>AAO looking to the future: Data &amp; Software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B14372-1C48-4047-E1ED-AB89993341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1129" y="2005268"/>
            <a:ext cx="1128910" cy="703149"/>
          </a:xfrm>
          <a:prstGeom prst="rect">
            <a:avLst/>
          </a:prstGeom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079A9F24-D267-3AB2-E67B-5564642C9958}"/>
              </a:ext>
            </a:extLst>
          </p:cNvPr>
          <p:cNvSpPr/>
          <p:nvPr/>
        </p:nvSpPr>
        <p:spPr>
          <a:xfrm>
            <a:off x="856160" y="1664930"/>
            <a:ext cx="3148357" cy="2525223"/>
          </a:xfrm>
          <a:prstGeom prst="round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0735917-C3AD-B7FD-061C-1768ACA26C66}"/>
              </a:ext>
            </a:extLst>
          </p:cNvPr>
          <p:cNvGrpSpPr/>
          <p:nvPr/>
        </p:nvGrpSpPr>
        <p:grpSpPr>
          <a:xfrm>
            <a:off x="1308413" y="2356842"/>
            <a:ext cx="2243850" cy="1486033"/>
            <a:chOff x="749601" y="3429000"/>
            <a:chExt cx="2369985" cy="156751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245E1EC-8526-6231-578B-65CB3032AD0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601" y="3429000"/>
              <a:ext cx="2369985" cy="1567516"/>
            </a:xfrm>
            <a:prstGeom prst="rect">
              <a:avLst/>
            </a:prstGeom>
          </p:spPr>
        </p:pic>
        <p:pic>
          <p:nvPicPr>
            <p:cNvPr id="11" name="Picture 10" descr="Home - Australian Astronomical Optics – Macquarie">
              <a:extLst>
                <a:ext uri="{FF2B5EF4-FFF2-40B4-BE49-F238E27FC236}">
                  <a16:creationId xmlns:a16="http://schemas.microsoft.com/office/drawing/2014/main" id="{3FF9A8E0-4E8B-ABBC-090B-43AB6602552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376"/>
            <a:stretch/>
          </p:blipFill>
          <p:spPr bwMode="auto">
            <a:xfrm>
              <a:off x="749601" y="3535741"/>
              <a:ext cx="1223494" cy="4375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19D259-0C2C-1830-3CBA-7F3249397F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0036" y="4793165"/>
            <a:ext cx="9991927" cy="2039077"/>
          </a:xfrm>
        </p:spPr>
        <p:txBody>
          <a:bodyPr tIns="46800"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/>
              <a:t>More than data archiving and distribution:</a:t>
            </a:r>
          </a:p>
          <a:p>
            <a:r>
              <a:rPr lang="en-US" dirty="0"/>
              <a:t>ESO Software Pipelines (2018 – 2023)</a:t>
            </a:r>
          </a:p>
          <a:p>
            <a:r>
              <a:rPr lang="en-US" dirty="0"/>
              <a:t>2.3m telescope Automation (Siding Spring Observatory)</a:t>
            </a:r>
          </a:p>
          <a:p>
            <a:r>
              <a:rPr lang="en-US" dirty="0"/>
              <a:t>ADACS (NCRIS-funded Astronomy Data and Computing Services)</a:t>
            </a:r>
          </a:p>
          <a:p>
            <a:r>
              <a:rPr lang="en-US" dirty="0"/>
              <a:t>Diversification into other research data (e.g. health, fieldwork data collection)</a:t>
            </a:r>
          </a:p>
        </p:txBody>
      </p:sp>
    </p:spTree>
    <p:extLst>
      <p:ext uri="{BB962C8B-B14F-4D97-AF65-F5344CB8AC3E}">
        <p14:creationId xmlns:p14="http://schemas.microsoft.com/office/powerpoint/2010/main" val="2881511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9FECD7-3688-E51B-B19A-56BE87046C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2780" y="744997"/>
            <a:ext cx="9969220" cy="945691"/>
          </a:xfrm>
        </p:spPr>
        <p:txBody>
          <a:bodyPr>
            <a:normAutofit/>
          </a:bodyPr>
          <a:lstStyle/>
          <a:p>
            <a:r>
              <a:rPr lang="en-US" dirty="0"/>
              <a:t>AAO looking to the future: Space + Industry</a:t>
            </a:r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14D9A9B5-D68A-7563-CF6B-C4E572D9F2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162"/>
          <a:stretch/>
        </p:blipFill>
        <p:spPr bwMode="auto">
          <a:xfrm>
            <a:off x="1196402" y="1690688"/>
            <a:ext cx="10582002" cy="4903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A cartoon of a space ship&#10;&#10;Description automatically generated">
            <a:extLst>
              <a:ext uri="{FF2B5EF4-FFF2-40B4-BE49-F238E27FC236}">
                <a16:creationId xmlns:a16="http://schemas.microsoft.com/office/drawing/2014/main" id="{123FF8D3-3CB6-CD4E-331A-BDEB3787A4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6402" y="1690688"/>
            <a:ext cx="2474077" cy="4449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4165597-F85E-FB3F-4AAF-54433C60C18F}"/>
              </a:ext>
            </a:extLst>
          </p:cNvPr>
          <p:cNvSpPr txBox="1"/>
          <p:nvPr/>
        </p:nvSpPr>
        <p:spPr>
          <a:xfrm>
            <a:off x="1196401" y="5269182"/>
            <a:ext cx="2474077" cy="132343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Arial Narrow" panose="020B0604020202020204" pitchFamily="34" charset="0"/>
              </a:rPr>
              <a:t>Ranging system for lunar lander, part of Australia's Moon to Mars initiative</a:t>
            </a:r>
            <a:r>
              <a:rPr lang="en-US" sz="2000" b="0" i="0" u="none" strike="noStrike" dirty="0">
                <a:effectLst/>
                <a:latin typeface="Arial Narrow" panose="020B0604020202020204" pitchFamily="34" charset="0"/>
              </a:rPr>
              <a:t>​</a:t>
            </a:r>
            <a:endParaRPr lang="en-US" sz="2000" dirty="0"/>
          </a:p>
        </p:txBody>
      </p:sp>
      <p:pic>
        <p:nvPicPr>
          <p:cNvPr id="9222" name="Picture 6" descr="A metal object with many holes&#10;&#10;Description automatically generated">
            <a:extLst>
              <a:ext uri="{FF2B5EF4-FFF2-40B4-BE49-F238E27FC236}">
                <a16:creationId xmlns:a16="http://schemas.microsoft.com/office/drawing/2014/main" id="{9FFCF6EC-B9DE-DEC2-D1D8-77C32A2FF4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0641" y="3273167"/>
            <a:ext cx="2074653" cy="2782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61817F2-AD8D-9B73-1756-2A4CB1F2578A}"/>
              </a:ext>
            </a:extLst>
          </p:cNvPr>
          <p:cNvSpPr txBox="1"/>
          <p:nvPr/>
        </p:nvSpPr>
        <p:spPr>
          <a:xfrm>
            <a:off x="8340039" y="1841544"/>
            <a:ext cx="323646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 fontAlgn="base"/>
            <a:r>
              <a:rPr lang="en-US" sz="2000" b="0" i="0" u="none" strike="noStrike" dirty="0">
                <a:solidFill>
                  <a:srgbClr val="FFFFFF"/>
                </a:solidFill>
                <a:effectLst/>
                <a:latin typeface="Arial Narrow" panose="020B0604020202020204" pitchFamily="34" charset="0"/>
              </a:rPr>
              <a:t>Designed by AAO</a:t>
            </a:r>
          </a:p>
          <a:p>
            <a:pPr algn="l" rtl="0" fontAlgn="base"/>
            <a:r>
              <a:rPr lang="en-US" sz="2000" b="0" i="0" u="none" strike="noStrike" dirty="0">
                <a:solidFill>
                  <a:srgbClr val="FFFFFF"/>
                </a:solidFill>
                <a:effectLst/>
                <a:latin typeface="Arial Narrow" panose="020B0604020202020204" pitchFamily="34" charset="0"/>
              </a:rPr>
              <a:t>3D printed in metal at Macquarie</a:t>
            </a: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Arial Narrow" panose="020B0604020202020204" pitchFamily="34" charset="0"/>
              </a:rPr>
              <a:t>​</a:t>
            </a:r>
            <a:endParaRPr lang="en-US" sz="2000" b="0" i="0" u="none" strike="noStrike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/>
            <a:r>
              <a:rPr lang="en-US" sz="2000" b="0" i="0" u="none" strike="noStrike" dirty="0">
                <a:solidFill>
                  <a:srgbClr val="FFFFFF"/>
                </a:solidFill>
                <a:effectLst/>
                <a:latin typeface="Arial Narrow" panose="020B0604020202020204" pitchFamily="34" charset="0"/>
              </a:rPr>
              <a:t>Fine machined at </a:t>
            </a:r>
            <a:r>
              <a:rPr lang="en-US" sz="2000" b="0" i="0" u="none" strike="noStrike" dirty="0" err="1">
                <a:solidFill>
                  <a:srgbClr val="FFFFFF"/>
                </a:solidFill>
                <a:effectLst/>
                <a:latin typeface="Arial Narrow" panose="020B0604020202020204" pitchFamily="34" charset="0"/>
              </a:rPr>
              <a:t>NHMicro</a:t>
            </a: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Arial Narrow" panose="020B0604020202020204" pitchFamily="34" charset="0"/>
              </a:rPr>
              <a:t>​</a:t>
            </a:r>
            <a:endParaRPr lang="en-US" sz="2000" b="0" i="0" u="none" strike="noStrike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/>
            <a:r>
              <a:rPr lang="en-US" sz="2000" b="0" i="0" u="none" strike="noStrike" dirty="0">
                <a:solidFill>
                  <a:srgbClr val="FFFFFF"/>
                </a:solidFill>
                <a:effectLst/>
                <a:latin typeface="Arial Narrow" panose="020B0604020202020204" pitchFamily="34" charset="0"/>
              </a:rPr>
              <a:t>Delivered to </a:t>
            </a:r>
            <a:r>
              <a:rPr lang="en-US" sz="2000" b="0" i="0" u="none" strike="noStrike" dirty="0" err="1">
                <a:solidFill>
                  <a:srgbClr val="FFFFFF"/>
                </a:solidFill>
                <a:effectLst/>
                <a:latin typeface="Arial Narrow" panose="020B0604020202020204" pitchFamily="34" charset="0"/>
              </a:rPr>
              <a:t>Adanced</a:t>
            </a:r>
            <a:r>
              <a:rPr lang="en-US" sz="2000" b="0" i="0" u="none" strike="noStrike" dirty="0">
                <a:solidFill>
                  <a:srgbClr val="FFFFFF"/>
                </a:solidFill>
                <a:effectLst/>
                <a:latin typeface="Arial Narrow" panose="020B0604020202020204" pitchFamily="34" charset="0"/>
              </a:rPr>
              <a:t> Navigation</a:t>
            </a: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Arial Narrow" panose="020B0604020202020204" pitchFamily="34" charset="0"/>
              </a:rPr>
              <a:t>​</a:t>
            </a:r>
            <a:endParaRPr lang="en-US" sz="2000" b="0" i="0" u="none" strike="noStrike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1B53B71-7FCB-4982-69E3-FB828D6DA039}"/>
              </a:ext>
            </a:extLst>
          </p:cNvPr>
          <p:cNvCxnSpPr>
            <a:cxnSpLocks/>
          </p:cNvCxnSpPr>
          <p:nvPr/>
        </p:nvCxnSpPr>
        <p:spPr>
          <a:xfrm>
            <a:off x="2125014" y="2798750"/>
            <a:ext cx="6396509" cy="1567188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55842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972D3A-E582-69F1-811F-8568D12E12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5166" y="744997"/>
            <a:ext cx="9976834" cy="945691"/>
          </a:xfrm>
        </p:spPr>
        <p:txBody>
          <a:bodyPr>
            <a:normAutofit fontScale="90000"/>
          </a:bodyPr>
          <a:lstStyle/>
          <a:p>
            <a:r>
              <a:rPr lang="en-US" dirty="0"/>
              <a:t>Decadal Plan - Instrumentation Working Group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76CC46-424B-EC47-C049-4C816E02E0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460411" cy="2294540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Optical, Near-Infrared, Radio, Gravitational Waves</a:t>
            </a:r>
          </a:p>
          <a:p>
            <a:r>
              <a:rPr lang="en-US" dirty="0"/>
              <a:t>Research and Development Activity</a:t>
            </a:r>
          </a:p>
          <a:p>
            <a:r>
              <a:rPr lang="en-US" dirty="0"/>
              <a:t>Industry Engagement and Commercialization</a:t>
            </a:r>
          </a:p>
          <a:p>
            <a:r>
              <a:rPr lang="en-US" dirty="0"/>
              <a:t>Funding</a:t>
            </a:r>
          </a:p>
          <a:p>
            <a:r>
              <a:rPr lang="en-US" dirty="0"/>
              <a:t>Instrumentation Workforce</a:t>
            </a:r>
          </a:p>
          <a:p>
            <a:r>
              <a:rPr lang="en-US" dirty="0"/>
              <a:t>Future Trends and Opportunities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6B92EFC-42F3-2557-A4A7-FA943B7C5D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5969" y="1825624"/>
            <a:ext cx="4432142" cy="2294540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7EA1D00F-B9D2-E011-B067-94598A58E5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0965" y="4175685"/>
            <a:ext cx="9636765" cy="2545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58832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972D3A-E582-69F1-811F-8568D12E12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0639" y="744997"/>
            <a:ext cx="9455285" cy="945691"/>
          </a:xfrm>
        </p:spPr>
        <p:txBody>
          <a:bodyPr>
            <a:normAutofit/>
          </a:bodyPr>
          <a:lstStyle/>
          <a:p>
            <a:r>
              <a:rPr lang="en-US" sz="4000" dirty="0"/>
              <a:t>Instrumentation White Paper: Workforce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76CC46-424B-EC47-C049-4C816E02E0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1688" y="5712855"/>
            <a:ext cx="10386811" cy="1145145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i="1" dirty="0"/>
              <a:t>“Compared with the 2014 survey, instrumentation as a whole has increased in research effort from 13% to 21%, overtaking ‘Extragalactic Astronomy’ as the most popular area of astronomy research.”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095A60E-A88A-5E60-2834-6645616A11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4203" y="1516532"/>
            <a:ext cx="9350809" cy="402753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DEEC915-D8F4-7BA6-272C-6AE9BAC89BD9}"/>
              </a:ext>
            </a:extLst>
          </p:cNvPr>
          <p:cNvSpPr txBox="1"/>
          <p:nvPr/>
        </p:nvSpPr>
        <p:spPr>
          <a:xfrm>
            <a:off x="8738896" y="2048300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 ≈ 56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5D44E2C-FF73-0A51-BBBC-6472CD9E6965}"/>
              </a:ext>
            </a:extLst>
          </p:cNvPr>
          <p:cNvSpPr txBox="1"/>
          <p:nvPr/>
        </p:nvSpPr>
        <p:spPr>
          <a:xfrm>
            <a:off x="2691357" y="2048300"/>
            <a:ext cx="8787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 ≈ 117</a:t>
            </a:r>
          </a:p>
        </p:txBody>
      </p:sp>
    </p:spTree>
    <p:extLst>
      <p:ext uri="{BB962C8B-B14F-4D97-AF65-F5344CB8AC3E}">
        <p14:creationId xmlns:p14="http://schemas.microsoft.com/office/powerpoint/2010/main" val="29118214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972D3A-E582-69F1-811F-8568D12E12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5184" y="744997"/>
            <a:ext cx="9038616" cy="945691"/>
          </a:xfrm>
        </p:spPr>
        <p:txBody>
          <a:bodyPr>
            <a:normAutofit fontScale="90000"/>
          </a:bodyPr>
          <a:lstStyle/>
          <a:p>
            <a:r>
              <a:rPr lang="en-US" dirty="0"/>
              <a:t>Instrumentation White Paper : Key Findings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76CC46-424B-EC47-C049-4C816E02E0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3192" y="1690688"/>
            <a:ext cx="10499999" cy="4924121"/>
          </a:xfrm>
        </p:spPr>
        <p:txBody>
          <a:bodyPr>
            <a:normAutofit fontScale="92500" lnSpcReduction="10000"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AU" dirty="0">
                <a:solidFill>
                  <a:srgbClr val="666666"/>
                </a:solidFill>
                <a:effectLst/>
                <a:latin typeface="ArialMT"/>
              </a:rPr>
              <a:t>Finding 1: Instrumentation is a priority for Australian astronomy </a:t>
            </a:r>
            <a:endParaRPr lang="en-AU" sz="5400" dirty="0">
              <a:effectLst/>
            </a:endParaRPr>
          </a:p>
          <a:p>
            <a:pPr marL="457200" lvl="1" indent="0">
              <a:spcAft>
                <a:spcPts val="600"/>
              </a:spcAft>
              <a:buNone/>
            </a:pPr>
            <a:r>
              <a:rPr lang="en-AU" sz="2600" dirty="0">
                <a:effectLst/>
              </a:rPr>
              <a:t>●  Australia has an internationally valued track record and capacity for innovation in astronomical instrumentation, with a skilled workforce decades in the making. </a:t>
            </a:r>
          </a:p>
          <a:p>
            <a:pPr marL="457200" lvl="1" indent="0">
              <a:spcAft>
                <a:spcPts val="600"/>
              </a:spcAft>
              <a:buNone/>
            </a:pPr>
            <a:r>
              <a:rPr lang="en-AU" sz="2600" dirty="0">
                <a:effectLst/>
              </a:rPr>
              <a:t>●  Through the co-development of science and instrument research, this capability enables Australian scientific leadership in the technology-driven research field of astrophysics and space science. </a:t>
            </a:r>
          </a:p>
          <a:p>
            <a:pPr marL="457200" lvl="1" indent="0">
              <a:spcAft>
                <a:spcPts val="600"/>
              </a:spcAft>
              <a:buNone/>
            </a:pPr>
            <a:r>
              <a:rPr lang="en-AU" sz="2600" dirty="0">
                <a:effectLst/>
              </a:rPr>
              <a:t>●  Building instruments for observatories can enable dedicated access to those facilities, while at the same time developing national capacity in associated technical areas, such as optics, electronics, software and data. </a:t>
            </a:r>
          </a:p>
          <a:p>
            <a:pPr marL="457200" lvl="1" indent="0">
              <a:buNone/>
            </a:pPr>
            <a:endParaRPr lang="en-AU" sz="2600" dirty="0">
              <a:effectLst/>
            </a:endParaRPr>
          </a:p>
          <a:p>
            <a:pPr marL="50800" lvl="1" indent="0">
              <a:buNone/>
            </a:pPr>
            <a:r>
              <a:rPr lang="en-AU" sz="2600" b="1" i="1" dirty="0">
                <a:effectLst/>
                <a:latin typeface="Arial" panose="020B0604020202020204" pitchFamily="34" charset="0"/>
              </a:rPr>
              <a:t>Recommendation: Continue to ensure Australian instrumentation excellence is enabling world-class science in astronomy. </a:t>
            </a:r>
            <a:endParaRPr lang="en-AU" sz="52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9776252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A21F32-CA94-A035-41E3-27CC4F2DE40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AU" sz="48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Instrumentation Legacy of the Anglo-Australian Observatory: Securing the Next 50 Years</a:t>
            </a:r>
            <a:endParaRPr lang="en-US" sz="48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6D6258-ADE0-A0E0-DBEE-42D86F2082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567954"/>
            <a:ext cx="9144000" cy="1655762"/>
          </a:xfrm>
        </p:spPr>
        <p:txBody>
          <a:bodyPr>
            <a:normAutofit/>
          </a:bodyPr>
          <a:lstStyle/>
          <a:p>
            <a:r>
              <a:rPr lang="en-US" sz="2800" dirty="0"/>
              <a:t>Professor Richard McDermid</a:t>
            </a:r>
          </a:p>
          <a:p>
            <a:r>
              <a:rPr lang="en-US" sz="2800" dirty="0"/>
              <a:t>Interim Director, Australian Astronomical Optics (AAO)</a:t>
            </a:r>
          </a:p>
          <a:p>
            <a:r>
              <a:rPr lang="en-US" sz="2800" dirty="0"/>
              <a:t>Macquarie University</a:t>
            </a:r>
          </a:p>
        </p:txBody>
      </p:sp>
    </p:spTree>
    <p:extLst>
      <p:ext uri="{BB962C8B-B14F-4D97-AF65-F5344CB8AC3E}">
        <p14:creationId xmlns:p14="http://schemas.microsoft.com/office/powerpoint/2010/main" val="15249092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972D3A-E582-69F1-811F-8568D12E12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5184" y="744997"/>
            <a:ext cx="9038616" cy="945691"/>
          </a:xfrm>
        </p:spPr>
        <p:txBody>
          <a:bodyPr>
            <a:normAutofit fontScale="90000"/>
          </a:bodyPr>
          <a:lstStyle/>
          <a:p>
            <a:r>
              <a:rPr lang="en-US" dirty="0"/>
              <a:t>Instrumentation White Paper : Key Findings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76CC46-424B-EC47-C049-4C816E02E0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1435" y="1690688"/>
            <a:ext cx="10232366" cy="4906868"/>
          </a:xfrm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110000"/>
              </a:lnSpc>
              <a:spcAft>
                <a:spcPts val="1200"/>
              </a:spcAft>
              <a:buNone/>
            </a:pPr>
            <a:r>
              <a:rPr lang="en-AU" dirty="0">
                <a:solidFill>
                  <a:srgbClr val="66666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Finding 2: Stable funding is needed to support core groups with key expertise </a:t>
            </a:r>
            <a:endParaRPr lang="en-AU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spcAft>
                <a:spcPts val="600"/>
              </a:spcAft>
              <a:buNone/>
            </a:pPr>
            <a:r>
              <a:rPr lang="en-AU" sz="2600" dirty="0">
                <a:effectLst/>
              </a:rPr>
              <a:t>●  Astronomical instrumentation is a specialised area. Growing and maintaining instrumentation groups requires long-term development of the relevant expertise, drawing from a small pool.</a:t>
            </a:r>
          </a:p>
          <a:p>
            <a:pPr marL="457200" lvl="1" indent="0">
              <a:spcAft>
                <a:spcPts val="600"/>
              </a:spcAft>
              <a:buNone/>
            </a:pPr>
            <a:r>
              <a:rPr lang="en-AU" sz="2600" dirty="0">
                <a:effectLst/>
              </a:rPr>
              <a:t>●  Funding for individual instrumentation projects tends to be stochastic, and varied in scale, inhibiting strategic investment, planning, and recruitment of young talent. </a:t>
            </a:r>
          </a:p>
          <a:p>
            <a:pPr marL="457200" lvl="1" indent="0">
              <a:spcAft>
                <a:spcPts val="600"/>
              </a:spcAft>
              <a:buNone/>
            </a:pPr>
            <a:r>
              <a:rPr lang="en-AU" sz="2600" dirty="0">
                <a:effectLst/>
              </a:rPr>
              <a:t>●  Project funding does not fund development of emerging technologies for future instrumentation. </a:t>
            </a:r>
          </a:p>
          <a:p>
            <a:pPr marL="457200" lvl="1" indent="0">
              <a:buNone/>
            </a:pPr>
            <a:endParaRPr lang="en-AU" sz="2600" dirty="0">
              <a:effectLst/>
            </a:endParaRPr>
          </a:p>
          <a:p>
            <a:pPr marL="15875" lvl="1" indent="0">
              <a:lnSpc>
                <a:spcPct val="100000"/>
              </a:lnSpc>
              <a:buNone/>
            </a:pPr>
            <a:r>
              <a:rPr lang="en-AU" sz="2600" b="1" i="1" dirty="0">
                <a:effectLst/>
                <a:latin typeface="Arial" panose="020B0604020202020204" pitchFamily="34" charset="0"/>
              </a:rPr>
              <a:t>Recommendation: Secure stable, dedicated base funding for national-scale instrumentation programs (including those of </a:t>
            </a:r>
            <a:r>
              <a:rPr lang="en-AU" sz="2600" b="1" i="1" dirty="0" err="1">
                <a:effectLst/>
                <a:latin typeface="Arial" panose="020B0604020202020204" pitchFamily="34" charset="0"/>
              </a:rPr>
              <a:t>Astralis</a:t>
            </a:r>
            <a:r>
              <a:rPr lang="en-AU" sz="2600" b="1" i="1" dirty="0">
                <a:effectLst/>
                <a:latin typeface="Arial" panose="020B0604020202020204" pitchFamily="34" charset="0"/>
              </a:rPr>
              <a:t> and CSIRO) for the next decade. </a:t>
            </a:r>
            <a:endParaRPr lang="en-AU" sz="48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9643927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972D3A-E582-69F1-811F-8568D12E12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5184" y="744997"/>
            <a:ext cx="9038616" cy="945691"/>
          </a:xfrm>
        </p:spPr>
        <p:txBody>
          <a:bodyPr>
            <a:normAutofit fontScale="90000"/>
          </a:bodyPr>
          <a:lstStyle/>
          <a:p>
            <a:r>
              <a:rPr lang="en-US" dirty="0"/>
              <a:t>Instrumentation White Paper : Key Findings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76CC46-424B-EC47-C049-4C816E02E0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1435" y="1690688"/>
            <a:ext cx="10232366" cy="5167312"/>
          </a:xfrm>
        </p:spPr>
        <p:txBody>
          <a:bodyPr>
            <a:normAutofit fontScale="70000" lnSpcReduction="20000"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AU" sz="3700" dirty="0">
                <a:solidFill>
                  <a:srgbClr val="66666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Finding 3: Astronomy instrumentation should be aligned, where possible, with major facility investments </a:t>
            </a:r>
            <a:endParaRPr lang="en-AU" sz="37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46088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en-AU" sz="3400" dirty="0">
                <a:effectLst/>
              </a:rPr>
              <a:t>●  Alignment of instrumentation activities with major facilities builds the engagement of Australian astronomers with Australian instrumentation, maximising the science return of both investments. </a:t>
            </a:r>
          </a:p>
          <a:p>
            <a:pPr marL="446088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en-AU" sz="3400" dirty="0">
                <a:effectLst/>
              </a:rPr>
              <a:t>●  In-kind instrumentation contributions can offset partnership costs to international facilities, reducing the off-shore spend, and increasing return on investment in national instrumentation programs. </a:t>
            </a:r>
          </a:p>
          <a:p>
            <a:pPr marL="446088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en-AU" sz="3400" dirty="0">
                <a:effectLst/>
              </a:rPr>
              <a:t>●  Major facility partnerships typically run over many years, ensuring long-term engagement (scientifically, and financially) well-suited to typical instrumentation projects.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AU" sz="3400" b="1" i="1" dirty="0">
                <a:effectLst/>
                <a:latin typeface="Arial" panose="020B0604020202020204" pitchFamily="34" charset="0"/>
              </a:rPr>
              <a:t>Recommendation: Align national-scale instrumentation program funding with the community’s long-term major facility investments, potentially via in-kind arrangements or partnership agreements. </a:t>
            </a:r>
            <a:endParaRPr lang="en-AU" sz="46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9649180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972D3A-E582-69F1-811F-8568D12E12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5184" y="744997"/>
            <a:ext cx="9038616" cy="945691"/>
          </a:xfrm>
        </p:spPr>
        <p:txBody>
          <a:bodyPr>
            <a:normAutofit fontScale="90000"/>
          </a:bodyPr>
          <a:lstStyle/>
          <a:p>
            <a:r>
              <a:rPr lang="en-US" dirty="0"/>
              <a:t>Instrumentation White Paper : Key Findings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76CC46-424B-EC47-C049-4C816E02E0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1435" y="1854146"/>
            <a:ext cx="10575984" cy="474341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AU" sz="2600" dirty="0">
                <a:solidFill>
                  <a:srgbClr val="666666"/>
                </a:solidFill>
                <a:effectLst/>
                <a:latin typeface="ArialMT"/>
              </a:rPr>
              <a:t>Finding 4: Large, long-term funding mechanisms are needed to engage in next generation instrumentation projects </a:t>
            </a:r>
            <a:endParaRPr lang="en-AU" sz="2600" dirty="0">
              <a:effectLst/>
            </a:endParaRPr>
          </a:p>
          <a:p>
            <a:pPr marL="457200" lvl="1" indent="0">
              <a:spcBef>
                <a:spcPts val="1100"/>
              </a:spcBef>
              <a:buNone/>
            </a:pPr>
            <a:r>
              <a:rPr lang="en-AU" dirty="0">
                <a:effectLst/>
                <a:latin typeface="ArialMT"/>
              </a:rPr>
              <a:t>●  Taking a leading or major role in new instruments for next-generation astronomical facilities (e.g. ELT, GMT, or SKA) requires a scale and duration of funding currently not catered for by any national competitive grant scheme. </a:t>
            </a:r>
            <a:endParaRPr lang="en-AU" sz="4800" dirty="0">
              <a:effectLst/>
            </a:endParaRPr>
          </a:p>
          <a:p>
            <a:pPr marL="457200" lvl="1" indent="0">
              <a:buNone/>
            </a:pPr>
            <a:r>
              <a:rPr lang="en-AU" dirty="0">
                <a:effectLst/>
                <a:latin typeface="ArialMT"/>
              </a:rPr>
              <a:t>●  Australia has the internationally-competitive workforce and facilities to lead and deliver such projects, but lacks the long-term funding mechanisms to secure them. </a:t>
            </a:r>
            <a:endParaRPr lang="en-AU" sz="4800" dirty="0">
              <a:effectLst/>
            </a:endParaRPr>
          </a:p>
          <a:p>
            <a:pPr marL="457200" lvl="1" indent="0">
              <a:buNone/>
            </a:pPr>
            <a:endParaRPr lang="en-AU" b="1" i="1" dirty="0">
              <a:effectLst/>
              <a:latin typeface="Arial" panose="020B0604020202020204" pitchFamily="34" charset="0"/>
            </a:endParaRPr>
          </a:p>
          <a:p>
            <a:pPr marL="15875" lvl="1" indent="0">
              <a:buNone/>
            </a:pPr>
            <a:r>
              <a:rPr lang="en-AU" b="1" i="1" dirty="0">
                <a:effectLst/>
                <a:latin typeface="Arial" panose="020B0604020202020204" pitchFamily="34" charset="0"/>
              </a:rPr>
              <a:t>Recommendation: Enable access to stable, mid-level ($5-10M p.a.) funding over 5-10 year periods that permits full engagement and leadership of major instrumentation projects for world-class astronomy facilities. </a:t>
            </a:r>
            <a:endParaRPr lang="en-AU" sz="48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5592706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972D3A-E582-69F1-811F-8568D12E12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5184" y="744997"/>
            <a:ext cx="9038616" cy="945691"/>
          </a:xfrm>
        </p:spPr>
        <p:txBody>
          <a:bodyPr>
            <a:normAutofit fontScale="90000"/>
          </a:bodyPr>
          <a:lstStyle/>
          <a:p>
            <a:r>
              <a:rPr lang="en-US" dirty="0"/>
              <a:t>Instrumentation White Paper : Key Findings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76CC46-424B-EC47-C049-4C816E02E0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1435" y="1690688"/>
            <a:ext cx="10575984" cy="49068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AU" sz="2400" dirty="0">
                <a:solidFill>
                  <a:srgbClr val="66666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Finding 5: Instrumentation groups, especially in academic institutions, should better support and cater for the diversity of career paths in instrumentation </a:t>
            </a:r>
            <a:endParaRPr lang="en-AU" sz="24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en-AU" sz="1800" dirty="0">
                <a:effectLst/>
                <a:latin typeface="ArialMT"/>
              </a:rPr>
              <a:t>●  The vast majority of the astronomical instrumentation workforce are non-academic technical professionals and engineers with little or no background in astronomy. </a:t>
            </a:r>
            <a:endParaRPr lang="en-AU" sz="4000" dirty="0">
              <a:effectLst/>
            </a:endParaRPr>
          </a:p>
          <a:p>
            <a:pPr marL="457200" lvl="1" indent="0">
              <a:buNone/>
            </a:pPr>
            <a:r>
              <a:rPr lang="en-AU" sz="1800" dirty="0">
                <a:effectLst/>
                <a:latin typeface="ArialMT"/>
              </a:rPr>
              <a:t>●  Outside of CSIRO, astronomical instrumentation activity largely happens within University-based groups, supported through limited-term project-based funding. </a:t>
            </a:r>
            <a:endParaRPr lang="en-AU" sz="4000" dirty="0">
              <a:effectLst/>
            </a:endParaRPr>
          </a:p>
          <a:p>
            <a:pPr marL="457200" lvl="1" indent="0">
              <a:buNone/>
            </a:pPr>
            <a:r>
              <a:rPr lang="en-AU" sz="1800" dirty="0">
                <a:effectLst/>
                <a:latin typeface="ArialMT"/>
              </a:rPr>
              <a:t>●  Universities generally have limited mechanisms for supporting long-term career development and substantive employment for non-academic staff. </a:t>
            </a:r>
            <a:endParaRPr lang="en-AU" sz="4000" dirty="0">
              <a:effectLst/>
            </a:endParaRPr>
          </a:p>
          <a:p>
            <a:pPr marL="457200" lvl="1" indent="0">
              <a:buNone/>
            </a:pPr>
            <a:r>
              <a:rPr lang="en-AU" sz="1800" dirty="0">
                <a:effectLst/>
                <a:latin typeface="ArialMT"/>
              </a:rPr>
              <a:t>●  Limited career stability and progression makes recruitment and retention of highly-trained technical professionals a major challenge. </a:t>
            </a:r>
            <a:endParaRPr lang="en-AU" sz="4000" dirty="0">
              <a:effectLst/>
            </a:endParaRPr>
          </a:p>
          <a:p>
            <a:pPr marL="457200" lvl="1" indent="0">
              <a:buNone/>
            </a:pPr>
            <a:r>
              <a:rPr lang="en-AU" sz="1800" dirty="0">
                <a:effectLst/>
                <a:latin typeface="ArialMT"/>
              </a:rPr>
              <a:t>●  Academic careers emphasise a ‘publish or perish’ pathway that is not well suited to high-risk, high-reward research into new instrumentation, inhibiting the growth of technical research academics within University groups. </a:t>
            </a:r>
            <a:endParaRPr lang="en-AU" sz="4000" dirty="0">
              <a:effectLst/>
            </a:endParaRPr>
          </a:p>
          <a:p>
            <a:pPr marL="15875" lvl="1" indent="0">
              <a:buNone/>
            </a:pPr>
            <a:r>
              <a:rPr lang="en-AU" b="1" i="1" dirty="0">
                <a:effectLst/>
                <a:latin typeface="Arial" panose="020B0604020202020204" pitchFamily="34" charset="0"/>
              </a:rPr>
              <a:t>Recommendation: Establish sustainable and rewarding career paths within the sector for instrumentation professionals from academic and non-academic/industry backgrounds. </a:t>
            </a:r>
            <a:endParaRPr lang="en-AU" sz="48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9549972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C6E077-168C-0EEC-BDDD-D219B20B60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004A23-6349-9BDD-8616-97B6B14B8D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5505" y="1690688"/>
            <a:ext cx="10834421" cy="5006326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As part of the AAO national observatory, AAT has been, and continues to be, a nexus for Australian optical instrumentation development</a:t>
            </a:r>
          </a:p>
          <a:p>
            <a:pPr>
              <a:spcAft>
                <a:spcPts val="600"/>
              </a:spcAft>
            </a:pPr>
            <a:r>
              <a:rPr lang="en-US" dirty="0"/>
              <a:t>“AAO” continues to evolve, from national observatory, to international collaborator of choice, based at Macquarie University</a:t>
            </a:r>
          </a:p>
          <a:p>
            <a:pPr>
              <a:spcAft>
                <a:spcPts val="600"/>
              </a:spcAft>
            </a:pPr>
            <a:r>
              <a:rPr lang="en-US" dirty="0"/>
              <a:t>The </a:t>
            </a:r>
            <a:r>
              <a:rPr lang="en-US" dirty="0" err="1"/>
              <a:t>Astralis</a:t>
            </a:r>
            <a:r>
              <a:rPr lang="en-US" dirty="0"/>
              <a:t> consortium marks a fundamental shift in Australian optical instrumentation, creating a powerful national capability with expanding engagement with industry, training, and diversified research</a:t>
            </a:r>
          </a:p>
          <a:p>
            <a:pPr>
              <a:spcAft>
                <a:spcPts val="600"/>
              </a:spcAft>
            </a:pPr>
            <a:r>
              <a:rPr lang="en-US" dirty="0"/>
              <a:t>The Decadal Plan highlights both the value, and fragility, of Australia’s hard-fought instrumentation asset, the need for stable funding, and the opportunity to add value to infrastructure investments (AAT, ESO, GMT)</a:t>
            </a:r>
          </a:p>
        </p:txBody>
      </p:sp>
    </p:spTree>
    <p:extLst>
      <p:ext uri="{BB962C8B-B14F-4D97-AF65-F5344CB8AC3E}">
        <p14:creationId xmlns:p14="http://schemas.microsoft.com/office/powerpoint/2010/main" val="22431472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228357-0575-42E6-5A64-9FD5D70D16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AAO: An ongoing story…</a:t>
            </a:r>
          </a:p>
        </p:txBody>
      </p:sp>
      <p:pic>
        <p:nvPicPr>
          <p:cNvPr id="5" name="Picture 4" descr="A group of people working in a lab&#10;&#10;Description automatically generated">
            <a:extLst>
              <a:ext uri="{FF2B5EF4-FFF2-40B4-BE49-F238E27FC236}">
                <a16:creationId xmlns:a16="http://schemas.microsoft.com/office/drawing/2014/main" id="{7C7A5073-1D61-B1EE-D677-1F018E645C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922" t="13717" r="-88" b="482"/>
          <a:stretch/>
        </p:blipFill>
        <p:spPr>
          <a:xfrm>
            <a:off x="4547822" y="1926855"/>
            <a:ext cx="7444730" cy="4002685"/>
          </a:xfrm>
          <a:prstGeom prst="rect">
            <a:avLst/>
          </a:prstGeom>
        </p:spPr>
      </p:pic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3D18B3FF-33F8-7E6D-13F4-E6749DCC2B03}"/>
              </a:ext>
            </a:extLst>
          </p:cNvPr>
          <p:cNvSpPr txBox="1">
            <a:spLocks/>
          </p:cNvSpPr>
          <p:nvPr/>
        </p:nvSpPr>
        <p:spPr>
          <a:xfrm>
            <a:off x="861856" y="1666430"/>
            <a:ext cx="4552856" cy="1023357"/>
          </a:xfrm>
          <a:prstGeom prst="rect">
            <a:avLst/>
          </a:prstGeom>
        </p:spPr>
        <p:txBody>
          <a:bodyPr vert="horz" lIns="0" tIns="45720" rIns="91440" bIns="45720" numCol="1" spcCol="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0150" indent="-28575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Courier New" panose="02070309020205020404" pitchFamily="49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2800" i="1" dirty="0">
                <a:solidFill>
                  <a:srgbClr val="000000"/>
                </a:solidFill>
              </a:rPr>
              <a:t>Evolving from a </a:t>
            </a:r>
            <a:br>
              <a:rPr lang="en-AU" sz="2800" i="1" dirty="0">
                <a:solidFill>
                  <a:srgbClr val="000000"/>
                </a:solidFill>
              </a:rPr>
            </a:br>
            <a:r>
              <a:rPr lang="en-AU" sz="2800" i="1" dirty="0">
                <a:solidFill>
                  <a:srgbClr val="000000"/>
                </a:solidFill>
              </a:rPr>
              <a:t>national observatory history …</a:t>
            </a:r>
          </a:p>
        </p:txBody>
      </p:sp>
      <p:pic>
        <p:nvPicPr>
          <p:cNvPr id="7" name="Picture 6" descr="A group of people working in a lab&#10;&#10;Description automatically generated">
            <a:extLst>
              <a:ext uri="{FF2B5EF4-FFF2-40B4-BE49-F238E27FC236}">
                <a16:creationId xmlns:a16="http://schemas.microsoft.com/office/drawing/2014/main" id="{BBFB3098-ADD6-7100-D50B-A07D2A4D74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4" t="23682" r="72657" b="482"/>
          <a:stretch/>
        </p:blipFill>
        <p:spPr>
          <a:xfrm>
            <a:off x="823219" y="2416253"/>
            <a:ext cx="3535426" cy="3904624"/>
          </a:xfrm>
          <a:prstGeom prst="rect">
            <a:avLst/>
          </a:prstGeom>
        </p:spPr>
      </p:pic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3CDC46A9-E06A-AD7B-E24E-47D023B1A8DD}"/>
              </a:ext>
            </a:extLst>
          </p:cNvPr>
          <p:cNvSpPr txBox="1">
            <a:spLocks/>
          </p:cNvSpPr>
          <p:nvPr/>
        </p:nvSpPr>
        <p:spPr>
          <a:xfrm>
            <a:off x="8538693" y="5667527"/>
            <a:ext cx="3415222" cy="1151835"/>
          </a:xfrm>
          <a:prstGeom prst="rect">
            <a:avLst/>
          </a:prstGeom>
        </p:spPr>
        <p:txBody>
          <a:bodyPr vert="horz" lIns="0" tIns="45720" rIns="91440" bIns="45720" numCol="1" spcCol="0" rtlCol="0">
            <a:normAutofit fontScale="92500"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0150" indent="-28575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Courier New" panose="02070309020205020404" pitchFamily="49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AU" sz="2800" i="1" dirty="0">
                <a:solidFill>
                  <a:srgbClr val="000000"/>
                </a:solidFill>
              </a:rPr>
              <a:t>… to an interconnected, people-led future.</a:t>
            </a:r>
          </a:p>
        </p:txBody>
      </p:sp>
    </p:spTree>
    <p:extLst>
      <p:ext uri="{BB962C8B-B14F-4D97-AF65-F5344CB8AC3E}">
        <p14:creationId xmlns:p14="http://schemas.microsoft.com/office/powerpoint/2010/main" val="20183877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Picture">
            <a:extLst>
              <a:ext uri="{FF2B5EF4-FFF2-40B4-BE49-F238E27FC236}">
                <a16:creationId xmlns:a16="http://schemas.microsoft.com/office/drawing/2014/main" id="{AD06A62B-4FA0-5A5B-48CD-E668DD12CB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7345" y="1820540"/>
            <a:ext cx="2991173" cy="1224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B1B4D17-55E5-AAB2-E9EC-12E186E825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Evolution of the “AAO”</a:t>
            </a:r>
          </a:p>
        </p:txBody>
      </p:sp>
      <p:graphicFrame>
        <p:nvGraphicFramePr>
          <p:cNvPr id="10" name="Content Placeholder 9">
            <a:extLst>
              <a:ext uri="{FF2B5EF4-FFF2-40B4-BE49-F238E27FC236}">
                <a16:creationId xmlns:a16="http://schemas.microsoft.com/office/drawing/2014/main" id="{E994ECB9-19F2-1B09-A7D3-637C34DA2C8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32103192"/>
              </p:ext>
            </p:extLst>
          </p:nvPr>
        </p:nvGraphicFramePr>
        <p:xfrm>
          <a:off x="862643" y="2432649"/>
          <a:ext cx="10962564" cy="37788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4" name="Picture 13">
            <a:extLst>
              <a:ext uri="{FF2B5EF4-FFF2-40B4-BE49-F238E27FC236}">
                <a16:creationId xmlns:a16="http://schemas.microsoft.com/office/drawing/2014/main" id="{311F86F7-9BDD-F62B-3E8A-7E50E50D930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8200" y="1704614"/>
            <a:ext cx="1663208" cy="1590677"/>
          </a:xfrm>
          <a:prstGeom prst="rect">
            <a:avLst/>
          </a:prstGeom>
        </p:spPr>
      </p:pic>
      <p:pic>
        <p:nvPicPr>
          <p:cNvPr id="15" name="Picture 2" descr="HRH Prince Charles, Sir Fred Hoyle &amp;amp; the Hon Gough Whitlam PM">
            <a:extLst>
              <a:ext uri="{FF2B5EF4-FFF2-40B4-BE49-F238E27FC236}">
                <a16:creationId xmlns:a16="http://schemas.microsoft.com/office/drawing/2014/main" id="{DBD5ABA5-0E52-64FB-C161-0DC6870903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7" t="13694" r="27678" b="15572"/>
          <a:stretch/>
        </p:blipFill>
        <p:spPr bwMode="auto">
          <a:xfrm>
            <a:off x="2568102" y="1704615"/>
            <a:ext cx="1913304" cy="1590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ome - Australian Astronomical Optics – Macquarie">
            <a:extLst>
              <a:ext uri="{FF2B5EF4-FFF2-40B4-BE49-F238E27FC236}">
                <a16:creationId xmlns:a16="http://schemas.microsoft.com/office/drawing/2014/main" id="{4ED7407F-C4C8-EBED-0E53-D23E10F860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8671" y="5719024"/>
            <a:ext cx="4439847" cy="787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Vision and purposes">
            <a:extLst>
              <a:ext uri="{FF2B5EF4-FFF2-40B4-BE49-F238E27FC236}">
                <a16:creationId xmlns:a16="http://schemas.microsoft.com/office/drawing/2014/main" id="{53B44D80-089B-1F7B-ABF2-9585520B4A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7219" y="1874545"/>
            <a:ext cx="1663208" cy="1340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0613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4AA9F416-FF45-2174-FB91-15EEFAA90D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15" r="57630" b="5798"/>
          <a:stretch/>
        </p:blipFill>
        <p:spPr bwMode="auto">
          <a:xfrm>
            <a:off x="1186774" y="1692288"/>
            <a:ext cx="4239025" cy="4525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Two women standing next to a large machine&#10;&#10;Description automatically generated">
            <a:extLst>
              <a:ext uri="{FF2B5EF4-FFF2-40B4-BE49-F238E27FC236}">
                <a16:creationId xmlns:a16="http://schemas.microsoft.com/office/drawing/2014/main" id="{54D006D7-D1BD-707F-3980-AEF6F069D91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242" r="21321"/>
          <a:stretch/>
        </p:blipFill>
        <p:spPr>
          <a:xfrm>
            <a:off x="5564222" y="1692288"/>
            <a:ext cx="5324694" cy="4525473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2E66F261-440B-EDF4-1DBC-DC96E0B2B9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Evolution of AAO Instrumentation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986180B-6672-4A74-358D-6F22C0C64C1B}"/>
              </a:ext>
            </a:extLst>
          </p:cNvPr>
          <p:cNvSpPr txBox="1"/>
          <p:nvPr/>
        </p:nvSpPr>
        <p:spPr>
          <a:xfrm>
            <a:off x="1723594" y="6217761"/>
            <a:ext cx="25142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David </a:t>
            </a:r>
            <a:r>
              <a:rPr lang="en-US" dirty="0" err="1"/>
              <a:t>Malin</a:t>
            </a:r>
            <a:r>
              <a:rPr lang="en-US" dirty="0"/>
              <a:t>, circa. 1980s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3C0A3BC-26B5-2ACC-4408-7B6D4F307EFA}"/>
              </a:ext>
            </a:extLst>
          </p:cNvPr>
          <p:cNvSpPr txBox="1"/>
          <p:nvPr/>
        </p:nvSpPr>
        <p:spPr>
          <a:xfrm>
            <a:off x="5962619" y="6217761"/>
            <a:ext cx="48501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Mina Pak, Gabriella </a:t>
            </a:r>
            <a:r>
              <a:rPr lang="en-US" dirty="0" err="1"/>
              <a:t>Quattropani</a:t>
            </a:r>
            <a:r>
              <a:rPr lang="en-US" dirty="0"/>
              <a:t> and Hector, 2024</a:t>
            </a:r>
          </a:p>
        </p:txBody>
      </p:sp>
    </p:spTree>
    <p:extLst>
      <p:ext uri="{BB962C8B-B14F-4D97-AF65-F5344CB8AC3E}">
        <p14:creationId xmlns:p14="http://schemas.microsoft.com/office/powerpoint/2010/main" val="20271353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84B6963-03E2-C792-DF40-399C632036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68102" y="30997"/>
            <a:ext cx="9991927" cy="14847375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6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6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6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6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6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6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6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6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dirty="0"/>
              <a:t>RGO - long-slit moderate resolution optical spectrograph for the AAT – Pre-1981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dirty="0"/>
              <a:t>FOCAP - </a:t>
            </a:r>
            <a:r>
              <a:rPr lang="en-US" sz="1600" dirty="0" err="1"/>
              <a:t>fibre</a:t>
            </a:r>
            <a:r>
              <a:rPr lang="en-US" sz="1600" dirty="0"/>
              <a:t> plug-plate feed for the RGO spectrograph at the AAT - Pre-1981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dirty="0"/>
              <a:t>Auxiliary CCD camera - narrow field of view optical camera for the AAT – Pre-1981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dirty="0"/>
              <a:t>IRIS - near infrared camera/spectrograph for the AAT – Pre-1981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dirty="0"/>
              <a:t>Taurus - a Fabry-Perot tunable filter for the AAT – 1981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dirty="0"/>
              <a:t>FORS - faint object red spectrograph for the AAT – 1984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dirty="0" err="1"/>
              <a:t>Autofib</a:t>
            </a:r>
            <a:r>
              <a:rPr lang="en-US" sz="1600" dirty="0"/>
              <a:t> - 64 </a:t>
            </a:r>
            <a:r>
              <a:rPr lang="en-US" sz="1600" dirty="0" err="1"/>
              <a:t>fibre</a:t>
            </a:r>
            <a:r>
              <a:rPr lang="en-US" sz="1600" dirty="0"/>
              <a:t> positioner for the RGO spectrograph at the AAT – 1987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dirty="0"/>
              <a:t>LDSS - low dispersion spectrograph for the AAT – 1988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dirty="0"/>
              <a:t>UCLES - high resolution optical Echelle spectrograph for the AAT – 1988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dirty="0"/>
              <a:t>FLAIR-II - multi-object </a:t>
            </a:r>
            <a:r>
              <a:rPr lang="en-US" sz="1600" dirty="0" err="1"/>
              <a:t>fibre</a:t>
            </a:r>
            <a:r>
              <a:rPr lang="en-US" sz="1600" dirty="0"/>
              <a:t> spectrograph and positioner for the UKST - 1992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dirty="0"/>
              <a:t>UHRF - ultra-high resolution optical spectrograph for the AAT – 1993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dirty="0"/>
              <a:t>UNSWIRF - narrow band infrared tunable Fabry-Perot filter – 1996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dirty="0"/>
              <a:t>2df - 2 degree field corrector and 400 </a:t>
            </a:r>
            <a:r>
              <a:rPr lang="en-US" sz="1600" dirty="0" err="1"/>
              <a:t>fibre</a:t>
            </a:r>
            <a:r>
              <a:rPr lang="en-US" sz="1600" dirty="0"/>
              <a:t> positioner for the AAT – 1997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dirty="0"/>
              <a:t>2df spectrograph - two </a:t>
            </a:r>
            <a:r>
              <a:rPr lang="en-US" sz="1600" dirty="0" err="1"/>
              <a:t>fibre</a:t>
            </a:r>
            <a:r>
              <a:rPr lang="en-US" sz="1600" dirty="0"/>
              <a:t>-fed optical spectrographs for the AAT – 1997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dirty="0"/>
              <a:t>SPIRAL-A - a </a:t>
            </a:r>
            <a:r>
              <a:rPr lang="en-US" sz="1600" dirty="0" err="1"/>
              <a:t>fibre</a:t>
            </a:r>
            <a:r>
              <a:rPr lang="en-US" sz="1600" dirty="0"/>
              <a:t> IFU and spectrograph for the AAT – 1997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dirty="0"/>
              <a:t>Taurus II - a Fabry-Perot tunable filter for the AAT – 1997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dirty="0"/>
              <a:t>LDSS++ - a multi-slit optical spectrograph for the AAT – 1998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dirty="0"/>
              <a:t>UKS-TCS - telescope control system upgrade for the UKST – 2000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dirty="0"/>
              <a:t>SPIRAL-B - </a:t>
            </a:r>
            <a:r>
              <a:rPr lang="en-US" sz="1600" dirty="0" err="1"/>
              <a:t>fibre</a:t>
            </a:r>
            <a:r>
              <a:rPr lang="en-US" sz="1600" dirty="0"/>
              <a:t>-IFU and spectrograph for the AAT – 2000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dirty="0"/>
              <a:t>SOAR-IFU - prototype </a:t>
            </a:r>
            <a:r>
              <a:rPr lang="en-US" sz="1600" dirty="0" err="1"/>
              <a:t>fibre</a:t>
            </a:r>
            <a:r>
              <a:rPr lang="en-US" sz="1600" dirty="0"/>
              <a:t>-IFU for the SOAR(link is external) telescope – 2000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dirty="0"/>
              <a:t>Taurus Polarimeter - imaging polarimetry mode for Taurus – 2000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dirty="0"/>
              <a:t>MAPPIT 2 - high resolution interferometer for the AAT – 2000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dirty="0"/>
              <a:t>PFU - prime focus unit for the AAT – 2000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dirty="0"/>
              <a:t>WFI - wide field optical imager for the AAT – 2000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dirty="0"/>
              <a:t>6dF - 150-fibre positioning robot for the UKST – 2001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dirty="0"/>
              <a:t>IRIS2 - near-infrared slit-mask spectrograph and imager for the AAT – 2002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dirty="0"/>
              <a:t>DAZLE - near infrared narrow-band imager for the VLT(link is external) – 2003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dirty="0" err="1"/>
              <a:t>OzPoz</a:t>
            </a:r>
            <a:r>
              <a:rPr lang="en-US" sz="1600" dirty="0"/>
              <a:t> - </a:t>
            </a:r>
            <a:r>
              <a:rPr lang="en-US" sz="1600" dirty="0" err="1"/>
              <a:t>fibre</a:t>
            </a:r>
            <a:r>
              <a:rPr lang="en-US" sz="1600" dirty="0"/>
              <a:t> positioning robot for the VLT(link is external) – 2003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dirty="0" err="1"/>
              <a:t>AAOmega</a:t>
            </a:r>
            <a:r>
              <a:rPr lang="en-US" sz="1600" dirty="0"/>
              <a:t> - optical multi-object spectrograph for the AAT – 2006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dirty="0"/>
              <a:t>SPIRAL - upgrade to SPIRAL-B for use with </a:t>
            </a:r>
            <a:r>
              <a:rPr lang="en-US" sz="1600" dirty="0" err="1"/>
              <a:t>AAOmega</a:t>
            </a:r>
            <a:r>
              <a:rPr lang="en-US" sz="1600" dirty="0"/>
              <a:t> at the AAT – 2006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dirty="0"/>
              <a:t>FMOS/Echidna - </a:t>
            </a:r>
            <a:r>
              <a:rPr lang="en-US" sz="1600" dirty="0" err="1"/>
              <a:t>fibre</a:t>
            </a:r>
            <a:r>
              <a:rPr lang="en-US" sz="1600" dirty="0"/>
              <a:t> positioning robot for Subaru(link is external) – 2007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dirty="0"/>
              <a:t>AAT-TCS - telescope control system upgrade for the UKST – 2008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dirty="0"/>
              <a:t>APT camera - wide-field optical camera for the APT – 2008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dirty="0"/>
              <a:t>CYCLOPS - </a:t>
            </a:r>
            <a:r>
              <a:rPr lang="en-US" sz="1600" dirty="0" err="1"/>
              <a:t>fibre</a:t>
            </a:r>
            <a:r>
              <a:rPr lang="en-US" sz="1600" dirty="0"/>
              <a:t> image slicer for UCLES at the AAT – 2010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dirty="0"/>
              <a:t>SAMI prototype - multi-IFU hexabundle </a:t>
            </a:r>
            <a:r>
              <a:rPr lang="en-US" sz="1600" dirty="0" err="1"/>
              <a:t>fibre</a:t>
            </a:r>
            <a:r>
              <a:rPr lang="en-US" sz="1600" dirty="0"/>
              <a:t> feed for the AAT – 2011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dirty="0"/>
              <a:t>CURE - Cassegrain calibration and guide unit at the AAT – 2012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dirty="0"/>
              <a:t>GNOSIS - OH suppression </a:t>
            </a:r>
            <a:r>
              <a:rPr lang="en-US" sz="1600" dirty="0" err="1"/>
              <a:t>fibre</a:t>
            </a:r>
            <a:r>
              <a:rPr lang="en-US" sz="1600" dirty="0"/>
              <a:t> feed for IRIS2 at the AAT – 2012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dirty="0"/>
              <a:t>CYCLOPS2 - </a:t>
            </a:r>
            <a:r>
              <a:rPr lang="en-US" sz="1600" dirty="0" err="1"/>
              <a:t>fibre</a:t>
            </a:r>
            <a:r>
              <a:rPr lang="en-US" sz="1600" dirty="0"/>
              <a:t> image slicer for UCLES at the AAT – 2012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dirty="0"/>
              <a:t>SAMI -multi-IFU hexabundle </a:t>
            </a:r>
            <a:r>
              <a:rPr lang="en-US" sz="1600" dirty="0" err="1"/>
              <a:t>fibre</a:t>
            </a:r>
            <a:r>
              <a:rPr lang="en-US" sz="1600" dirty="0"/>
              <a:t> feed for the AAT – 2013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dirty="0"/>
              <a:t>KOALA - 500 element </a:t>
            </a:r>
            <a:r>
              <a:rPr lang="en-US" sz="1600" dirty="0" err="1"/>
              <a:t>fibre</a:t>
            </a:r>
            <a:r>
              <a:rPr lang="en-US" sz="1600" dirty="0"/>
              <a:t>-IFU for the AAT – 2014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dirty="0"/>
              <a:t>HERMES - moderate resolution optical spectrograph for the AAT – 2014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dirty="0" err="1"/>
              <a:t>AAOmega</a:t>
            </a:r>
            <a:r>
              <a:rPr lang="en-US" sz="1600" dirty="0"/>
              <a:t> upgrade - new CCDs for the </a:t>
            </a:r>
            <a:r>
              <a:rPr lang="en-US" sz="1600" dirty="0" err="1"/>
              <a:t>AAOmega</a:t>
            </a:r>
            <a:r>
              <a:rPr lang="en-US" sz="1600" dirty="0"/>
              <a:t> instrument at the AAT – 2014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dirty="0"/>
              <a:t>GHOST – High resolution echelle spectrograph for Gemini – 2016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dirty="0"/>
              <a:t>TAIPAN – </a:t>
            </a:r>
            <a:r>
              <a:rPr lang="en-US" sz="1600" dirty="0" err="1"/>
              <a:t>Starbugs</a:t>
            </a:r>
            <a:r>
              <a:rPr lang="en-US" sz="1600" dirty="0"/>
              <a:t> MOS for UKST - 2019</a:t>
            </a:r>
            <a:br>
              <a:rPr lang="en-US" sz="1600" dirty="0"/>
            </a:br>
            <a:r>
              <a:rPr lang="en-US" sz="1600" dirty="0"/>
              <a:t>HECTOR – Multi-IFU </a:t>
            </a:r>
            <a:r>
              <a:rPr lang="en-US" sz="1600" dirty="0" err="1"/>
              <a:t>fibre</a:t>
            </a:r>
            <a:r>
              <a:rPr lang="en-US" sz="1600" dirty="0"/>
              <a:t> feed and double-arm spectrograph for AAT – 2022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dirty="0"/>
              <a:t>DIRAC – Cryogenic IR imager for Eastern Anatolia Observatory, Turkey – 2024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dirty="0" err="1"/>
              <a:t>Malya</a:t>
            </a:r>
            <a:r>
              <a:rPr lang="en-US" sz="1600" dirty="0"/>
              <a:t> payload for Gilmour Space - 2024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592285-024A-FA2D-78B7-7A4B740A1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8102" y="1"/>
            <a:ext cx="8785697" cy="712921"/>
          </a:xfrm>
          <a:solidFill>
            <a:schemeClr val="bg1"/>
          </a:solidFill>
        </p:spPr>
        <p:txBody>
          <a:bodyPr/>
          <a:lstStyle/>
          <a:p>
            <a:r>
              <a:rPr lang="en-US" dirty="0"/>
              <a:t>AAO – Completed Instrument Projects</a:t>
            </a:r>
          </a:p>
        </p:txBody>
      </p:sp>
      <p:pic>
        <p:nvPicPr>
          <p:cNvPr id="6146" name="Picture 2" descr="Facilities">
            <a:extLst>
              <a:ext uri="{FF2B5EF4-FFF2-40B4-BE49-F238E27FC236}">
                <a16:creationId xmlns:a16="http://schemas.microsoft.com/office/drawing/2014/main" id="{51E40ED3-C543-BB94-7DBE-4710719679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014" y="1937289"/>
            <a:ext cx="1746287" cy="1084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Technology at the AAO | Anglo-Australian Telescope">
            <a:extLst>
              <a:ext uri="{FF2B5EF4-FFF2-40B4-BE49-F238E27FC236}">
                <a16:creationId xmlns:a16="http://schemas.microsoft.com/office/drawing/2014/main" id="{B3D03C7C-1E53-93C2-1CC8-99B6D6925F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014" y="3177154"/>
            <a:ext cx="1772088" cy="1983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machine with wires and switches&#10;&#10;Description automatically generated with medium confidence">
            <a:extLst>
              <a:ext uri="{FF2B5EF4-FFF2-40B4-BE49-F238E27FC236}">
                <a16:creationId xmlns:a16="http://schemas.microsoft.com/office/drawing/2014/main" id="{092F1EC0-2C1F-C2B8-4318-9C8D8AE14BE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472" r="8195"/>
          <a:stretch/>
        </p:blipFill>
        <p:spPr>
          <a:xfrm>
            <a:off x="9724033" y="889227"/>
            <a:ext cx="2309640" cy="1847702"/>
          </a:xfrm>
          <a:prstGeom prst="rect">
            <a:avLst/>
          </a:prstGeom>
        </p:spPr>
      </p:pic>
      <p:pic>
        <p:nvPicPr>
          <p:cNvPr id="10" name="Picture 9" descr="A circular object with wires&#10;&#10;Description automatically generated">
            <a:extLst>
              <a:ext uri="{FF2B5EF4-FFF2-40B4-BE49-F238E27FC236}">
                <a16:creationId xmlns:a16="http://schemas.microsoft.com/office/drawing/2014/main" id="{4053A19D-F0DC-0645-25E0-D1463C8010C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7281" b="10430"/>
          <a:stretch/>
        </p:blipFill>
        <p:spPr>
          <a:xfrm>
            <a:off x="9898136" y="2874119"/>
            <a:ext cx="1946191" cy="2093116"/>
          </a:xfrm>
          <a:prstGeom prst="rect">
            <a:avLst/>
          </a:prstGeom>
        </p:spPr>
      </p:pic>
      <p:pic>
        <p:nvPicPr>
          <p:cNvPr id="6150" name="Picture 6" descr="AESOP - Astralis: Australia's National Capability for Optical Astronomy  Instrumentation">
            <a:extLst>
              <a:ext uri="{FF2B5EF4-FFF2-40B4-BE49-F238E27FC236}">
                <a16:creationId xmlns:a16="http://schemas.microsoft.com/office/drawing/2014/main" id="{28598561-8B8D-A8AA-9B37-B8CB8C8DEF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02" r="20222"/>
          <a:stretch/>
        </p:blipFill>
        <p:spPr bwMode="auto">
          <a:xfrm>
            <a:off x="9623898" y="5105517"/>
            <a:ext cx="2309640" cy="1563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GHOST | Gemini Observatory">
            <a:extLst>
              <a:ext uri="{FF2B5EF4-FFF2-40B4-BE49-F238E27FC236}">
                <a16:creationId xmlns:a16="http://schemas.microsoft.com/office/drawing/2014/main" id="{5A21128C-814E-CF12-31FA-C88FD87906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5" r="8476"/>
          <a:stretch/>
        </p:blipFill>
        <p:spPr bwMode="auto">
          <a:xfrm>
            <a:off x="796014" y="5263520"/>
            <a:ext cx="1772088" cy="1405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1100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50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50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5000" fill="hold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0" fill="hold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5000" fill="hold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5000" fill="hold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5000" fill="hold"/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5000" fill="hold"/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5000" fill="hold"/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5000" fill="hold"/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5000" fill="hold"/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5000" fill="hold"/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5000" fill="hold"/>
                                        <p:tgtEl>
                                          <p:spTgt spid="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5000" fill="hold"/>
                                        <p:tgtEl>
                                          <p:spTgt spid="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5000" fill="hold"/>
                                        <p:tgtEl>
                                          <p:spTgt spid="5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5000" fill="hold"/>
                                        <p:tgtEl>
                                          <p:spTgt spid="5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5000" fill="hold"/>
                                        <p:tgtEl>
                                          <p:spTgt spid="5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5000" fill="hold"/>
                                        <p:tgtEl>
                                          <p:spTgt spid="5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5000" fill="hold"/>
                                        <p:tgtEl>
                                          <p:spTgt spid="5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5000" fill="hold"/>
                                        <p:tgtEl>
                                          <p:spTgt spid="5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5000" fill="hold"/>
                                        <p:tgtEl>
                                          <p:spTgt spid="5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5000" fill="hold"/>
                                        <p:tgtEl>
                                          <p:spTgt spid="5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5000" fill="hold"/>
                                        <p:tgtEl>
                                          <p:spTgt spid="5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5000" fill="hold"/>
                                        <p:tgtEl>
                                          <p:spTgt spid="5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5000" fill="hold"/>
                                        <p:tgtEl>
                                          <p:spTgt spid="5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5000" fill="hold"/>
                                        <p:tgtEl>
                                          <p:spTgt spid="5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5000" fill="hold"/>
                                        <p:tgtEl>
                                          <p:spTgt spid="5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5000" fill="hold"/>
                                        <p:tgtEl>
                                          <p:spTgt spid="5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4" end="2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5000" fill="hold"/>
                                        <p:tgtEl>
                                          <p:spTgt spid="5">
                                            <p:txEl>
                                              <p:pRg st="24" end="2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5000" fill="hold"/>
                                        <p:tgtEl>
                                          <p:spTgt spid="5">
                                            <p:txEl>
                                              <p:pRg st="24" end="2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5" end="2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5000" fill="hold"/>
                                        <p:tgtEl>
                                          <p:spTgt spid="5">
                                            <p:txEl>
                                              <p:pRg st="25" end="2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5000" fill="hold"/>
                                        <p:tgtEl>
                                          <p:spTgt spid="5">
                                            <p:txEl>
                                              <p:pRg st="25" end="2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6" end="2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5000" fill="hold"/>
                                        <p:tgtEl>
                                          <p:spTgt spid="5">
                                            <p:txEl>
                                              <p:pRg st="26" end="2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5000" fill="hold"/>
                                        <p:tgtEl>
                                          <p:spTgt spid="5">
                                            <p:txEl>
                                              <p:pRg st="26" end="2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7" end="2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5000" fill="hold"/>
                                        <p:tgtEl>
                                          <p:spTgt spid="5">
                                            <p:txEl>
                                              <p:pRg st="27" end="2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5000" fill="hold"/>
                                        <p:tgtEl>
                                          <p:spTgt spid="5">
                                            <p:txEl>
                                              <p:pRg st="27" end="2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8" end="2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5000" fill="hold"/>
                                        <p:tgtEl>
                                          <p:spTgt spid="5">
                                            <p:txEl>
                                              <p:pRg st="28" end="2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5000" fill="hold"/>
                                        <p:tgtEl>
                                          <p:spTgt spid="5">
                                            <p:txEl>
                                              <p:pRg st="28" end="2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9" end="2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5000" fill="hold"/>
                                        <p:tgtEl>
                                          <p:spTgt spid="5">
                                            <p:txEl>
                                              <p:pRg st="29" end="2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5000" fill="hold"/>
                                        <p:tgtEl>
                                          <p:spTgt spid="5">
                                            <p:txEl>
                                              <p:pRg st="29" end="2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0" end="3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5000" fill="hold"/>
                                        <p:tgtEl>
                                          <p:spTgt spid="5">
                                            <p:txEl>
                                              <p:pRg st="30" end="3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5000" fill="hold"/>
                                        <p:tgtEl>
                                          <p:spTgt spid="5">
                                            <p:txEl>
                                              <p:pRg st="30" end="3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1" end="3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15000" fill="hold"/>
                                        <p:tgtEl>
                                          <p:spTgt spid="5">
                                            <p:txEl>
                                              <p:pRg st="31" end="3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5000" fill="hold"/>
                                        <p:tgtEl>
                                          <p:spTgt spid="5">
                                            <p:txEl>
                                              <p:pRg st="31" end="3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2" end="3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5000" fill="hold"/>
                                        <p:tgtEl>
                                          <p:spTgt spid="5">
                                            <p:txEl>
                                              <p:pRg st="32" end="3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5000" fill="hold"/>
                                        <p:tgtEl>
                                          <p:spTgt spid="5">
                                            <p:txEl>
                                              <p:pRg st="32" end="3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3" end="3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15000" fill="hold"/>
                                        <p:tgtEl>
                                          <p:spTgt spid="5">
                                            <p:txEl>
                                              <p:pRg st="33" end="3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5000" fill="hold"/>
                                        <p:tgtEl>
                                          <p:spTgt spid="5">
                                            <p:txEl>
                                              <p:pRg st="33" end="3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4" end="3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15000" fill="hold"/>
                                        <p:tgtEl>
                                          <p:spTgt spid="5">
                                            <p:txEl>
                                              <p:pRg st="34" end="3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5000" fill="hold"/>
                                        <p:tgtEl>
                                          <p:spTgt spid="5">
                                            <p:txEl>
                                              <p:pRg st="34" end="3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5" end="3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5000" fill="hold"/>
                                        <p:tgtEl>
                                          <p:spTgt spid="5">
                                            <p:txEl>
                                              <p:pRg st="35" end="3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5000" fill="hold"/>
                                        <p:tgtEl>
                                          <p:spTgt spid="5">
                                            <p:txEl>
                                              <p:pRg st="35" end="3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6" end="3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15000" fill="hold"/>
                                        <p:tgtEl>
                                          <p:spTgt spid="5">
                                            <p:txEl>
                                              <p:pRg st="36" end="3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5000" fill="hold"/>
                                        <p:tgtEl>
                                          <p:spTgt spid="5">
                                            <p:txEl>
                                              <p:pRg st="36" end="3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7" end="3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15000" fill="hold"/>
                                        <p:tgtEl>
                                          <p:spTgt spid="5">
                                            <p:txEl>
                                              <p:pRg st="37" end="3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5000" fill="hold"/>
                                        <p:tgtEl>
                                          <p:spTgt spid="5">
                                            <p:txEl>
                                              <p:pRg st="37" end="3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8" end="3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15000" fill="hold"/>
                                        <p:tgtEl>
                                          <p:spTgt spid="5">
                                            <p:txEl>
                                              <p:pRg st="38" end="3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5000" fill="hold"/>
                                        <p:tgtEl>
                                          <p:spTgt spid="5">
                                            <p:txEl>
                                              <p:pRg st="38" end="3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9" end="3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15000" fill="hold"/>
                                        <p:tgtEl>
                                          <p:spTgt spid="5">
                                            <p:txEl>
                                              <p:pRg st="39" end="3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5000" fill="hold"/>
                                        <p:tgtEl>
                                          <p:spTgt spid="5">
                                            <p:txEl>
                                              <p:pRg st="39" end="3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0" end="4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15000" fill="hold"/>
                                        <p:tgtEl>
                                          <p:spTgt spid="5">
                                            <p:txEl>
                                              <p:pRg st="40" end="4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5000" fill="hold"/>
                                        <p:tgtEl>
                                          <p:spTgt spid="5">
                                            <p:txEl>
                                              <p:pRg st="40" end="4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1" end="4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15000" fill="hold"/>
                                        <p:tgtEl>
                                          <p:spTgt spid="5">
                                            <p:txEl>
                                              <p:pRg st="41" end="4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5000" fill="hold"/>
                                        <p:tgtEl>
                                          <p:spTgt spid="5">
                                            <p:txEl>
                                              <p:pRg st="41" end="4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2" end="4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15000" fill="hold"/>
                                        <p:tgtEl>
                                          <p:spTgt spid="5">
                                            <p:txEl>
                                              <p:pRg st="42" end="4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5000" fill="hold"/>
                                        <p:tgtEl>
                                          <p:spTgt spid="5">
                                            <p:txEl>
                                              <p:pRg st="42" end="4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3" end="4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15000" fill="hold"/>
                                        <p:tgtEl>
                                          <p:spTgt spid="5">
                                            <p:txEl>
                                              <p:pRg st="43" end="4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5000" fill="hold"/>
                                        <p:tgtEl>
                                          <p:spTgt spid="5">
                                            <p:txEl>
                                              <p:pRg st="43" end="4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9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4" end="4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15000" fill="hold"/>
                                        <p:tgtEl>
                                          <p:spTgt spid="5">
                                            <p:txEl>
                                              <p:pRg st="44" end="4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5000" fill="hold"/>
                                        <p:tgtEl>
                                          <p:spTgt spid="5">
                                            <p:txEl>
                                              <p:pRg st="44" end="4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3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5" end="4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15000" fill="hold"/>
                                        <p:tgtEl>
                                          <p:spTgt spid="5">
                                            <p:txEl>
                                              <p:pRg st="45" end="4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5000" fill="hold"/>
                                        <p:tgtEl>
                                          <p:spTgt spid="5">
                                            <p:txEl>
                                              <p:pRg st="45" end="4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7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6" end="4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9" dur="15000" fill="hold"/>
                                        <p:tgtEl>
                                          <p:spTgt spid="5">
                                            <p:txEl>
                                              <p:pRg st="46" end="4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5000" fill="hold"/>
                                        <p:tgtEl>
                                          <p:spTgt spid="5">
                                            <p:txEl>
                                              <p:pRg st="46" end="4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1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7" end="4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15000" fill="hold"/>
                                        <p:tgtEl>
                                          <p:spTgt spid="5">
                                            <p:txEl>
                                              <p:pRg st="47" end="4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5000" fill="hold"/>
                                        <p:tgtEl>
                                          <p:spTgt spid="5">
                                            <p:txEl>
                                              <p:pRg st="47" end="4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5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8" end="4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7" dur="15000" fill="hold"/>
                                        <p:tgtEl>
                                          <p:spTgt spid="5">
                                            <p:txEl>
                                              <p:pRg st="48" end="4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5000" fill="hold"/>
                                        <p:tgtEl>
                                          <p:spTgt spid="5">
                                            <p:txEl>
                                              <p:pRg st="48" end="4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9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9" end="4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1" dur="15000" fill="hold"/>
                                        <p:tgtEl>
                                          <p:spTgt spid="5">
                                            <p:txEl>
                                              <p:pRg st="49" end="4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5000" fill="hold"/>
                                        <p:tgtEl>
                                          <p:spTgt spid="5">
                                            <p:txEl>
                                              <p:pRg st="49" end="4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3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0" end="5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15000" fill="hold"/>
                                        <p:tgtEl>
                                          <p:spTgt spid="5">
                                            <p:txEl>
                                              <p:pRg st="50" end="5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5000" fill="hold"/>
                                        <p:tgtEl>
                                          <p:spTgt spid="5">
                                            <p:txEl>
                                              <p:pRg st="50" end="5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7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1" end="5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9" dur="15000" fill="hold"/>
                                        <p:tgtEl>
                                          <p:spTgt spid="5">
                                            <p:txEl>
                                              <p:pRg st="51" end="5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5000" fill="hold"/>
                                        <p:tgtEl>
                                          <p:spTgt spid="5">
                                            <p:txEl>
                                              <p:pRg st="51" end="5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1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2" end="5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3" dur="15000" fill="hold"/>
                                        <p:tgtEl>
                                          <p:spTgt spid="5">
                                            <p:txEl>
                                              <p:pRg st="52" end="5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5000" fill="hold"/>
                                        <p:tgtEl>
                                          <p:spTgt spid="5">
                                            <p:txEl>
                                              <p:pRg st="52" end="5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5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3" end="5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7" dur="15000" fill="hold"/>
                                        <p:tgtEl>
                                          <p:spTgt spid="5">
                                            <p:txEl>
                                              <p:pRg st="53" end="5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5000" fill="hold"/>
                                        <p:tgtEl>
                                          <p:spTgt spid="5">
                                            <p:txEl>
                                              <p:pRg st="53" end="5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9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1" dur="5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2" dur="5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3" presetID="2" presetClass="entr" presetSubtype="4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5" dur="5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6" dur="5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7" presetID="2" presetClass="entr" presetSubtype="4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9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0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1" presetID="2" presetClass="entr" presetSubtype="4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3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4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5" presetID="2" presetClass="entr" presetSubtype="4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7" dur="5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8" dur="5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9" presetID="2" presetClass="entr" presetSubtype="4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1" dur="50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2" dur="50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allAtOnce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20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DD0DD5-5BFD-9BEE-F526-9030D48A03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Astralis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08008A-F7ED-21DF-DA27-113E996673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E1B16D-35D7-FAC6-060A-4B3E0226D1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89" t="13486" r="4850" b="13812"/>
          <a:stretch/>
        </p:blipFill>
        <p:spPr>
          <a:xfrm>
            <a:off x="257578" y="130194"/>
            <a:ext cx="11561384" cy="6529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3542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20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DD0DD5-5BFD-9BEE-F526-9030D48A035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406775" y="744538"/>
            <a:ext cx="8785225" cy="946150"/>
          </a:xfrm>
        </p:spPr>
        <p:txBody>
          <a:bodyPr/>
          <a:lstStyle/>
          <a:p>
            <a:r>
              <a:rPr lang="en-US" dirty="0" err="1"/>
              <a:t>Astralis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9F72E4-DABF-6632-55D4-6B400BA037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749" y="147672"/>
            <a:ext cx="11694017" cy="6562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5265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Google Shape;65;p10"/>
          <p:cNvPicPr preferRelativeResize="0">
            <a:picLocks noChangeAspect="1"/>
          </p:cNvPicPr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652582" y="1584102"/>
            <a:ext cx="5325277" cy="2673683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10"/>
          <p:cNvSpPr txBox="1">
            <a:spLocks noGrp="1"/>
          </p:cNvSpPr>
          <p:nvPr>
            <p:ph idx="1"/>
          </p:nvPr>
        </p:nvSpPr>
        <p:spPr>
          <a:xfrm>
            <a:off x="875765" y="1584102"/>
            <a:ext cx="6877318" cy="5273898"/>
          </a:xfrm>
          <a:prstGeom prst="rect">
            <a:avLst/>
          </a:prstGeom>
        </p:spPr>
        <p:txBody>
          <a:bodyPr spcFirstLastPara="1" wrap="square" lIns="57150" tIns="91425" rIns="91425" bIns="91425" anchor="t" anchorCtr="0">
            <a:normAutofit fontScale="70000" lnSpcReduction="20000"/>
          </a:bodyPr>
          <a:lstStyle/>
          <a:p>
            <a:pPr indent="-330200">
              <a:lnSpc>
                <a:spcPct val="120000"/>
              </a:lnSpc>
              <a:spcBef>
                <a:spcPts val="0"/>
              </a:spcBef>
              <a:buClr>
                <a:schemeClr val="dk1"/>
              </a:buClr>
              <a:buSzPts val="1600"/>
            </a:pPr>
            <a:r>
              <a:rPr lang="en" b="1" dirty="0">
                <a:solidFill>
                  <a:srgbClr val="CC0000"/>
                </a:solidFill>
              </a:rPr>
              <a:t>Multi-conjugate Adaptive Optics</a:t>
            </a:r>
            <a:r>
              <a:rPr lang="en" dirty="0">
                <a:solidFill>
                  <a:schemeClr val="dk1"/>
                </a:solidFill>
              </a:rPr>
              <a:t> system for correction in the </a:t>
            </a:r>
            <a:r>
              <a:rPr lang="en" b="1" dirty="0">
                <a:solidFill>
                  <a:srgbClr val="CC0000"/>
                </a:solidFill>
              </a:rPr>
              <a:t>visible</a:t>
            </a:r>
            <a:endParaRPr b="1" dirty="0">
              <a:solidFill>
                <a:srgbClr val="CC0000"/>
              </a:solidFill>
            </a:endParaRPr>
          </a:p>
          <a:p>
            <a:pPr marL="628650" lvl="1" indent="-203200">
              <a:lnSpc>
                <a:spcPct val="120000"/>
              </a:lnSpc>
              <a:spcBef>
                <a:spcPts val="0"/>
              </a:spcBef>
              <a:buClr>
                <a:schemeClr val="dk1"/>
              </a:buClr>
              <a:buSzPts val="1400"/>
            </a:pPr>
            <a:r>
              <a:rPr lang="en" dirty="0">
                <a:solidFill>
                  <a:schemeClr val="dk1"/>
                </a:solidFill>
              </a:rPr>
              <a:t>complete with a</a:t>
            </a:r>
            <a:r>
              <a:rPr lang="en" b="1" dirty="0">
                <a:solidFill>
                  <a:srgbClr val="C00000"/>
                </a:solidFill>
              </a:rPr>
              <a:t> 30”x30”</a:t>
            </a:r>
            <a:r>
              <a:rPr lang="en" b="1" dirty="0">
                <a:solidFill>
                  <a:srgbClr val="CC0000"/>
                </a:solidFill>
              </a:rPr>
              <a:t> imager</a:t>
            </a:r>
            <a:r>
              <a:rPr lang="en" dirty="0">
                <a:solidFill>
                  <a:schemeClr val="dk1"/>
                </a:solidFill>
              </a:rPr>
              <a:t> @ 7.3mas pixels</a:t>
            </a:r>
            <a:endParaRPr dirty="0">
              <a:solidFill>
                <a:schemeClr val="dk1"/>
              </a:solidFill>
            </a:endParaRPr>
          </a:p>
          <a:p>
            <a:pPr marL="628650" lvl="1" indent="-203200">
              <a:lnSpc>
                <a:spcPct val="120000"/>
              </a:lnSpc>
              <a:spcBef>
                <a:spcPts val="0"/>
              </a:spcBef>
              <a:buClr>
                <a:schemeClr val="dk1"/>
              </a:buClr>
              <a:buSzPts val="1400"/>
            </a:pPr>
            <a:r>
              <a:rPr lang="en" dirty="0">
                <a:solidFill>
                  <a:schemeClr val="dk1"/>
                </a:solidFill>
              </a:rPr>
              <a:t>and an </a:t>
            </a:r>
            <a:r>
              <a:rPr lang="en" b="1" dirty="0">
                <a:solidFill>
                  <a:srgbClr val="CC0000"/>
                </a:solidFill>
              </a:rPr>
              <a:t>IFU w/ 4 spectral resolution modes</a:t>
            </a:r>
            <a:r>
              <a:rPr lang="en" dirty="0">
                <a:solidFill>
                  <a:schemeClr val="dk1"/>
                </a:solidFill>
              </a:rPr>
              <a:t> (4-12k), </a:t>
            </a:r>
            <a:br>
              <a:rPr lang="en" dirty="0">
                <a:solidFill>
                  <a:schemeClr val="dk1"/>
                </a:solidFill>
              </a:rPr>
            </a:br>
            <a:r>
              <a:rPr lang="en" dirty="0">
                <a:solidFill>
                  <a:schemeClr val="dk1"/>
                </a:solidFill>
              </a:rPr>
              <a:t>+ </a:t>
            </a:r>
            <a:r>
              <a:rPr lang="en" b="1" dirty="0">
                <a:solidFill>
                  <a:srgbClr val="C00000"/>
                </a:solidFill>
              </a:rPr>
              <a:t>2 spatial modes </a:t>
            </a:r>
            <a:r>
              <a:rPr lang="en" dirty="0">
                <a:solidFill>
                  <a:schemeClr val="dk1"/>
                </a:solidFill>
              </a:rPr>
              <a:t>(3x3” 25mas, 6x6” 50mas)</a:t>
            </a:r>
            <a:endParaRPr dirty="0">
              <a:solidFill>
                <a:schemeClr val="dk1"/>
              </a:solidFill>
            </a:endParaRPr>
          </a:p>
          <a:p>
            <a:pPr indent="-330200">
              <a:lnSpc>
                <a:spcPct val="120000"/>
              </a:lnSpc>
              <a:spcBef>
                <a:spcPts val="0"/>
              </a:spcBef>
              <a:buClr>
                <a:schemeClr val="dk1"/>
              </a:buClr>
              <a:buSzPts val="1600"/>
            </a:pPr>
            <a:r>
              <a:rPr lang="en" dirty="0">
                <a:solidFill>
                  <a:schemeClr val="dk1"/>
                </a:solidFill>
              </a:rPr>
              <a:t>Expecting ≈ </a:t>
            </a:r>
            <a:r>
              <a:rPr lang="en" b="1" dirty="0">
                <a:solidFill>
                  <a:schemeClr val="dk1"/>
                </a:solidFill>
              </a:rPr>
              <a:t>10% </a:t>
            </a:r>
            <a:r>
              <a:rPr lang="en" b="1" dirty="0" err="1">
                <a:solidFill>
                  <a:schemeClr val="dk1"/>
                </a:solidFill>
              </a:rPr>
              <a:t>Strehl</a:t>
            </a:r>
            <a:r>
              <a:rPr lang="en" dirty="0">
                <a:solidFill>
                  <a:schemeClr val="dk1"/>
                </a:solidFill>
              </a:rPr>
              <a:t> (goal 15%) </a:t>
            </a:r>
            <a:r>
              <a:rPr lang="en" b="1" dirty="0">
                <a:solidFill>
                  <a:schemeClr val="dk1"/>
                </a:solidFill>
              </a:rPr>
              <a:t>at V band</a:t>
            </a:r>
            <a:endParaRPr b="1" dirty="0">
              <a:solidFill>
                <a:schemeClr val="dk1"/>
              </a:solidFill>
            </a:endParaRPr>
          </a:p>
          <a:p>
            <a:pPr indent="-330200">
              <a:lnSpc>
                <a:spcPct val="120000"/>
              </a:lnSpc>
              <a:spcBef>
                <a:spcPts val="0"/>
              </a:spcBef>
              <a:buClr>
                <a:schemeClr val="dk1"/>
              </a:buClr>
              <a:buSzPts val="1600"/>
            </a:pPr>
            <a:r>
              <a:rPr lang="en" b="1" dirty="0">
                <a:solidFill>
                  <a:schemeClr val="dk1"/>
                </a:solidFill>
              </a:rPr>
              <a:t>50% sky coverage</a:t>
            </a:r>
            <a:r>
              <a:rPr lang="en" dirty="0">
                <a:solidFill>
                  <a:schemeClr val="dk1"/>
                </a:solidFill>
              </a:rPr>
              <a:t> @ South GP for 15% encircled energy in 50 mas </a:t>
            </a:r>
            <a:r>
              <a:rPr lang="en" dirty="0" err="1">
                <a:solidFill>
                  <a:schemeClr val="dk1"/>
                </a:solidFill>
              </a:rPr>
              <a:t>spaxel</a:t>
            </a:r>
            <a:endParaRPr dirty="0">
              <a:solidFill>
                <a:schemeClr val="dk1"/>
              </a:solidFill>
            </a:endParaRPr>
          </a:p>
          <a:p>
            <a:pPr indent="-330200">
              <a:lnSpc>
                <a:spcPct val="120000"/>
              </a:lnSpc>
              <a:spcBef>
                <a:spcPts val="0"/>
              </a:spcBef>
              <a:buClr>
                <a:schemeClr val="dk1"/>
              </a:buClr>
              <a:buSzPts val="1600"/>
            </a:pPr>
            <a:r>
              <a:rPr lang="en" dirty="0">
                <a:solidFill>
                  <a:schemeClr val="dk1"/>
                </a:solidFill>
              </a:rPr>
              <a:t>Imager 5-sigma limiting mag in 1 hour </a:t>
            </a:r>
            <a:r>
              <a:rPr lang="en" b="1" dirty="0">
                <a:solidFill>
                  <a:srgbClr val="CC0000"/>
                </a:solidFill>
              </a:rPr>
              <a:t>V ≈ 29.5</a:t>
            </a:r>
            <a:endParaRPr dirty="0">
              <a:solidFill>
                <a:schemeClr val="dk1"/>
              </a:solidFill>
            </a:endParaRPr>
          </a:p>
          <a:p>
            <a:pPr indent="-330200">
              <a:lnSpc>
                <a:spcPct val="120000"/>
              </a:lnSpc>
              <a:spcBef>
                <a:spcPts val="0"/>
              </a:spcBef>
              <a:buClr>
                <a:schemeClr val="dk1"/>
              </a:buClr>
              <a:buSzPts val="1600"/>
            </a:pPr>
            <a:r>
              <a:rPr lang="en" dirty="0">
                <a:solidFill>
                  <a:schemeClr val="dk1"/>
                </a:solidFill>
              </a:rPr>
              <a:t>Tight Consortium: </a:t>
            </a:r>
            <a:r>
              <a:rPr lang="en" b="1" dirty="0">
                <a:solidFill>
                  <a:schemeClr val="dk1"/>
                </a:solidFill>
              </a:rPr>
              <a:t>ASTRALIS </a:t>
            </a:r>
            <a:r>
              <a:rPr lang="en" dirty="0">
                <a:solidFill>
                  <a:schemeClr val="dk1"/>
                </a:solidFill>
              </a:rPr>
              <a:t>(lead) / </a:t>
            </a:r>
            <a:r>
              <a:rPr lang="en" b="1" dirty="0">
                <a:solidFill>
                  <a:schemeClr val="dk1"/>
                </a:solidFill>
              </a:rPr>
              <a:t>INAF / LAM / ESO</a:t>
            </a:r>
            <a:endParaRPr b="1" dirty="0">
              <a:solidFill>
                <a:schemeClr val="dk1"/>
              </a:solidFill>
            </a:endParaRPr>
          </a:p>
          <a:p>
            <a:pPr indent="-330200">
              <a:lnSpc>
                <a:spcPct val="120000"/>
              </a:lnSpc>
              <a:spcBef>
                <a:spcPts val="0"/>
              </a:spcBef>
              <a:buClr>
                <a:schemeClr val="dk1"/>
              </a:buClr>
              <a:buSzPts val="1600"/>
            </a:pPr>
            <a:r>
              <a:rPr lang="en" b="1" u="sng" dirty="0">
                <a:solidFill>
                  <a:schemeClr val="dk1"/>
                </a:solidFill>
              </a:rPr>
              <a:t>Passed phase B April 2023</a:t>
            </a:r>
            <a:r>
              <a:rPr lang="en" dirty="0">
                <a:solidFill>
                  <a:schemeClr val="dk1"/>
                </a:solidFill>
              </a:rPr>
              <a:t>, </a:t>
            </a:r>
            <a:r>
              <a:rPr lang="en" b="1" dirty="0">
                <a:solidFill>
                  <a:srgbClr val="CC0000"/>
                </a:solidFill>
              </a:rPr>
              <a:t>first light expected 2030</a:t>
            </a:r>
            <a:r>
              <a:rPr lang="en" b="1" dirty="0">
                <a:solidFill>
                  <a:schemeClr val="dk1"/>
                </a:solidFill>
              </a:rPr>
              <a:t> </a:t>
            </a:r>
            <a:endParaRPr b="1" dirty="0">
              <a:solidFill>
                <a:schemeClr val="dk1"/>
              </a:solidFill>
            </a:endParaRPr>
          </a:p>
          <a:p>
            <a:pPr indent="-330200">
              <a:lnSpc>
                <a:spcPct val="120000"/>
              </a:lnSpc>
              <a:spcBef>
                <a:spcPts val="0"/>
              </a:spcBef>
              <a:buClr>
                <a:schemeClr val="dk1"/>
              </a:buClr>
              <a:buSzPts val="1600"/>
            </a:pPr>
            <a:r>
              <a:rPr lang="en" dirty="0">
                <a:solidFill>
                  <a:schemeClr val="dk1"/>
                </a:solidFill>
              </a:rPr>
              <a:t>For the ESO VLT AOF (UT4)</a:t>
            </a:r>
            <a:endParaRPr dirty="0">
              <a:solidFill>
                <a:schemeClr val="dk1"/>
              </a:solidFill>
            </a:endParaRPr>
          </a:p>
          <a:p>
            <a:pPr marL="628650" lvl="1" indent="-203200">
              <a:lnSpc>
                <a:spcPct val="120000"/>
              </a:lnSpc>
              <a:spcBef>
                <a:spcPts val="0"/>
              </a:spcBef>
              <a:buClr>
                <a:schemeClr val="dk1"/>
              </a:buClr>
              <a:buSzPts val="1400"/>
            </a:pPr>
            <a:r>
              <a:rPr lang="en" dirty="0">
                <a:solidFill>
                  <a:schemeClr val="dk1"/>
                </a:solidFill>
              </a:rPr>
              <a:t>4x2 Laser Guide Stars;</a:t>
            </a:r>
            <a:endParaRPr dirty="0">
              <a:solidFill>
                <a:schemeClr val="dk1"/>
              </a:solidFill>
            </a:endParaRPr>
          </a:p>
          <a:p>
            <a:pPr marL="628650" lvl="1" indent="-203200">
              <a:lnSpc>
                <a:spcPct val="120000"/>
              </a:lnSpc>
              <a:spcBef>
                <a:spcPts val="0"/>
              </a:spcBef>
              <a:buClr>
                <a:schemeClr val="dk1"/>
              </a:buClr>
              <a:buSzPts val="1400"/>
            </a:pPr>
            <a:r>
              <a:rPr lang="en" dirty="0">
                <a:solidFill>
                  <a:schemeClr val="dk1"/>
                </a:solidFill>
              </a:rPr>
              <a:t>3 Near-IR NGS Wavefront Sensors (using SAPHIRA);</a:t>
            </a:r>
            <a:endParaRPr dirty="0">
              <a:solidFill>
                <a:schemeClr val="dk1"/>
              </a:solidFill>
            </a:endParaRPr>
          </a:p>
          <a:p>
            <a:pPr marL="628650" lvl="1" indent="-203200">
              <a:lnSpc>
                <a:spcPct val="120000"/>
              </a:lnSpc>
              <a:spcBef>
                <a:spcPts val="0"/>
              </a:spcBef>
              <a:buClr>
                <a:schemeClr val="dk1"/>
              </a:buClr>
              <a:buSzPts val="1400"/>
            </a:pPr>
            <a:r>
              <a:rPr lang="en" dirty="0">
                <a:solidFill>
                  <a:schemeClr val="dk1"/>
                </a:solidFill>
              </a:rPr>
              <a:t>3 Deformable mirrors (DSM + 2 post focal DMs);</a:t>
            </a:r>
            <a:endParaRPr dirty="0">
              <a:solidFill>
                <a:schemeClr val="dk1"/>
              </a:solidFill>
            </a:endParaRPr>
          </a:p>
          <a:p>
            <a:pPr indent="-330200">
              <a:lnSpc>
                <a:spcPct val="120000"/>
              </a:lnSpc>
              <a:spcBef>
                <a:spcPts val="0"/>
              </a:spcBef>
              <a:buClr>
                <a:schemeClr val="dk1"/>
              </a:buClr>
              <a:buSzPts val="1600"/>
            </a:pPr>
            <a:r>
              <a:rPr lang="en" dirty="0">
                <a:solidFill>
                  <a:schemeClr val="dk1"/>
                </a:solidFill>
              </a:rPr>
              <a:t>A </a:t>
            </a:r>
            <a:r>
              <a:rPr lang="en" b="1" dirty="0">
                <a:solidFill>
                  <a:srgbClr val="CC0000"/>
                </a:solidFill>
              </a:rPr>
              <a:t>brilliant community-driven science case:</a:t>
            </a:r>
          </a:p>
          <a:p>
            <a:pPr marL="127000" indent="0">
              <a:lnSpc>
                <a:spcPct val="113000"/>
              </a:lnSpc>
              <a:buClr>
                <a:schemeClr val="dk1"/>
              </a:buClr>
              <a:buSzPts val="1600"/>
              <a:buNone/>
            </a:pPr>
            <a:r>
              <a:rPr lang="en" b="1" dirty="0">
                <a:solidFill>
                  <a:srgbClr val="CC0000"/>
                </a:solidFill>
              </a:rPr>
              <a:t>	</a:t>
            </a:r>
            <a:r>
              <a:rPr lang="en" dirty="0">
                <a:solidFill>
                  <a:schemeClr val="dk1"/>
                </a:solidFill>
              </a:rPr>
              <a:t> (</a:t>
            </a:r>
            <a:r>
              <a:rPr lang="en-AU" b="1" u="sng" dirty="0">
                <a:solidFill>
                  <a:schemeClr val="hlink"/>
                </a:solidFill>
              </a:rPr>
              <a:t>https://</a:t>
            </a:r>
            <a:r>
              <a:rPr lang="en-AU" b="1" u="sng" dirty="0" err="1">
                <a:solidFill>
                  <a:schemeClr val="hlink"/>
                </a:solidFill>
              </a:rPr>
              <a:t>arxiv.org</a:t>
            </a:r>
            <a:r>
              <a:rPr lang="en-AU" b="1" u="sng" dirty="0">
                <a:solidFill>
                  <a:schemeClr val="hlink"/>
                </a:solidFill>
              </a:rPr>
              <a:t>/abs/2009.09242</a:t>
            </a:r>
            <a:r>
              <a:rPr lang="en" dirty="0">
                <a:solidFill>
                  <a:schemeClr val="dk1"/>
                </a:solidFill>
              </a:rPr>
              <a:t>)</a:t>
            </a:r>
            <a:endParaRPr dirty="0">
              <a:solidFill>
                <a:schemeClr val="dk1"/>
              </a:solidFill>
            </a:endParaRPr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8</a:t>
            </a:fld>
            <a:endParaRPr/>
          </a:p>
        </p:txBody>
      </p:sp>
      <p:pic>
        <p:nvPicPr>
          <p:cNvPr id="3" name="UT4_LGS_timelapse.mp4">
            <a:hlinkClick r:id="" action="ppaction://media"/>
            <a:extLst>
              <a:ext uri="{FF2B5EF4-FFF2-40B4-BE49-F238E27FC236}">
                <a16:creationId xmlns:a16="http://schemas.microsoft.com/office/drawing/2014/main" id="{63B5E03E-B974-DE1F-8252-8496FB4AF6D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07628" y="4385617"/>
            <a:ext cx="4117599" cy="231615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C7009659-B533-C738-8920-B957B71A8D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8046" y="744997"/>
            <a:ext cx="9125754" cy="945691"/>
          </a:xfrm>
        </p:spPr>
        <p:txBody>
          <a:bodyPr>
            <a:normAutofit/>
          </a:bodyPr>
          <a:lstStyle/>
          <a:p>
            <a:r>
              <a:rPr lang="en-US" dirty="0"/>
              <a:t>AAO looking to the future: MAVIS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3DF745E-7639-43C6-0D8E-1387842B1DA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9956" y="54101"/>
            <a:ext cx="9898150" cy="6583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54B3B9-E090-5A4E-AABE-0F6443D76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3251" y="745439"/>
            <a:ext cx="8785697" cy="945691"/>
          </a:xfrm>
        </p:spPr>
        <p:txBody>
          <a:bodyPr/>
          <a:lstStyle/>
          <a:p>
            <a:r>
              <a:rPr lang="en-US" dirty="0"/>
              <a:t>AAO looking to the future: International</a:t>
            </a:r>
          </a:p>
        </p:txBody>
      </p:sp>
      <p:pic>
        <p:nvPicPr>
          <p:cNvPr id="9" name="Picture 6">
            <a:extLst>
              <a:ext uri="{FF2B5EF4-FFF2-40B4-BE49-F238E27FC236}">
                <a16:creationId xmlns:a16="http://schemas.microsoft.com/office/drawing/2014/main" id="{8A1E94B7-93E3-26C2-6A1E-4C20080404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43"/>
          <a:stretch/>
        </p:blipFill>
        <p:spPr bwMode="auto">
          <a:xfrm>
            <a:off x="163462" y="1629388"/>
            <a:ext cx="4944116" cy="2753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Hackers shut down 2 of the world's most advanced telescopes | Space">
            <a:extLst>
              <a:ext uri="{FF2B5EF4-FFF2-40B4-BE49-F238E27FC236}">
                <a16:creationId xmlns:a16="http://schemas.microsoft.com/office/drawing/2014/main" id="{505474B7-98E0-8FED-FCFD-893A9249D4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59" t="15744" r="12983" b="23233"/>
          <a:stretch/>
        </p:blipFill>
        <p:spPr bwMode="auto">
          <a:xfrm>
            <a:off x="4056013" y="4666423"/>
            <a:ext cx="3195101" cy="1956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Making it easier to find 'new Earths'">
            <a:extLst>
              <a:ext uri="{FF2B5EF4-FFF2-40B4-BE49-F238E27FC236}">
                <a16:creationId xmlns:a16="http://schemas.microsoft.com/office/drawing/2014/main" id="{F15E0C79-A85F-DA68-DA2F-EE6C4F82AF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95" r="19023"/>
          <a:stretch/>
        </p:blipFill>
        <p:spPr bwMode="auto">
          <a:xfrm>
            <a:off x="163462" y="4653360"/>
            <a:ext cx="3561381" cy="1956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0F9509C-D353-CFF1-69B2-022DCC91AF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60421" y="1630290"/>
            <a:ext cx="5196440" cy="2407009"/>
          </a:xfrm>
          <a:prstGeom prst="rect">
            <a:avLst/>
          </a:prstGeom>
        </p:spPr>
      </p:pic>
      <p:pic>
        <p:nvPicPr>
          <p:cNvPr id="6150" name="Picture 6" descr="Giant Magellan Telescope Observatory - M3 Engineering &amp; Technology">
            <a:extLst>
              <a:ext uri="{FF2B5EF4-FFF2-40B4-BE49-F238E27FC236}">
                <a16:creationId xmlns:a16="http://schemas.microsoft.com/office/drawing/2014/main" id="{7CDCE69A-1529-B0D0-B3D3-35FB2FD61D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0220" y="4218317"/>
            <a:ext cx="3685630" cy="2452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AC409C5-51BB-076F-F3B7-02F6B321FFFF}"/>
              </a:ext>
            </a:extLst>
          </p:cNvPr>
          <p:cNvSpPr txBox="1"/>
          <p:nvPr/>
        </p:nvSpPr>
        <p:spPr>
          <a:xfrm>
            <a:off x="217850" y="1765908"/>
            <a:ext cx="3441814" cy="914400"/>
          </a:xfrm>
          <a:prstGeom prst="rect">
            <a:avLst/>
          </a:prstGeom>
        </p:spPr>
        <p:txBody>
          <a:bodyPr vert="horz" wrap="square" lIns="91440" tIns="45720" rIns="91440" bIns="45720" rtlCol="0" anchor="b" anchorCtr="0">
            <a:no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Arial"/>
                <a:cs typeface="Arial"/>
              </a:rPr>
              <a:t>European Southern Observatory (ESO) – Chile/Europe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CD7129E-2D4C-A4E1-4C51-411C2922F7C1}"/>
              </a:ext>
            </a:extLst>
          </p:cNvPr>
          <p:cNvSpPr txBox="1"/>
          <p:nvPr/>
        </p:nvSpPr>
        <p:spPr>
          <a:xfrm>
            <a:off x="4056013" y="4481405"/>
            <a:ext cx="3441814" cy="914400"/>
          </a:xfrm>
          <a:prstGeom prst="rect">
            <a:avLst/>
          </a:prstGeom>
        </p:spPr>
        <p:txBody>
          <a:bodyPr vert="horz" wrap="square" lIns="91440" tIns="45720" rIns="91440" bIns="45720" rtlCol="0" anchor="b" anchorCtr="0">
            <a:no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Arial"/>
                <a:cs typeface="Arial"/>
              </a:rPr>
              <a:t>Gemini Observatory – USA/Chile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EA665CD-39C7-22E5-3E67-E6CCA51B2930}"/>
              </a:ext>
            </a:extLst>
          </p:cNvPr>
          <p:cNvSpPr txBox="1"/>
          <p:nvPr/>
        </p:nvSpPr>
        <p:spPr>
          <a:xfrm>
            <a:off x="217850" y="4268991"/>
            <a:ext cx="3441814" cy="729804"/>
          </a:xfrm>
          <a:prstGeom prst="rect">
            <a:avLst/>
          </a:prstGeom>
        </p:spPr>
        <p:txBody>
          <a:bodyPr vert="horz" wrap="square" lIns="91440" tIns="45720" rIns="91440" bIns="45720" rtlCol="0" anchor="b" anchorCtr="0">
            <a:noAutofit/>
          </a:bodyPr>
          <a:lstStyle/>
          <a:p>
            <a:r>
              <a:rPr lang="en-US" sz="2000" dirty="0">
                <a:latin typeface="Arial"/>
                <a:cs typeface="Arial"/>
              </a:rPr>
              <a:t>Subaru Observatory – Japan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8DC95C6-2638-0BD1-5132-4A25DBD81278}"/>
              </a:ext>
            </a:extLst>
          </p:cNvPr>
          <p:cNvSpPr txBox="1"/>
          <p:nvPr/>
        </p:nvSpPr>
        <p:spPr>
          <a:xfrm>
            <a:off x="7870220" y="4024205"/>
            <a:ext cx="2366293" cy="1204407"/>
          </a:xfrm>
          <a:prstGeom prst="rect">
            <a:avLst/>
          </a:prstGeom>
        </p:spPr>
        <p:txBody>
          <a:bodyPr vert="horz" wrap="square" lIns="91440" tIns="45720" rIns="91440" bIns="45720" rtlCol="0" anchor="b" anchorCtr="0">
            <a:no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Arial"/>
                <a:cs typeface="Arial"/>
              </a:rPr>
              <a:t>Giant Magellan Telescope (GMT) – USA/Chile</a:t>
            </a:r>
          </a:p>
        </p:txBody>
      </p:sp>
    </p:spTree>
    <p:extLst>
      <p:ext uri="{BB962C8B-B14F-4D97-AF65-F5344CB8AC3E}">
        <p14:creationId xmlns:p14="http://schemas.microsoft.com/office/powerpoint/2010/main" val="34088451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9943</TotalTime>
  <Words>2298</Words>
  <Application>Microsoft Macintosh PowerPoint</Application>
  <PresentationFormat>Widescreen</PresentationFormat>
  <Paragraphs>250</Paragraphs>
  <Slides>25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4" baseType="lpstr">
      <vt:lpstr>Alegreya Sans SC</vt:lpstr>
      <vt:lpstr>Arial</vt:lpstr>
      <vt:lpstr>Arial Narrow</vt:lpstr>
      <vt:lpstr>ArialMT</vt:lpstr>
      <vt:lpstr>Calibri</vt:lpstr>
      <vt:lpstr>Calibri Light</vt:lpstr>
      <vt:lpstr>Helvetica</vt:lpstr>
      <vt:lpstr>Segoe UI</vt:lpstr>
      <vt:lpstr>Office Theme</vt:lpstr>
      <vt:lpstr>PowerPoint Presentation</vt:lpstr>
      <vt:lpstr>Instrumentation Legacy of the Anglo-Australian Observatory: Securing the Next 50 Years</vt:lpstr>
      <vt:lpstr>Evolution of the “AAO”</vt:lpstr>
      <vt:lpstr>Evolution of AAO Instrumentation</vt:lpstr>
      <vt:lpstr>AAO – Completed Instrument Projects</vt:lpstr>
      <vt:lpstr>Astralis</vt:lpstr>
      <vt:lpstr>Astralis</vt:lpstr>
      <vt:lpstr>AAO looking to the future: MAVIS</vt:lpstr>
      <vt:lpstr>AAO looking to the future: International</vt:lpstr>
      <vt:lpstr>AAO looking to the future: International</vt:lpstr>
      <vt:lpstr>AAO looking to the future: International</vt:lpstr>
      <vt:lpstr>AAO looking to the future: International</vt:lpstr>
      <vt:lpstr>AAO looking to the future: International</vt:lpstr>
      <vt:lpstr>AAO looking to the future: International</vt:lpstr>
      <vt:lpstr>AAO looking to the future: Data &amp; Software</vt:lpstr>
      <vt:lpstr>AAO looking to the future: Space + Industry</vt:lpstr>
      <vt:lpstr>Decadal Plan - Instrumentation Working Group</vt:lpstr>
      <vt:lpstr>Instrumentation White Paper: Workforce</vt:lpstr>
      <vt:lpstr>Instrumentation White Paper : Key Findings</vt:lpstr>
      <vt:lpstr>Instrumentation White Paper : Key Findings</vt:lpstr>
      <vt:lpstr>Instrumentation White Paper : Key Findings</vt:lpstr>
      <vt:lpstr>Instrumentation White Paper : Key Findings</vt:lpstr>
      <vt:lpstr>Instrumentation White Paper : Key Findings</vt:lpstr>
      <vt:lpstr>Summary</vt:lpstr>
      <vt:lpstr>AAO: An ongoing story…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Richard McDermid</dc:creator>
  <cp:lastModifiedBy>Richard McDermid</cp:lastModifiedBy>
  <cp:revision>5</cp:revision>
  <dcterms:created xsi:type="dcterms:W3CDTF">2024-09-25T03:35:57Z</dcterms:created>
  <dcterms:modified xsi:type="dcterms:W3CDTF">2024-10-02T01:19:29Z</dcterms:modified>
</cp:coreProperties>
</file>