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25"/>
  </p:notesMasterIdLst>
  <p:sldIdLst>
    <p:sldId id="257" r:id="rId2"/>
    <p:sldId id="261" r:id="rId3"/>
    <p:sldId id="2089" r:id="rId4"/>
    <p:sldId id="2088" r:id="rId5"/>
    <p:sldId id="2090" r:id="rId6"/>
    <p:sldId id="332" r:id="rId7"/>
    <p:sldId id="2074" r:id="rId8"/>
    <p:sldId id="296" r:id="rId9"/>
    <p:sldId id="337" r:id="rId10"/>
    <p:sldId id="338" r:id="rId11"/>
    <p:sldId id="339" r:id="rId12"/>
    <p:sldId id="354" r:id="rId13"/>
    <p:sldId id="371" r:id="rId14"/>
    <p:sldId id="369" r:id="rId15"/>
    <p:sldId id="348" r:id="rId16"/>
    <p:sldId id="289" r:id="rId17"/>
    <p:sldId id="283" r:id="rId18"/>
    <p:sldId id="346" r:id="rId19"/>
    <p:sldId id="2084" r:id="rId20"/>
    <p:sldId id="309" r:id="rId21"/>
    <p:sldId id="2079" r:id="rId22"/>
    <p:sldId id="2086" r:id="rId23"/>
    <p:sldId id="208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5C7"/>
    <a:srgbClr val="1919FF"/>
    <a:srgbClr val="942092"/>
    <a:srgbClr val="343638"/>
    <a:srgbClr val="FFA300"/>
    <a:srgbClr val="BFBF00"/>
    <a:srgbClr val="728292"/>
    <a:srgbClr val="7FFF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19" autoAdjust="0"/>
    <p:restoredTop sz="86336" autoAdjust="0"/>
  </p:normalViewPr>
  <p:slideViewPr>
    <p:cSldViewPr snapToGrid="0">
      <p:cViewPr varScale="1">
        <p:scale>
          <a:sx n="97" d="100"/>
          <a:sy n="97" d="100"/>
        </p:scale>
        <p:origin x="40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80588-3279-4680-B5A4-1B34E225D2FE}" type="datetimeFigureOut">
              <a:rPr lang="en-AU" smtClean="0"/>
              <a:t>2/10/2024</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96255-121B-45C8-BF69-21A23B5B9F61}" type="slidenum">
              <a:rPr lang="en-AU" smtClean="0"/>
              <a:t>‹#›</a:t>
            </a:fld>
            <a:endParaRPr lang="en-AU"/>
          </a:p>
        </p:txBody>
      </p:sp>
    </p:spTree>
    <p:extLst>
      <p:ext uri="{BB962C8B-B14F-4D97-AF65-F5344CB8AC3E}">
        <p14:creationId xmlns:p14="http://schemas.microsoft.com/office/powerpoint/2010/main" val="4059563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339BE-B31C-814C-AD5A-582ED0988D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405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It is this “Puffy Dwarf” type of UDG that has been successfully simulated</a:t>
            </a:r>
          </a:p>
          <a:p>
            <a:pPr marL="0" marR="0" lvl="0" indent="0" defTabSz="584200" eaLnBrk="1" fontAlgn="auto" latinLnBrk="0" hangingPunct="1">
              <a:lnSpc>
                <a:spcPct val="100000"/>
              </a:lnSpc>
              <a:spcBef>
                <a:spcPts val="0"/>
              </a:spcBef>
              <a:spcAft>
                <a:spcPts val="0"/>
              </a:spcAft>
              <a:buClrTx/>
              <a:buSzTx/>
              <a:buFontTx/>
              <a:buNone/>
              <a:tabLst/>
              <a:defRPr/>
            </a:pPr>
            <a:r>
              <a:rPr lang="en-US" dirty="0"/>
              <a:t>Failed giants, by some, as yet unknown, mechanism ceased subsequent star formation.</a:t>
            </a:r>
          </a:p>
          <a:p>
            <a:pPr marL="0" marR="0" lvl="0" indent="0" defTabSz="584200" eaLnBrk="1" fontAlgn="auto" latinLnBrk="0" hangingPunct="1">
              <a:lnSpc>
                <a:spcPct val="100000"/>
              </a:lnSpc>
              <a:spcBef>
                <a:spcPts val="0"/>
              </a:spcBef>
              <a:spcAft>
                <a:spcPts val="0"/>
              </a:spcAft>
              <a:buClrTx/>
              <a:buSzTx/>
              <a:buFontTx/>
              <a:buNone/>
              <a:tabLst/>
              <a:defRPr/>
            </a:pPr>
            <a:r>
              <a:rPr lang="en-US" sz="2400" b="0" dirty="0">
                <a:solidFill>
                  <a:schemeClr val="accent1">
                    <a:lumMod val="60000"/>
                    <a:lumOff val="40000"/>
                  </a:schemeClr>
                </a:solidFill>
              </a:rPr>
              <a:t>Failed galaxies lie above the SMHM relation for normal galaxies</a:t>
            </a:r>
          </a:p>
          <a:p>
            <a:pPr marL="0" marR="0" lvl="0" indent="0" defTabSz="584200" eaLnBrk="1" fontAlgn="auto" latinLnBrk="0" hangingPunct="1">
              <a:lnSpc>
                <a:spcPct val="100000"/>
              </a:lnSpc>
              <a:spcBef>
                <a:spcPts val="0"/>
              </a:spcBef>
              <a:spcAft>
                <a:spcPts val="0"/>
              </a:spcAft>
              <a:buClrTx/>
              <a:buSzTx/>
              <a:buFontTx/>
              <a:buNone/>
              <a:tabLst/>
              <a:defRPr/>
            </a:pPr>
            <a:r>
              <a:rPr lang="en-US" sz="2400" b="0" dirty="0">
                <a:solidFill>
                  <a:schemeClr val="accent1">
                    <a:lumMod val="60000"/>
                    <a:lumOff val="40000"/>
                  </a:schemeClr>
                </a:solidFill>
              </a:rPr>
              <a:t>DM Free – not initially expected</a:t>
            </a:r>
            <a:endParaRPr lang="en-US" dirty="0"/>
          </a:p>
        </p:txBody>
      </p:sp>
    </p:spTree>
    <p:extLst>
      <p:ext uri="{BB962C8B-B14F-4D97-AF65-F5344CB8AC3E}">
        <p14:creationId xmlns:p14="http://schemas.microsoft.com/office/powerpoint/2010/main" val="2927395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UDGs have remarkably high specific frequencies</a:t>
            </a:r>
          </a:p>
        </p:txBody>
      </p:sp>
      <p:sp>
        <p:nvSpPr>
          <p:cNvPr id="4" name="Slide Number Placeholder 3"/>
          <p:cNvSpPr>
            <a:spLocks noGrp="1"/>
          </p:cNvSpPr>
          <p:nvPr>
            <p:ph type="sldNum" sz="quarter" idx="5"/>
          </p:nvPr>
        </p:nvSpPr>
        <p:spPr/>
        <p:txBody>
          <a:bodyPr/>
          <a:lstStyle/>
          <a:p>
            <a:fld id="{F1596255-121B-45C8-BF69-21A23B5B9F61}" type="slidenum">
              <a:rPr lang="en-AU" smtClean="0"/>
              <a:t>14</a:t>
            </a:fld>
            <a:endParaRPr lang="en-AU"/>
          </a:p>
        </p:txBody>
      </p:sp>
    </p:spTree>
    <p:extLst>
      <p:ext uri="{BB962C8B-B14F-4D97-AF65-F5344CB8AC3E}">
        <p14:creationId xmlns:p14="http://schemas.microsoft.com/office/powerpoint/2010/main" val="160276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dirty="0"/>
              <a:t>At higher redshifts, haloes are more compact and core mass is higher</a:t>
            </a:r>
            <a:br>
              <a:rPr lang="en-US" sz="2400" dirty="0"/>
            </a:br>
            <a:r>
              <a:rPr lang="en-US" sz="2400" dirty="0"/>
              <a:t>(LCDM prediction) </a:t>
            </a:r>
            <a:br>
              <a:rPr lang="en-US" sz="2400" dirty="0"/>
            </a:br>
            <a:endParaRPr lang="en-US" sz="2400" dirty="0"/>
          </a:p>
          <a:p>
            <a:pPr algn="l"/>
            <a:r>
              <a:rPr lang="en-US" sz="2400" dirty="0"/>
              <a:t> →  Expect a correlation between GC richness and enclosed mass</a:t>
            </a:r>
            <a:endParaRPr lang="en-US" sz="2200" b="0" i="0" u="none" strike="noStrike" dirty="0">
              <a:effectLst/>
              <a:latin typeface="+mn-lt"/>
              <a:ea typeface="+mn-ea"/>
              <a:cs typeface="+mn-cs"/>
              <a:sym typeface="Helvetica Neue"/>
            </a:endParaRPr>
          </a:p>
          <a:p>
            <a:endParaRPr lang="en-US" sz="2200" b="0" i="0" u="none" strike="noStrike" dirty="0">
              <a:effectLst/>
              <a:latin typeface="+mn-lt"/>
              <a:ea typeface="+mn-ea"/>
              <a:cs typeface="+mn-cs"/>
              <a:sym typeface="Helvetica Neue"/>
            </a:endParaRPr>
          </a:p>
          <a:p>
            <a:r>
              <a:rPr lang="en-US" sz="2200" b="0" i="0" u="none" strike="noStrike" dirty="0">
                <a:effectLst/>
                <a:latin typeface="+mn-lt"/>
                <a:ea typeface="+mn-ea"/>
                <a:cs typeface="+mn-cs"/>
                <a:sym typeface="Helvetica Neue"/>
              </a:rPr>
              <a:t>(As a side note about halo "compactness" in case this comes up: In the usual NFW definition of concentration [c=r_200/</a:t>
            </a:r>
            <a:r>
              <a:rPr lang="en-US" sz="2200" b="0" i="0" u="none" strike="noStrike" dirty="0" err="1">
                <a:effectLst/>
                <a:latin typeface="+mn-lt"/>
                <a:ea typeface="+mn-ea"/>
                <a:cs typeface="+mn-cs"/>
                <a:sym typeface="Helvetica Neue"/>
              </a:rPr>
              <a:t>r_s</a:t>
            </a:r>
            <a:r>
              <a:rPr lang="en-US" sz="2200" b="0" i="0" u="none" strike="noStrike" dirty="0">
                <a:effectLst/>
                <a:latin typeface="+mn-lt"/>
                <a:ea typeface="+mn-ea"/>
                <a:cs typeface="+mn-cs"/>
                <a:sym typeface="Helvetica Neue"/>
              </a:rPr>
              <a:t>], at a fixed mass high redshift haloes are *less* concentrated than at present day. But the haloes are more compact because r_200 is smaller. Because scale radius </a:t>
            </a:r>
            <a:r>
              <a:rPr lang="en-US" sz="2200" b="0" i="0" u="none" strike="noStrike" dirty="0" err="1">
                <a:effectLst/>
                <a:latin typeface="+mn-lt"/>
                <a:ea typeface="+mn-ea"/>
                <a:cs typeface="+mn-cs"/>
                <a:sym typeface="Helvetica Neue"/>
              </a:rPr>
              <a:t>r_s</a:t>
            </a:r>
            <a:r>
              <a:rPr lang="en-US" sz="2200" b="0" i="0" u="none" strike="noStrike" dirty="0">
                <a:effectLst/>
                <a:latin typeface="+mn-lt"/>
                <a:ea typeface="+mn-ea"/>
                <a:cs typeface="+mn-cs"/>
                <a:sym typeface="Helvetica Neue"/>
              </a:rPr>
              <a:t> is about constant, the "core mass" [mass within </a:t>
            </a:r>
            <a:r>
              <a:rPr lang="en-US" sz="2200" b="0" i="0" u="none" strike="noStrike" dirty="0" err="1">
                <a:effectLst/>
                <a:latin typeface="+mn-lt"/>
                <a:ea typeface="+mn-ea"/>
                <a:cs typeface="+mn-cs"/>
                <a:sym typeface="Helvetica Neue"/>
              </a:rPr>
              <a:t>r_s</a:t>
            </a:r>
            <a:r>
              <a:rPr lang="en-US" sz="2200" b="0" i="0" u="none" strike="noStrike" dirty="0">
                <a:effectLst/>
                <a:latin typeface="+mn-lt"/>
                <a:ea typeface="+mn-ea"/>
                <a:cs typeface="+mn-cs"/>
                <a:sym typeface="Helvetica Neue"/>
              </a:rPr>
              <a:t>] is larger at high redshift.)</a:t>
            </a:r>
            <a:endParaRPr lang="en-US" dirty="0"/>
          </a:p>
        </p:txBody>
      </p:sp>
    </p:spTree>
    <p:extLst>
      <p:ext uri="{BB962C8B-B14F-4D97-AF65-F5344CB8AC3E}">
        <p14:creationId xmlns:p14="http://schemas.microsoft.com/office/powerpoint/2010/main" val="1842397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solidFill>
                  <a:srgbClr val="7030A0"/>
                </a:solidFill>
                <a:latin typeface="+mn-lt"/>
              </a:rPr>
              <a:t>Mosaics is a sub-grid model for cluster formation and evolution</a:t>
            </a:r>
          </a:p>
          <a:p>
            <a:pPr algn="l"/>
            <a:r>
              <a:rPr lang="en-US" dirty="0"/>
              <a:t>On-the-fly modelling (timestep level)</a:t>
            </a:r>
          </a:p>
          <a:p>
            <a:pPr algn="l"/>
            <a:r>
              <a:rPr lang="en-US" dirty="0"/>
              <a:t>Each star particle hosts its own (sub-grid) cluster population based on local properties</a:t>
            </a:r>
          </a:p>
          <a:p>
            <a:pPr algn="l"/>
            <a:r>
              <a:rPr lang="en-US" dirty="0"/>
              <a:t>Cluster formation physics based on young star clusters</a:t>
            </a:r>
          </a:p>
          <a:p>
            <a:pPr marL="200911" indent="-200911">
              <a:buFont typeface="Arial" panose="020B0604020202020204" pitchFamily="34" charset="0"/>
              <a:buChar char="•"/>
            </a:pPr>
            <a:r>
              <a:rPr lang="en-US" dirty="0"/>
              <a:t>Cluster formation efficiency, </a:t>
            </a:r>
            <a:r>
              <a:rPr lang="en-US" dirty="0" err="1"/>
              <a:t>Γ</a:t>
            </a:r>
            <a:endParaRPr lang="en-US" dirty="0"/>
          </a:p>
          <a:p>
            <a:pPr marL="200911" indent="-200911">
              <a:buFont typeface="Arial" panose="020B0604020202020204" pitchFamily="34" charset="0"/>
              <a:buChar char="•"/>
            </a:pPr>
            <a:r>
              <a:rPr lang="en-US" dirty="0"/>
              <a:t>Exponential truncation to mass function, M</a:t>
            </a:r>
            <a:r>
              <a:rPr lang="en-US" baseline="-25000" dirty="0"/>
              <a:t>c,*</a:t>
            </a:r>
          </a:p>
          <a:p>
            <a:pPr algn="l"/>
            <a:r>
              <a:rPr lang="en-US" dirty="0">
                <a:solidFill>
                  <a:srgbClr val="7030A0"/>
                </a:solidFill>
              </a:rPr>
              <a:t>Model recovers relations of observed clusters </a:t>
            </a:r>
            <a:r>
              <a:rPr lang="en-US" dirty="0"/>
              <a:t>(Pfeffer+ 19)</a:t>
            </a:r>
          </a:p>
        </p:txBody>
      </p:sp>
      <p:sp>
        <p:nvSpPr>
          <p:cNvPr id="4" name="Slide Number Placeholder 3"/>
          <p:cNvSpPr>
            <a:spLocks noGrp="1"/>
          </p:cNvSpPr>
          <p:nvPr>
            <p:ph type="sldNum" sz="quarter" idx="5"/>
          </p:nvPr>
        </p:nvSpPr>
        <p:spPr/>
        <p:txBody>
          <a:bodyPr/>
          <a:lstStyle/>
          <a:p>
            <a:fld id="{F1596255-121B-45C8-BF69-21A23B5B9F61}" type="slidenum">
              <a:rPr lang="en-AU" smtClean="0"/>
              <a:t>16</a:t>
            </a:fld>
            <a:endParaRPr lang="en-AU"/>
          </a:p>
        </p:txBody>
      </p:sp>
    </p:spTree>
    <p:extLst>
      <p:ext uri="{BB962C8B-B14F-4D97-AF65-F5344CB8AC3E}">
        <p14:creationId xmlns:p14="http://schemas.microsoft.com/office/powerpoint/2010/main" val="3410993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GC formation needs to be </a:t>
            </a:r>
            <a:r>
              <a:rPr lang="en-US" sz="1200" i="1" dirty="0"/>
              <a:t>explicitly</a:t>
            </a:r>
            <a:r>
              <a:rPr lang="en-US" sz="1200" dirty="0"/>
              <a:t> simulated</a:t>
            </a:r>
            <a:endParaRPr lang="en-US" sz="1100" dirty="0">
              <a:solidFill>
                <a:srgbClr val="FF0000"/>
              </a:solidFill>
              <a:latin typeface="Helvetica" pitchFamily="2" charset="0"/>
            </a:endParaRPr>
          </a:p>
          <a:p>
            <a:endParaRPr lang="en-US" sz="1200" cap="none" dirty="0">
              <a:solidFill>
                <a:srgbClr val="7030A0"/>
              </a:solidFill>
              <a:latin typeface="+mn-lt"/>
            </a:endParaRPr>
          </a:p>
          <a:p>
            <a:r>
              <a:rPr lang="en-US" sz="1200" cap="none" dirty="0">
                <a:solidFill>
                  <a:srgbClr val="7030A0"/>
                </a:solidFill>
                <a:latin typeface="+mn-lt"/>
              </a:rPr>
              <a:t>Mosaics is a sub-grid model for cluster formation and evolution</a:t>
            </a:r>
          </a:p>
          <a:p>
            <a:pPr algn="l"/>
            <a:r>
              <a:rPr lang="en-US" dirty="0"/>
              <a:t>On-the-fly modelling (timestep level)</a:t>
            </a:r>
          </a:p>
          <a:p>
            <a:pPr algn="l"/>
            <a:r>
              <a:rPr lang="en-US" dirty="0"/>
              <a:t>Each star particle hosts its own (sub-grid) cluster population based on local properties</a:t>
            </a:r>
          </a:p>
          <a:p>
            <a:pPr algn="l"/>
            <a:r>
              <a:rPr lang="en-US" dirty="0"/>
              <a:t>Cluster formation physics based on young star clusters</a:t>
            </a:r>
          </a:p>
          <a:p>
            <a:pPr marL="200911" indent="-200911">
              <a:buFont typeface="Arial" panose="020B0604020202020204" pitchFamily="34" charset="0"/>
              <a:buChar char="•"/>
            </a:pPr>
            <a:r>
              <a:rPr lang="en-US" dirty="0"/>
              <a:t>Cluster formation efficiency, </a:t>
            </a:r>
            <a:r>
              <a:rPr lang="en-US" dirty="0" err="1"/>
              <a:t>Γ</a:t>
            </a:r>
            <a:endParaRPr lang="en-US" dirty="0"/>
          </a:p>
          <a:p>
            <a:pPr marL="200911" indent="-200911">
              <a:buFont typeface="Arial" panose="020B0604020202020204" pitchFamily="34" charset="0"/>
              <a:buChar char="•"/>
            </a:pPr>
            <a:r>
              <a:rPr lang="en-US" dirty="0"/>
              <a:t>Exponential truncation to mass function, M</a:t>
            </a:r>
            <a:r>
              <a:rPr lang="en-US" baseline="-25000" dirty="0"/>
              <a:t>c,*</a:t>
            </a:r>
          </a:p>
          <a:p>
            <a:pPr algn="l"/>
            <a:r>
              <a:rPr lang="en-US" dirty="0">
                <a:solidFill>
                  <a:srgbClr val="7030A0"/>
                </a:solidFill>
              </a:rPr>
              <a:t>Model recovers relations of observed clusters </a:t>
            </a:r>
            <a:r>
              <a:rPr lang="en-US" dirty="0"/>
              <a:t>(Pfeffer+ 19)</a:t>
            </a:r>
          </a:p>
          <a:p>
            <a:endParaRPr lang="en-US" dirty="0"/>
          </a:p>
        </p:txBody>
      </p:sp>
      <p:sp>
        <p:nvSpPr>
          <p:cNvPr id="4" name="Slide Number Placeholder 3"/>
          <p:cNvSpPr>
            <a:spLocks noGrp="1"/>
          </p:cNvSpPr>
          <p:nvPr>
            <p:ph type="sldNum" sz="quarter" idx="5"/>
          </p:nvPr>
        </p:nvSpPr>
        <p:spPr/>
        <p:txBody>
          <a:bodyPr/>
          <a:lstStyle/>
          <a:p>
            <a:fld id="{F1596255-121B-45C8-BF69-21A23B5B9F61}" type="slidenum">
              <a:rPr lang="en-AU" smtClean="0"/>
              <a:t>17</a:t>
            </a:fld>
            <a:endParaRPr lang="en-AU"/>
          </a:p>
        </p:txBody>
      </p:sp>
    </p:spTree>
    <p:extLst>
      <p:ext uri="{BB962C8B-B14F-4D97-AF65-F5344CB8AC3E}">
        <p14:creationId xmlns:p14="http://schemas.microsoft.com/office/powerpoint/2010/main" val="329846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 values are from van </a:t>
            </a:r>
            <a:r>
              <a:rPr lang="en-US" dirty="0" err="1"/>
              <a:t>Dokkum</a:t>
            </a:r>
            <a:r>
              <a:rPr lang="en-US" dirty="0"/>
              <a:t> et al. (2015) and</a:t>
            </a:r>
          </a:p>
          <a:p>
            <a:r>
              <a:rPr lang="en-US" dirty="0"/>
              <a:t>van </a:t>
            </a:r>
            <a:r>
              <a:rPr lang="en-US" dirty="0" err="1"/>
              <a:t>Dokkum</a:t>
            </a:r>
            <a:r>
              <a:rPr lang="en-US" dirty="0"/>
              <a:t> et al. (2017).</a:t>
            </a:r>
          </a:p>
          <a:p>
            <a:r>
              <a:rPr lang="en-US" dirty="0"/>
              <a:t>The blue solid open histogram</a:t>
            </a:r>
          </a:p>
          <a:p>
            <a:r>
              <a:rPr lang="en-US" dirty="0"/>
              <a:t>shows the distribution for UDGs with S_N values similar to</a:t>
            </a:r>
          </a:p>
          <a:p>
            <a:r>
              <a:rPr lang="en-US" dirty="0"/>
              <a:t>classical dwarf galaxies. The red dashed histogram shows</a:t>
            </a:r>
          </a:p>
          <a:p>
            <a:r>
              <a:rPr lang="en-US" dirty="0"/>
              <a:t>the distribution for UDGs with high S values.</a:t>
            </a:r>
          </a:p>
          <a:p>
            <a:r>
              <a:rPr lang="en-US" dirty="0"/>
              <a:t>A KS test</a:t>
            </a:r>
          </a:p>
          <a:p>
            <a:r>
              <a:rPr lang="en-US" dirty="0"/>
              <a:t>for these two distributions yields a K-S statistic of 0.40 and</a:t>
            </a:r>
          </a:p>
          <a:p>
            <a:r>
              <a:rPr lang="en-US" dirty="0"/>
              <a:t>probability of 0.038, indicating that the distributions differ</a:t>
            </a:r>
          </a:p>
          <a:p>
            <a:r>
              <a:rPr lang="en-US" dirty="0"/>
              <a:t>at high confidence.</a:t>
            </a:r>
          </a:p>
        </p:txBody>
      </p:sp>
    </p:spTree>
    <p:extLst>
      <p:ext uri="{BB962C8B-B14F-4D97-AF65-F5344CB8AC3E}">
        <p14:creationId xmlns:p14="http://schemas.microsoft.com/office/powerpoint/2010/main" val="2064565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massive, more metal rich, have higher 𝜏 values (i.e., prolonged SFHs), have smaller axis ratios (i.e., elongated), live in less dense environments, have a small number of GCs, are younger, fainter, have smaller physical sizes, and are all well within the classical dwarf MZR.</a:t>
            </a:r>
          </a:p>
          <a:p>
            <a:endParaRPr lang="en-US" dirty="0"/>
          </a:p>
          <a:p>
            <a:r>
              <a:rPr lang="en-US" dirty="0"/>
              <a:t>more massive, metal poor, have smaller 𝜏 values (i.e., quick SFHs), have higher axis ratios (i.e., rounder), live in the densest environments, host the richest GC systems, are older, brighter, have the largest physical sizes, and are better explained by the evolving MZR at a redshift of 𝑧 = 2.2, i.e., consistent with early-quenching.</a:t>
            </a:r>
          </a:p>
        </p:txBody>
      </p:sp>
      <p:sp>
        <p:nvSpPr>
          <p:cNvPr id="4" name="Slide Number Placeholder 3"/>
          <p:cNvSpPr>
            <a:spLocks noGrp="1"/>
          </p:cNvSpPr>
          <p:nvPr>
            <p:ph type="sldNum" sz="quarter" idx="5"/>
          </p:nvPr>
        </p:nvSpPr>
        <p:spPr/>
        <p:txBody>
          <a:bodyPr/>
          <a:lstStyle/>
          <a:p>
            <a:fld id="{F1596255-121B-45C8-BF69-21A23B5B9F61}" type="slidenum">
              <a:rPr lang="en-AU" smtClean="0"/>
              <a:t>19</a:t>
            </a:fld>
            <a:endParaRPr lang="en-AU"/>
          </a:p>
        </p:txBody>
      </p:sp>
    </p:spTree>
    <p:extLst>
      <p:ext uri="{BB962C8B-B14F-4D97-AF65-F5344CB8AC3E}">
        <p14:creationId xmlns:p14="http://schemas.microsoft.com/office/powerpoint/2010/main" val="297198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With the revised distance, all of the GCs in NGC 1052–DF2 are 0.2 mag more luminous than previously reported. The GC luminosity function now peaks at Mv ≈ −9.3, even further from the canonical value of −7.5 (see </a:t>
            </a:r>
            <a:r>
              <a:rPr lang="en-US" dirty="0" err="1"/>
              <a:t>Rejkuba</a:t>
            </a:r>
            <a:r>
              <a:rPr lang="en-US" dirty="0"/>
              <a:t> 2012).</a:t>
            </a:r>
          </a:p>
        </p:txBody>
      </p:sp>
    </p:spTree>
    <p:extLst>
      <p:ext uri="{BB962C8B-B14F-4D97-AF65-F5344CB8AC3E}">
        <p14:creationId xmlns:p14="http://schemas.microsoft.com/office/powerpoint/2010/main" val="2178912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Self-interaction cross section for DM</a:t>
            </a:r>
          </a:p>
          <a:p>
            <a:r>
              <a:rPr lang="en-US" dirty="0"/>
              <a:t>Search for other examples – simulations suggest 8 within 20Mpc</a:t>
            </a:r>
          </a:p>
          <a:p>
            <a:pPr defTabSz="685742">
              <a:spcBef>
                <a:spcPts val="107"/>
              </a:spcBef>
              <a:defRPr sz="2500"/>
            </a:pPr>
            <a:r>
              <a:rPr lang="en-US" sz="1200" dirty="0"/>
              <a:t>Star cluster ages in DF2 ≳ 8 </a:t>
            </a:r>
            <a:r>
              <a:rPr lang="en-US" sz="1200" dirty="0" err="1"/>
              <a:t>Gyr</a:t>
            </a:r>
            <a:r>
              <a:rPr lang="en-US" sz="1200" dirty="0"/>
              <a:t>,</a:t>
            </a:r>
            <a:endParaRPr lang="en-US" sz="1200" dirty="0">
              <a:solidFill>
                <a:srgbClr val="CCCCFF"/>
              </a:solidFill>
            </a:endParaRPr>
          </a:p>
          <a:p>
            <a:pPr defTabSz="685742">
              <a:spcBef>
                <a:spcPts val="107"/>
              </a:spcBef>
              <a:defRPr sz="2500"/>
            </a:pPr>
            <a:r>
              <a:rPr lang="en-US" sz="1200" dirty="0"/>
              <a:t>[Fe/H] ≅ –1.35</a:t>
            </a:r>
          </a:p>
          <a:p>
            <a:endParaRPr lang="en-US" dirty="0"/>
          </a:p>
        </p:txBody>
      </p:sp>
      <p:sp>
        <p:nvSpPr>
          <p:cNvPr id="4" name="Slide Number Placeholder 3"/>
          <p:cNvSpPr>
            <a:spLocks noGrp="1"/>
          </p:cNvSpPr>
          <p:nvPr>
            <p:ph type="sldNum" sz="quarter" idx="5"/>
          </p:nvPr>
        </p:nvSpPr>
        <p:spPr/>
        <p:txBody>
          <a:bodyPr/>
          <a:lstStyle/>
          <a:p>
            <a:fld id="{F1596255-121B-45C8-BF69-21A23B5B9F61}" type="slidenum">
              <a:rPr lang="en-AU" smtClean="0"/>
              <a:t>21</a:t>
            </a:fld>
            <a:endParaRPr lang="en-AU"/>
          </a:p>
        </p:txBody>
      </p:sp>
    </p:spTree>
    <p:extLst>
      <p:ext uri="{BB962C8B-B14F-4D97-AF65-F5344CB8AC3E}">
        <p14:creationId xmlns:p14="http://schemas.microsoft.com/office/powerpoint/2010/main" val="2430948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3D </a:t>
            </a:r>
            <a:r>
              <a:rPr lang="en-US" dirty="0" err="1"/>
              <a:t>deprojected</a:t>
            </a:r>
            <a:r>
              <a:rPr lang="en-US" dirty="0"/>
              <a:t> half light radius</a:t>
            </a:r>
          </a:p>
        </p:txBody>
      </p:sp>
      <p:sp>
        <p:nvSpPr>
          <p:cNvPr id="4" name="Slide Number Placeholder 3"/>
          <p:cNvSpPr>
            <a:spLocks noGrp="1"/>
          </p:cNvSpPr>
          <p:nvPr>
            <p:ph type="sldNum" sz="quarter" idx="5"/>
          </p:nvPr>
        </p:nvSpPr>
        <p:spPr/>
        <p:txBody>
          <a:bodyPr/>
          <a:lstStyle/>
          <a:p>
            <a:fld id="{F1596255-121B-45C8-BF69-21A23B5B9F61}" type="slidenum">
              <a:rPr lang="en-AU" smtClean="0"/>
              <a:t>22</a:t>
            </a:fld>
            <a:endParaRPr lang="en-AU"/>
          </a:p>
        </p:txBody>
      </p:sp>
    </p:spTree>
    <p:extLst>
      <p:ext uri="{BB962C8B-B14F-4D97-AF65-F5344CB8AC3E}">
        <p14:creationId xmlns:p14="http://schemas.microsoft.com/office/powerpoint/2010/main" val="174480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1371600" y="1143000"/>
            <a:ext cx="4114800" cy="30861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914400">
              <a:spcBef>
                <a:spcPts val="400"/>
              </a:spcBef>
              <a:defRPr sz="1200">
                <a:solidFill>
                  <a:srgbClr val="5ADCE3"/>
                </a:solidFill>
                <a:latin typeface="Arial"/>
                <a:ea typeface="Arial"/>
                <a:cs typeface="Arial"/>
                <a:sym typeface="Arial"/>
              </a:defRPr>
            </a:pPr>
            <a:r>
              <a:rPr dirty="0"/>
              <a:t>Almost all galaxies &gt;10</a:t>
            </a:r>
            <a:r>
              <a:rPr baseline="31999" dirty="0"/>
              <a:t>9</a:t>
            </a:r>
            <a:r>
              <a:rPr dirty="0"/>
              <a:t> M</a:t>
            </a:r>
            <a:r>
              <a:rPr baseline="-5999" dirty="0"/>
              <a:t>☉ </a:t>
            </a:r>
            <a:r>
              <a:rPr dirty="0"/>
              <a:t>host GC systems</a:t>
            </a:r>
          </a:p>
          <a:p>
            <a:pPr defTabSz="914400">
              <a:spcBef>
                <a:spcPts val="400"/>
              </a:spcBef>
              <a:defRPr sz="1200">
                <a:solidFill>
                  <a:srgbClr val="5ADCE3"/>
                </a:solidFill>
                <a:latin typeface="Arial"/>
                <a:ea typeface="Arial"/>
                <a:cs typeface="Arial"/>
                <a:sym typeface="Arial"/>
              </a:defRPr>
            </a:pPr>
            <a:endParaRPr dirty="0"/>
          </a:p>
          <a:p>
            <a:pPr defTabSz="914400">
              <a:spcBef>
                <a:spcPts val="400"/>
              </a:spcBef>
              <a:defRPr sz="1200">
                <a:solidFill>
                  <a:srgbClr val="5ADCE3"/>
                </a:solidFill>
                <a:latin typeface="Arial"/>
                <a:ea typeface="Arial"/>
                <a:cs typeface="Arial"/>
                <a:sym typeface="Arial"/>
              </a:defRPr>
            </a:pPr>
            <a:r>
              <a:rPr dirty="0"/>
              <a:t>GC formation accompanies all major star formation</a:t>
            </a:r>
          </a:p>
          <a:p>
            <a:pPr defTabSz="914400">
              <a:spcBef>
                <a:spcPts val="400"/>
              </a:spcBef>
              <a:defRPr sz="1200">
                <a:solidFill>
                  <a:srgbClr val="5ADCE3"/>
                </a:solidFill>
                <a:latin typeface="Arial"/>
                <a:ea typeface="Arial"/>
                <a:cs typeface="Arial"/>
                <a:sym typeface="Arial"/>
              </a:defRPr>
            </a:pPr>
            <a:endParaRPr dirty="0"/>
          </a:p>
          <a:p>
            <a:pPr defTabSz="914400">
              <a:spcBef>
                <a:spcPts val="400"/>
              </a:spcBef>
              <a:defRPr sz="1200">
                <a:solidFill>
                  <a:srgbClr val="5ADCE3"/>
                </a:solidFill>
                <a:latin typeface="Arial"/>
                <a:ea typeface="Arial"/>
                <a:cs typeface="Arial"/>
                <a:sym typeface="Arial"/>
              </a:defRPr>
            </a:pPr>
            <a:r>
              <a:rPr dirty="0"/>
              <a:t>Bright (10</a:t>
            </a:r>
            <a:r>
              <a:rPr baseline="31999" dirty="0"/>
              <a:t>5</a:t>
            </a:r>
            <a:r>
              <a:rPr dirty="0"/>
              <a:t>­10</a:t>
            </a:r>
            <a:r>
              <a:rPr baseline="31999" dirty="0"/>
              <a:t>6</a:t>
            </a:r>
            <a:r>
              <a:rPr dirty="0"/>
              <a:t> M</a:t>
            </a:r>
            <a:r>
              <a:rPr baseline="-5999" dirty="0"/>
              <a:t>☉</a:t>
            </a:r>
            <a:r>
              <a:rPr dirty="0"/>
              <a:t>) fossils</a:t>
            </a:r>
          </a:p>
          <a:p>
            <a:pPr defTabSz="914400">
              <a:spcBef>
                <a:spcPts val="400"/>
              </a:spcBef>
              <a:defRPr sz="1200">
                <a:solidFill>
                  <a:srgbClr val="5ADCE3"/>
                </a:solidFill>
                <a:latin typeface="Arial"/>
                <a:ea typeface="Arial"/>
                <a:cs typeface="Arial"/>
                <a:sym typeface="Arial"/>
              </a:defRPr>
            </a:pPr>
            <a:endParaRPr dirty="0"/>
          </a:p>
          <a:p>
            <a:pPr defTabSz="914400">
              <a:spcBef>
                <a:spcPts val="500"/>
              </a:spcBef>
              <a:defRPr sz="1200">
                <a:solidFill>
                  <a:srgbClr val="5ADCE3"/>
                </a:solidFill>
                <a:latin typeface="Arial"/>
                <a:ea typeface="Arial"/>
                <a:cs typeface="Arial"/>
                <a:sym typeface="Arial"/>
              </a:defRPr>
            </a:pPr>
            <a:r>
              <a:rPr dirty="0"/>
              <a:t>Spectroscopy feasible to ~ 50 </a:t>
            </a:r>
            <a:r>
              <a:rPr dirty="0" err="1"/>
              <a:t>Mpc</a:t>
            </a:r>
            <a:r>
              <a:rPr dirty="0"/>
              <a:t> </a:t>
            </a:r>
            <a:br>
              <a:rPr dirty="0"/>
            </a:br>
            <a:r>
              <a:rPr sz="1100" dirty="0"/>
              <a:t> </a:t>
            </a:r>
            <a:r>
              <a:rPr sz="1800" dirty="0"/>
              <a:t> </a:t>
            </a:r>
          </a:p>
        </p:txBody>
      </p:sp>
    </p:spTree>
    <p:extLst>
      <p:ext uri="{BB962C8B-B14F-4D97-AF65-F5344CB8AC3E}">
        <p14:creationId xmlns:p14="http://schemas.microsoft.com/office/powerpoint/2010/main" val="3325952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96255-121B-45C8-BF69-21A23B5B9F61}" type="slidenum">
              <a:rPr lang="en-AU" smtClean="0"/>
              <a:t>23</a:t>
            </a:fld>
            <a:endParaRPr lang="en-AU"/>
          </a:p>
        </p:txBody>
      </p:sp>
    </p:spTree>
    <p:extLst>
      <p:ext uri="{BB962C8B-B14F-4D97-AF65-F5344CB8AC3E}">
        <p14:creationId xmlns:p14="http://schemas.microsoft.com/office/powerpoint/2010/main" val="3124168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Modelled differential refraction</a:t>
            </a:r>
          </a:p>
          <a:p>
            <a:r>
              <a:rPr lang="en-US" dirty="0"/>
              <a:t>6 indices, 36 MW GCs, 6 galaxies, spirals point down, ellipticals point up.</a:t>
            </a:r>
          </a:p>
        </p:txBody>
      </p:sp>
      <p:sp>
        <p:nvSpPr>
          <p:cNvPr id="4" name="Slide Number Placeholder 3"/>
          <p:cNvSpPr>
            <a:spLocks noGrp="1"/>
          </p:cNvSpPr>
          <p:nvPr>
            <p:ph type="sldNum" sz="quarter" idx="5"/>
          </p:nvPr>
        </p:nvSpPr>
        <p:spPr/>
        <p:txBody>
          <a:bodyPr/>
          <a:lstStyle/>
          <a:p>
            <a:fld id="{F1596255-121B-45C8-BF69-21A23B5B9F61}" type="slidenum">
              <a:rPr lang="en-AU" smtClean="0"/>
              <a:t>3</a:t>
            </a:fld>
            <a:endParaRPr lang="en-AU"/>
          </a:p>
        </p:txBody>
      </p:sp>
    </p:spTree>
    <p:extLst>
      <p:ext uri="{BB962C8B-B14F-4D97-AF65-F5344CB8AC3E}">
        <p14:creationId xmlns:p14="http://schemas.microsoft.com/office/powerpoint/2010/main" val="218552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dirty="0">
                <a:latin typeface="+mn-lt"/>
              </a:rPr>
              <a:t>There is an offset in the relations, in the sense that clusters are more metal poor than the galaxies at a given luminosity.</a:t>
            </a:r>
            <a:endParaRPr lang="en-US" dirty="0"/>
          </a:p>
        </p:txBody>
      </p:sp>
      <p:sp>
        <p:nvSpPr>
          <p:cNvPr id="4" name="Slide Number Placeholder 3"/>
          <p:cNvSpPr>
            <a:spLocks noGrp="1"/>
          </p:cNvSpPr>
          <p:nvPr>
            <p:ph type="sldNum" sz="quarter" idx="5"/>
          </p:nvPr>
        </p:nvSpPr>
        <p:spPr/>
        <p:txBody>
          <a:bodyPr/>
          <a:lstStyle/>
          <a:p>
            <a:fld id="{F1596255-121B-45C8-BF69-21A23B5B9F61}" type="slidenum">
              <a:rPr lang="en-AU" smtClean="0"/>
              <a:t>4</a:t>
            </a:fld>
            <a:endParaRPr lang="en-AU"/>
          </a:p>
        </p:txBody>
      </p:sp>
    </p:spTree>
    <p:extLst>
      <p:ext uri="{BB962C8B-B14F-4D97-AF65-F5344CB8AC3E}">
        <p14:creationId xmlns:p14="http://schemas.microsoft.com/office/powerpoint/2010/main" val="43508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are ultra diffuse galaxies</a:t>
            </a:r>
          </a:p>
        </p:txBody>
      </p:sp>
      <p:sp>
        <p:nvSpPr>
          <p:cNvPr id="4" name="Slide Number Placeholder 3"/>
          <p:cNvSpPr>
            <a:spLocks noGrp="1"/>
          </p:cNvSpPr>
          <p:nvPr>
            <p:ph type="sldNum" sz="quarter" idx="5"/>
          </p:nvPr>
        </p:nvSpPr>
        <p:spPr/>
        <p:txBody>
          <a:bodyPr/>
          <a:lstStyle/>
          <a:p>
            <a:fld id="{F1596255-121B-45C8-BF69-21A23B5B9F61}" type="slidenum">
              <a:rPr lang="en-AU" smtClean="0"/>
              <a:t>6</a:t>
            </a:fld>
            <a:endParaRPr lang="en-AU"/>
          </a:p>
        </p:txBody>
      </p:sp>
    </p:spTree>
    <p:extLst>
      <p:ext uri="{BB962C8B-B14F-4D97-AF65-F5344CB8AC3E}">
        <p14:creationId xmlns:p14="http://schemas.microsoft.com/office/powerpoint/2010/main" val="218222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GM/R ~ sigma^2</a:t>
            </a:r>
          </a:p>
        </p:txBody>
      </p:sp>
      <p:sp>
        <p:nvSpPr>
          <p:cNvPr id="4" name="Slide Number Placeholder 3"/>
          <p:cNvSpPr>
            <a:spLocks noGrp="1"/>
          </p:cNvSpPr>
          <p:nvPr>
            <p:ph type="sldNum" sz="quarter" idx="5"/>
          </p:nvPr>
        </p:nvSpPr>
        <p:spPr/>
        <p:txBody>
          <a:bodyPr/>
          <a:lstStyle/>
          <a:p>
            <a:fld id="{F1596255-121B-45C8-BF69-21A23B5B9F61}" type="slidenum">
              <a:rPr lang="en-AU" smtClean="0"/>
              <a:t>8</a:t>
            </a:fld>
            <a:endParaRPr lang="en-AU"/>
          </a:p>
        </p:txBody>
      </p:sp>
    </p:spTree>
    <p:extLst>
      <p:ext uri="{BB962C8B-B14F-4D97-AF65-F5344CB8AC3E}">
        <p14:creationId xmlns:p14="http://schemas.microsoft.com/office/powerpoint/2010/main" val="3811077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dirty="0"/>
              <a:t>Just mention that the masses come from  variety of sources but you don’t need to care about where</a:t>
            </a:r>
          </a:p>
        </p:txBody>
      </p:sp>
      <p:sp>
        <p:nvSpPr>
          <p:cNvPr id="4" name="Slide Number Placeholder 3"/>
          <p:cNvSpPr>
            <a:spLocks noGrp="1"/>
          </p:cNvSpPr>
          <p:nvPr>
            <p:ph type="sldNum" sz="quarter" idx="5"/>
          </p:nvPr>
        </p:nvSpPr>
        <p:spPr/>
        <p:txBody>
          <a:bodyPr/>
          <a:lstStyle/>
          <a:p>
            <a:fld id="{F1596255-121B-45C8-BF69-21A23B5B9F61}" type="slidenum">
              <a:rPr lang="en-AU" smtClean="0"/>
              <a:t>9</a:t>
            </a:fld>
            <a:endParaRPr lang="en-AU"/>
          </a:p>
        </p:txBody>
      </p:sp>
    </p:spTree>
    <p:extLst>
      <p:ext uri="{BB962C8B-B14F-4D97-AF65-F5344CB8AC3E}">
        <p14:creationId xmlns:p14="http://schemas.microsoft.com/office/powerpoint/2010/main" val="3832623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96255-121B-45C8-BF69-21A23B5B9F61}" type="slidenum">
              <a:rPr lang="en-AU" smtClean="0"/>
              <a:t>11</a:t>
            </a:fld>
            <a:endParaRPr lang="en-AU"/>
          </a:p>
        </p:txBody>
      </p:sp>
    </p:spTree>
    <p:extLst>
      <p:ext uri="{BB962C8B-B14F-4D97-AF65-F5344CB8AC3E}">
        <p14:creationId xmlns:p14="http://schemas.microsoft.com/office/powerpoint/2010/main" val="324949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FIRE cosmological simulations of dwarf galaxy formation</a:t>
            </a:r>
          </a:p>
          <a:p>
            <a:r>
              <a:rPr lang="en-AU" sz="1200" dirty="0"/>
              <a:t>can reproduce some UDGs, but not all, and GCs remain </a:t>
            </a:r>
            <a:r>
              <a:rPr lang="en-AU" sz="1200" dirty="0" err="1"/>
              <a:t>tbd</a:t>
            </a:r>
            <a:endParaRPr lang="en-AU" sz="1200" dirty="0"/>
          </a:p>
          <a:p>
            <a:endParaRPr lang="en-US" dirty="0"/>
          </a:p>
        </p:txBody>
      </p:sp>
      <p:sp>
        <p:nvSpPr>
          <p:cNvPr id="4" name="Slide Number Placeholder 3"/>
          <p:cNvSpPr>
            <a:spLocks noGrp="1"/>
          </p:cNvSpPr>
          <p:nvPr>
            <p:ph type="sldNum" sz="quarter" idx="5"/>
          </p:nvPr>
        </p:nvSpPr>
        <p:spPr/>
        <p:txBody>
          <a:bodyPr/>
          <a:lstStyle/>
          <a:p>
            <a:fld id="{F1596255-121B-45C8-BF69-21A23B5B9F61}" type="slidenum">
              <a:rPr lang="en-AU" smtClean="0"/>
              <a:t>12</a:t>
            </a:fld>
            <a:endParaRPr lang="en-AU"/>
          </a:p>
        </p:txBody>
      </p:sp>
    </p:spTree>
    <p:extLst>
      <p:ext uri="{BB962C8B-B14F-4D97-AF65-F5344CB8AC3E}">
        <p14:creationId xmlns:p14="http://schemas.microsoft.com/office/powerpoint/2010/main" val="155025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1">
    <p:bg>
      <p:bgPr>
        <a:solidFill>
          <a:srgbClr val="DEDEE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6EBD57-7606-EB40-99D1-D3DE11ABC026}"/>
              </a:ext>
            </a:extLst>
          </p:cNvPr>
          <p:cNvSpPr/>
          <p:nvPr userDrawn="1"/>
        </p:nvSpPr>
        <p:spPr>
          <a:xfrm>
            <a:off x="783238" y="1101779"/>
            <a:ext cx="7577528" cy="3620124"/>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pic>
        <p:nvPicPr>
          <p:cNvPr id="14" name="Picture 13">
            <a:extLst>
              <a:ext uri="{FF2B5EF4-FFF2-40B4-BE49-F238E27FC236}">
                <a16:creationId xmlns:a16="http://schemas.microsoft.com/office/drawing/2014/main" id="{6838682B-CC0C-2240-9610-7524699E506E}"/>
              </a:ext>
            </a:extLst>
          </p:cNvPr>
          <p:cNvPicPr>
            <a:picLocks noChangeAspect="1"/>
          </p:cNvPicPr>
          <p:nvPr userDrawn="1"/>
        </p:nvPicPr>
        <p:blipFill>
          <a:blip r:embed="rId2"/>
          <a:stretch>
            <a:fillRect/>
          </a:stretch>
        </p:blipFill>
        <p:spPr>
          <a:xfrm>
            <a:off x="3891697" y="5159680"/>
            <a:ext cx="1360610" cy="880395"/>
          </a:xfrm>
          <a:prstGeom prst="rect">
            <a:avLst/>
          </a:prstGeom>
          <a:ln w="6350">
            <a:noFill/>
          </a:ln>
        </p:spPr>
      </p:pic>
      <p:sp>
        <p:nvSpPr>
          <p:cNvPr id="6" name="Title 1">
            <a:extLst>
              <a:ext uri="{FF2B5EF4-FFF2-40B4-BE49-F238E27FC236}">
                <a16:creationId xmlns:a16="http://schemas.microsoft.com/office/drawing/2014/main" id="{DB0107CB-9715-6F4F-928C-B476CCFFBDF9}"/>
              </a:ext>
            </a:extLst>
          </p:cNvPr>
          <p:cNvSpPr>
            <a:spLocks noGrp="1"/>
          </p:cNvSpPr>
          <p:nvPr>
            <p:ph type="ctrTitle" hasCustomPrompt="1"/>
          </p:nvPr>
        </p:nvSpPr>
        <p:spPr>
          <a:xfrm>
            <a:off x="1143000" y="1760409"/>
            <a:ext cx="6858000" cy="743025"/>
          </a:xfrm>
        </p:spPr>
        <p:txBody>
          <a:bodyPr wrap="square" anchor="t" anchorCtr="0">
            <a:spAutoFit/>
          </a:bodyPr>
          <a:lstStyle>
            <a:lvl1pPr algn="ctr">
              <a:lnSpc>
                <a:spcPts val="4965"/>
              </a:lnSpc>
              <a:defRPr sz="4951" b="1" i="0" cap="none" baseline="0">
                <a:solidFill>
                  <a:schemeClr val="bg1"/>
                </a:solidFill>
                <a:latin typeface="Montserrat ExtraBold" pitchFamily="2" charset="77"/>
              </a:defRPr>
            </a:lvl1pPr>
          </a:lstStyle>
          <a:p>
            <a:r>
              <a:rPr lang="en-US" dirty="0"/>
              <a:t>TITLE</a:t>
            </a:r>
          </a:p>
        </p:txBody>
      </p:sp>
      <p:sp>
        <p:nvSpPr>
          <p:cNvPr id="7" name="Subtitle 2">
            <a:extLst>
              <a:ext uri="{FF2B5EF4-FFF2-40B4-BE49-F238E27FC236}">
                <a16:creationId xmlns:a16="http://schemas.microsoft.com/office/drawing/2014/main" id="{9745F282-2A66-3542-8D67-02B6F2E95790}"/>
              </a:ext>
            </a:extLst>
          </p:cNvPr>
          <p:cNvSpPr>
            <a:spLocks noGrp="1"/>
          </p:cNvSpPr>
          <p:nvPr>
            <p:ph type="subTitle" idx="1" hasCustomPrompt="1"/>
          </p:nvPr>
        </p:nvSpPr>
        <p:spPr>
          <a:xfrm>
            <a:off x="1143000" y="2697128"/>
            <a:ext cx="6858000" cy="361637"/>
          </a:xfrm>
          <a:prstGeom prst="rect">
            <a:avLst/>
          </a:prstGeom>
        </p:spPr>
        <p:txBody>
          <a:bodyPr anchor="t" anchorCtr="0">
            <a:spAutoFit/>
          </a:bodyPr>
          <a:lstStyle>
            <a:lvl1pPr marL="0" indent="0" algn="ctr">
              <a:lnSpc>
                <a:spcPts val="2145"/>
              </a:lnSpc>
              <a:spcAft>
                <a:spcPts val="0"/>
              </a:spcAft>
              <a:buNone/>
              <a:defRPr sz="1800" b="1" i="0" cap="none" baseline="0">
                <a:solidFill>
                  <a:schemeClr val="bg1"/>
                </a:solidFill>
                <a:latin typeface="Montserrat" pitchFamily="2" charset="77"/>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GB" dirty="0"/>
              <a:t>Click to edit master subtitle style</a:t>
            </a:r>
            <a:endParaRPr lang="en-US" dirty="0"/>
          </a:p>
        </p:txBody>
      </p:sp>
      <p:sp>
        <p:nvSpPr>
          <p:cNvPr id="10" name="Text Placeholder 3">
            <a:extLst>
              <a:ext uri="{FF2B5EF4-FFF2-40B4-BE49-F238E27FC236}">
                <a16:creationId xmlns:a16="http://schemas.microsoft.com/office/drawing/2014/main" id="{ADEBBFEF-D790-5A49-8F9E-78B3CD568DCA}"/>
              </a:ext>
            </a:extLst>
          </p:cNvPr>
          <p:cNvSpPr>
            <a:spLocks noGrp="1"/>
          </p:cNvSpPr>
          <p:nvPr>
            <p:ph type="body" sz="quarter" idx="10" hasCustomPrompt="1"/>
          </p:nvPr>
        </p:nvSpPr>
        <p:spPr>
          <a:xfrm>
            <a:off x="3260325" y="3429000"/>
            <a:ext cx="2623361" cy="284578"/>
          </a:xfrm>
        </p:spPr>
        <p:txBody>
          <a:bodyPr>
            <a:normAutofit/>
          </a:bodyPr>
          <a:lstStyle>
            <a:lvl1pPr algn="ctr">
              <a:defRPr sz="1051" b="1" i="0">
                <a:solidFill>
                  <a:schemeClr val="bg1"/>
                </a:solidFill>
                <a:latin typeface="Montserrat" pitchFamily="2" charset="77"/>
                <a:ea typeface="Open Sans" panose="020B0606030504020204" pitchFamily="34" charset="0"/>
                <a:cs typeface="Open Sans" panose="020B0606030504020204" pitchFamily="34" charset="0"/>
              </a:defRPr>
            </a:lvl1pPr>
          </a:lstStyle>
          <a:p>
            <a:pPr lvl="0"/>
            <a:r>
              <a:rPr lang="en-GB" dirty="0"/>
              <a:t>Presented by Name </a:t>
            </a:r>
            <a:r>
              <a:rPr lang="en-GB" dirty="0" err="1"/>
              <a:t>Lastname</a:t>
            </a:r>
            <a:endParaRPr lang="en-GB" dirty="0"/>
          </a:p>
        </p:txBody>
      </p:sp>
      <p:sp>
        <p:nvSpPr>
          <p:cNvPr id="11" name="Text Placeholder 3">
            <a:extLst>
              <a:ext uri="{FF2B5EF4-FFF2-40B4-BE49-F238E27FC236}">
                <a16:creationId xmlns:a16="http://schemas.microsoft.com/office/drawing/2014/main" id="{A1E7059A-4981-1240-A195-CFF7EC1322D3}"/>
              </a:ext>
            </a:extLst>
          </p:cNvPr>
          <p:cNvSpPr>
            <a:spLocks noGrp="1"/>
          </p:cNvSpPr>
          <p:nvPr>
            <p:ph type="body" sz="quarter" idx="11" hasCustomPrompt="1"/>
          </p:nvPr>
        </p:nvSpPr>
        <p:spPr>
          <a:xfrm>
            <a:off x="3260325" y="3756992"/>
            <a:ext cx="2623361" cy="284578"/>
          </a:xfrm>
        </p:spPr>
        <p:txBody>
          <a:bodyPr>
            <a:normAutofit/>
          </a:bodyPr>
          <a:lstStyle>
            <a:lvl1pPr algn="ctr">
              <a:defRPr sz="1051"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Day 00 Month, 2019</a:t>
            </a:r>
          </a:p>
        </p:txBody>
      </p:sp>
    </p:spTree>
    <p:extLst>
      <p:ext uri="{BB962C8B-B14F-4D97-AF65-F5344CB8AC3E}">
        <p14:creationId xmlns:p14="http://schemas.microsoft.com/office/powerpoint/2010/main" val="1520352547"/>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Title_2">
    <p:bg>
      <p:bgPr>
        <a:solidFill>
          <a:srgbClr val="343638"/>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68A07AD-FA16-9C4D-892D-F019E3CFC9F1}"/>
              </a:ext>
            </a:extLst>
          </p:cNvPr>
          <p:cNvSpPr>
            <a:spLocks noGrp="1"/>
          </p:cNvSpPr>
          <p:nvPr>
            <p:ph type="body" sz="quarter" idx="10" hasCustomPrompt="1"/>
          </p:nvPr>
        </p:nvSpPr>
        <p:spPr>
          <a:xfrm>
            <a:off x="413149" y="1161021"/>
            <a:ext cx="4967192" cy="1254574"/>
          </a:xfrm>
          <a:prstGeom prst="rect">
            <a:avLst/>
          </a:prstGeom>
        </p:spPr>
        <p:txBody>
          <a:bodyPr wrap="square">
            <a:spAutoFit/>
          </a:bodyPr>
          <a:lstStyle>
            <a:lvl1pPr>
              <a:lnSpc>
                <a:spcPts val="4500"/>
              </a:lnSpc>
              <a:spcAft>
                <a:spcPts val="0"/>
              </a:spcAft>
              <a:defRPr sz="4500" b="1" i="0" cap="none" baseline="0">
                <a:solidFill>
                  <a:schemeClr val="bg1"/>
                </a:solidFill>
                <a:latin typeface="Montserrat ExtraBold" pitchFamily="2" charset="77"/>
              </a:defRPr>
            </a:lvl1pPr>
          </a:lstStyle>
          <a:p>
            <a:pPr lvl="0"/>
            <a:r>
              <a:rPr lang="en-US" dirty="0"/>
              <a:t>SECTION</a:t>
            </a:r>
            <a:br>
              <a:rPr lang="en-US" dirty="0"/>
            </a:br>
            <a:r>
              <a:rPr lang="en-US" dirty="0"/>
              <a:t>TITLE</a:t>
            </a:r>
          </a:p>
        </p:txBody>
      </p:sp>
      <p:sp>
        <p:nvSpPr>
          <p:cNvPr id="11" name="Text Placeholder 8">
            <a:extLst>
              <a:ext uri="{FF2B5EF4-FFF2-40B4-BE49-F238E27FC236}">
                <a16:creationId xmlns:a16="http://schemas.microsoft.com/office/drawing/2014/main" id="{F5640242-B237-C546-93E2-A014ABF926C4}"/>
              </a:ext>
            </a:extLst>
          </p:cNvPr>
          <p:cNvSpPr>
            <a:spLocks noGrp="1"/>
          </p:cNvSpPr>
          <p:nvPr>
            <p:ph type="body" sz="quarter" idx="12" hasCustomPrompt="1"/>
          </p:nvPr>
        </p:nvSpPr>
        <p:spPr>
          <a:xfrm>
            <a:off x="413147" y="3016073"/>
            <a:ext cx="2847975" cy="335989"/>
          </a:xfrm>
          <a:prstGeom prst="rect">
            <a:avLst/>
          </a:prstGeom>
        </p:spPr>
        <p:txBody>
          <a:bodyPr>
            <a:spAutoFit/>
          </a:bodyPr>
          <a:lstStyle>
            <a:lvl1pPr>
              <a:lnSpc>
                <a:spcPts val="1860"/>
              </a:lnSpc>
              <a:spcAft>
                <a:spcPts val="0"/>
              </a:spcAft>
              <a:defRPr sz="1800" b="1" i="0" cap="none" baseline="0">
                <a:solidFill>
                  <a:schemeClr val="bg1"/>
                </a:solidFill>
                <a:latin typeface="Montserrat" pitchFamily="2" charset="77"/>
              </a:defRPr>
            </a:lvl1pPr>
          </a:lstStyle>
          <a:p>
            <a:pPr lvl="0"/>
            <a:r>
              <a:rPr lang="en-US" dirty="0"/>
              <a:t>Subtitle</a:t>
            </a:r>
          </a:p>
        </p:txBody>
      </p:sp>
      <p:pic>
        <p:nvPicPr>
          <p:cNvPr id="4" name="Picture 3">
            <a:extLst>
              <a:ext uri="{FF2B5EF4-FFF2-40B4-BE49-F238E27FC236}">
                <a16:creationId xmlns:a16="http://schemas.microsoft.com/office/drawing/2014/main" id="{396E3EDB-5878-094F-8B9E-15ADF39A3DC4}"/>
              </a:ext>
            </a:extLst>
          </p:cNvPr>
          <p:cNvPicPr>
            <a:picLocks noChangeAspect="1"/>
          </p:cNvPicPr>
          <p:nvPr userDrawn="1"/>
        </p:nvPicPr>
        <p:blipFill>
          <a:blip r:embed="rId2"/>
          <a:stretch>
            <a:fillRect/>
          </a:stretch>
        </p:blipFill>
        <p:spPr>
          <a:xfrm>
            <a:off x="8202408" y="6201943"/>
            <a:ext cx="680717" cy="440464"/>
          </a:xfrm>
          <a:prstGeom prst="rect">
            <a:avLst/>
          </a:prstGeom>
          <a:ln w="6350">
            <a:solidFill>
              <a:schemeClr val="bg1"/>
            </a:solidFill>
          </a:ln>
        </p:spPr>
      </p:pic>
    </p:spTree>
    <p:extLst>
      <p:ext uri="{BB962C8B-B14F-4D97-AF65-F5344CB8AC3E}">
        <p14:creationId xmlns:p14="http://schemas.microsoft.com/office/powerpoint/2010/main" val="1429466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_Title_3">
    <p:bg>
      <p:bgPr>
        <a:solidFill>
          <a:srgbClr val="DEDEE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68A07AD-FA16-9C4D-892D-F019E3CFC9F1}"/>
              </a:ext>
            </a:extLst>
          </p:cNvPr>
          <p:cNvSpPr>
            <a:spLocks noGrp="1"/>
          </p:cNvSpPr>
          <p:nvPr>
            <p:ph type="body" sz="quarter" idx="10" hasCustomPrompt="1"/>
          </p:nvPr>
        </p:nvSpPr>
        <p:spPr>
          <a:xfrm>
            <a:off x="413149" y="1161021"/>
            <a:ext cx="4967192" cy="1254574"/>
          </a:xfrm>
          <a:prstGeom prst="rect">
            <a:avLst/>
          </a:prstGeom>
        </p:spPr>
        <p:txBody>
          <a:bodyPr wrap="square">
            <a:spAutoFit/>
          </a:bodyPr>
          <a:lstStyle>
            <a:lvl1pPr>
              <a:lnSpc>
                <a:spcPts val="4500"/>
              </a:lnSpc>
              <a:spcAft>
                <a:spcPts val="0"/>
              </a:spcAft>
              <a:defRPr sz="4500" b="1" i="0" cap="none" baseline="0">
                <a:solidFill>
                  <a:srgbClr val="343638"/>
                </a:solidFill>
                <a:latin typeface="Montserrat ExtraBold" pitchFamily="2" charset="77"/>
              </a:defRPr>
            </a:lvl1pPr>
          </a:lstStyle>
          <a:p>
            <a:pPr lvl="0"/>
            <a:r>
              <a:rPr lang="en-US" dirty="0"/>
              <a:t>SECTION</a:t>
            </a:r>
            <a:br>
              <a:rPr lang="en-US" dirty="0"/>
            </a:br>
            <a:r>
              <a:rPr lang="en-US" dirty="0"/>
              <a:t>TITLE</a:t>
            </a:r>
          </a:p>
        </p:txBody>
      </p:sp>
      <p:sp>
        <p:nvSpPr>
          <p:cNvPr id="11" name="Text Placeholder 8">
            <a:extLst>
              <a:ext uri="{FF2B5EF4-FFF2-40B4-BE49-F238E27FC236}">
                <a16:creationId xmlns:a16="http://schemas.microsoft.com/office/drawing/2014/main" id="{F5640242-B237-C546-93E2-A014ABF926C4}"/>
              </a:ext>
            </a:extLst>
          </p:cNvPr>
          <p:cNvSpPr>
            <a:spLocks noGrp="1"/>
          </p:cNvSpPr>
          <p:nvPr>
            <p:ph type="body" sz="quarter" idx="12" hasCustomPrompt="1"/>
          </p:nvPr>
        </p:nvSpPr>
        <p:spPr>
          <a:xfrm>
            <a:off x="413147" y="3016073"/>
            <a:ext cx="2847975" cy="335989"/>
          </a:xfrm>
          <a:prstGeom prst="rect">
            <a:avLst/>
          </a:prstGeom>
        </p:spPr>
        <p:txBody>
          <a:bodyPr>
            <a:spAutoFit/>
          </a:bodyPr>
          <a:lstStyle>
            <a:lvl1pPr>
              <a:lnSpc>
                <a:spcPts val="1860"/>
              </a:lnSpc>
              <a:spcAft>
                <a:spcPts val="0"/>
              </a:spcAft>
              <a:defRPr sz="1800" b="1" i="0" cap="none" baseline="0">
                <a:solidFill>
                  <a:srgbClr val="343638"/>
                </a:solidFill>
                <a:latin typeface="Montserrat" pitchFamily="2" charset="77"/>
              </a:defRPr>
            </a:lvl1pPr>
          </a:lstStyle>
          <a:p>
            <a:pPr lvl="0"/>
            <a:r>
              <a:rPr lang="en-US" dirty="0"/>
              <a:t>Subtitle</a:t>
            </a:r>
          </a:p>
        </p:txBody>
      </p:sp>
    </p:spTree>
    <p:extLst>
      <p:ext uri="{BB962C8B-B14F-4D97-AF65-F5344CB8AC3E}">
        <p14:creationId xmlns:p14="http://schemas.microsoft.com/office/powerpoint/2010/main" val="2075788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_Title_4">
    <p:bg>
      <p:bgPr>
        <a:solidFill>
          <a:srgbClr val="DEDEE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8B0FF-DD06-9D49-9077-3C0EF24A530D}"/>
              </a:ext>
            </a:extLst>
          </p:cNvPr>
          <p:cNvSpPr/>
          <p:nvPr userDrawn="1"/>
        </p:nvSpPr>
        <p:spPr>
          <a:xfrm>
            <a:off x="424872" y="560180"/>
            <a:ext cx="3472249" cy="5775311"/>
          </a:xfrm>
          <a:prstGeom prst="rect">
            <a:avLst/>
          </a:prstGeom>
          <a:solidFill>
            <a:srgbClr val="303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10" name="Text Placeholder 9">
            <a:extLst>
              <a:ext uri="{FF2B5EF4-FFF2-40B4-BE49-F238E27FC236}">
                <a16:creationId xmlns:a16="http://schemas.microsoft.com/office/drawing/2014/main" id="{268A07AD-FA16-9C4D-892D-F019E3CFC9F1}"/>
              </a:ext>
            </a:extLst>
          </p:cNvPr>
          <p:cNvSpPr>
            <a:spLocks noGrp="1"/>
          </p:cNvSpPr>
          <p:nvPr>
            <p:ph type="body" sz="quarter" idx="10" hasCustomPrompt="1"/>
          </p:nvPr>
        </p:nvSpPr>
        <p:spPr>
          <a:xfrm>
            <a:off x="758723" y="1161020"/>
            <a:ext cx="2954295" cy="1254574"/>
          </a:xfrm>
          <a:prstGeom prst="rect">
            <a:avLst/>
          </a:prstGeom>
        </p:spPr>
        <p:txBody>
          <a:bodyPr wrap="square">
            <a:spAutoFit/>
          </a:bodyPr>
          <a:lstStyle>
            <a:lvl1pPr>
              <a:lnSpc>
                <a:spcPts val="4500"/>
              </a:lnSpc>
              <a:defRPr sz="4500" b="1" i="0" cap="none" baseline="0">
                <a:solidFill>
                  <a:schemeClr val="bg1"/>
                </a:solidFill>
                <a:latin typeface="Montserrat ExtraBold" pitchFamily="2" charset="77"/>
              </a:defRPr>
            </a:lvl1pPr>
          </a:lstStyle>
          <a:p>
            <a:pPr lvl="0"/>
            <a:r>
              <a:rPr lang="en-US" dirty="0"/>
              <a:t>SECTION</a:t>
            </a:r>
            <a:br>
              <a:rPr lang="en-US" dirty="0"/>
            </a:br>
            <a:r>
              <a:rPr lang="en-US" dirty="0"/>
              <a:t>TITLE</a:t>
            </a:r>
          </a:p>
        </p:txBody>
      </p:sp>
      <p:sp>
        <p:nvSpPr>
          <p:cNvPr id="11" name="Text Placeholder 8">
            <a:extLst>
              <a:ext uri="{FF2B5EF4-FFF2-40B4-BE49-F238E27FC236}">
                <a16:creationId xmlns:a16="http://schemas.microsoft.com/office/drawing/2014/main" id="{F5640242-B237-C546-93E2-A014ABF926C4}"/>
              </a:ext>
            </a:extLst>
          </p:cNvPr>
          <p:cNvSpPr>
            <a:spLocks noGrp="1"/>
          </p:cNvSpPr>
          <p:nvPr>
            <p:ph type="body" sz="quarter" idx="12" hasCustomPrompt="1"/>
          </p:nvPr>
        </p:nvSpPr>
        <p:spPr>
          <a:xfrm>
            <a:off x="758723" y="3016073"/>
            <a:ext cx="2847975" cy="335989"/>
          </a:xfrm>
          <a:prstGeom prst="rect">
            <a:avLst/>
          </a:prstGeom>
        </p:spPr>
        <p:txBody>
          <a:bodyPr>
            <a:spAutoFit/>
          </a:bodyPr>
          <a:lstStyle>
            <a:lvl1pPr>
              <a:lnSpc>
                <a:spcPts val="1860"/>
              </a:lnSpc>
              <a:spcAft>
                <a:spcPts val="0"/>
              </a:spcAft>
              <a:defRPr sz="1800" b="1" i="0" cap="none" baseline="0">
                <a:solidFill>
                  <a:schemeClr val="bg1"/>
                </a:solidFill>
                <a:latin typeface="Montserrat" pitchFamily="2" charset="77"/>
              </a:defRPr>
            </a:lvl1pPr>
          </a:lstStyle>
          <a:p>
            <a:pPr lvl="0"/>
            <a:r>
              <a:rPr lang="en-US" dirty="0"/>
              <a:t>Subtitle</a:t>
            </a:r>
          </a:p>
        </p:txBody>
      </p:sp>
    </p:spTree>
    <p:extLst>
      <p:ext uri="{BB962C8B-B14F-4D97-AF65-F5344CB8AC3E}">
        <p14:creationId xmlns:p14="http://schemas.microsoft.com/office/powerpoint/2010/main" val="3043514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Title_5">
    <p:bg>
      <p:bgPr>
        <a:solidFill>
          <a:srgbClr val="34363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542088-5570-874A-913F-29238889BAF6}"/>
              </a:ext>
            </a:extLst>
          </p:cNvPr>
          <p:cNvSpPr/>
          <p:nvPr userDrawn="1"/>
        </p:nvSpPr>
        <p:spPr>
          <a:xfrm>
            <a:off x="424872" y="560180"/>
            <a:ext cx="3472249" cy="5775311"/>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10" name="Text Placeholder 9">
            <a:extLst>
              <a:ext uri="{FF2B5EF4-FFF2-40B4-BE49-F238E27FC236}">
                <a16:creationId xmlns:a16="http://schemas.microsoft.com/office/drawing/2014/main" id="{268A07AD-FA16-9C4D-892D-F019E3CFC9F1}"/>
              </a:ext>
            </a:extLst>
          </p:cNvPr>
          <p:cNvSpPr>
            <a:spLocks noGrp="1"/>
          </p:cNvSpPr>
          <p:nvPr>
            <p:ph type="body" sz="quarter" idx="10" hasCustomPrompt="1"/>
          </p:nvPr>
        </p:nvSpPr>
        <p:spPr>
          <a:xfrm>
            <a:off x="758729" y="1161021"/>
            <a:ext cx="2863379" cy="1254574"/>
          </a:xfrm>
          <a:prstGeom prst="rect">
            <a:avLst/>
          </a:prstGeom>
        </p:spPr>
        <p:txBody>
          <a:bodyPr wrap="square">
            <a:spAutoFit/>
          </a:bodyPr>
          <a:lstStyle>
            <a:lvl1pPr>
              <a:lnSpc>
                <a:spcPts val="4500"/>
              </a:lnSpc>
              <a:defRPr sz="4500" b="1" i="0" cap="none" baseline="0">
                <a:solidFill>
                  <a:srgbClr val="343638"/>
                </a:solidFill>
                <a:latin typeface="Montserrat ExtraBold" pitchFamily="2" charset="77"/>
              </a:defRPr>
            </a:lvl1pPr>
          </a:lstStyle>
          <a:p>
            <a:pPr lvl="0"/>
            <a:r>
              <a:rPr lang="en-US" dirty="0"/>
              <a:t>SECTION</a:t>
            </a:r>
            <a:br>
              <a:rPr lang="en-US" dirty="0"/>
            </a:br>
            <a:r>
              <a:rPr lang="en-US" dirty="0"/>
              <a:t>TITLE</a:t>
            </a:r>
          </a:p>
        </p:txBody>
      </p:sp>
      <p:sp>
        <p:nvSpPr>
          <p:cNvPr id="11" name="Text Placeholder 8">
            <a:extLst>
              <a:ext uri="{FF2B5EF4-FFF2-40B4-BE49-F238E27FC236}">
                <a16:creationId xmlns:a16="http://schemas.microsoft.com/office/drawing/2014/main" id="{F5640242-B237-C546-93E2-A014ABF926C4}"/>
              </a:ext>
            </a:extLst>
          </p:cNvPr>
          <p:cNvSpPr>
            <a:spLocks noGrp="1"/>
          </p:cNvSpPr>
          <p:nvPr>
            <p:ph type="body" sz="quarter" idx="12" hasCustomPrompt="1"/>
          </p:nvPr>
        </p:nvSpPr>
        <p:spPr>
          <a:xfrm>
            <a:off x="758723" y="3016073"/>
            <a:ext cx="2847975" cy="335989"/>
          </a:xfrm>
          <a:prstGeom prst="rect">
            <a:avLst/>
          </a:prstGeom>
        </p:spPr>
        <p:txBody>
          <a:bodyPr>
            <a:spAutoFit/>
          </a:bodyPr>
          <a:lstStyle>
            <a:lvl1pPr>
              <a:lnSpc>
                <a:spcPts val="1860"/>
              </a:lnSpc>
              <a:spcAft>
                <a:spcPts val="0"/>
              </a:spcAft>
              <a:defRPr sz="1800" b="1" i="0" cap="none" baseline="0">
                <a:solidFill>
                  <a:srgbClr val="343638"/>
                </a:solidFill>
                <a:latin typeface="Montserrat" pitchFamily="2" charset="77"/>
              </a:defRPr>
            </a:lvl1pPr>
          </a:lstStyle>
          <a:p>
            <a:pPr lvl="0"/>
            <a:r>
              <a:rPr lang="en-US" dirty="0"/>
              <a:t>Subtitle</a:t>
            </a:r>
          </a:p>
        </p:txBody>
      </p:sp>
      <p:pic>
        <p:nvPicPr>
          <p:cNvPr id="6" name="Picture 5">
            <a:extLst>
              <a:ext uri="{FF2B5EF4-FFF2-40B4-BE49-F238E27FC236}">
                <a16:creationId xmlns:a16="http://schemas.microsoft.com/office/drawing/2014/main" id="{4DC04F3D-B8D4-754A-B006-B8136DA4AFD8}"/>
              </a:ext>
            </a:extLst>
          </p:cNvPr>
          <p:cNvPicPr>
            <a:picLocks noChangeAspect="1"/>
          </p:cNvPicPr>
          <p:nvPr userDrawn="1"/>
        </p:nvPicPr>
        <p:blipFill>
          <a:blip r:embed="rId2"/>
          <a:stretch>
            <a:fillRect/>
          </a:stretch>
        </p:blipFill>
        <p:spPr>
          <a:xfrm>
            <a:off x="8202408" y="6201943"/>
            <a:ext cx="680717" cy="440464"/>
          </a:xfrm>
          <a:prstGeom prst="rect">
            <a:avLst/>
          </a:prstGeom>
          <a:ln w="6350">
            <a:solidFill>
              <a:schemeClr val="bg1"/>
            </a:solidFill>
          </a:ln>
        </p:spPr>
      </p:pic>
    </p:spTree>
    <p:extLst>
      <p:ext uri="{BB962C8B-B14F-4D97-AF65-F5344CB8AC3E}">
        <p14:creationId xmlns:p14="http://schemas.microsoft.com/office/powerpoint/2010/main" val="2803623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40E8D6-300A-EC4E-9A82-8E5FF0C767D0}"/>
              </a:ext>
            </a:extLst>
          </p:cNvPr>
          <p:cNvSpPr/>
          <p:nvPr userDrawn="1"/>
        </p:nvSpPr>
        <p:spPr>
          <a:xfrm>
            <a:off x="-1" y="12"/>
            <a:ext cx="9144001" cy="1202633"/>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solidFill>
                <a:srgbClr val="343638"/>
              </a:solidFill>
              <a:latin typeface="Montserrat" pitchFamily="2" charset="77"/>
            </a:endParaRPr>
          </a:p>
        </p:txBody>
      </p:sp>
      <p:sp>
        <p:nvSpPr>
          <p:cNvPr id="13" name="Title 1">
            <a:extLst>
              <a:ext uri="{FF2B5EF4-FFF2-40B4-BE49-F238E27FC236}">
                <a16:creationId xmlns:a16="http://schemas.microsoft.com/office/drawing/2014/main" id="{F330D4FA-A435-6F40-AF7C-09CB2861BD9F}"/>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chemeClr val="bg1"/>
                </a:solidFill>
              </a:defRPr>
            </a:lvl1pPr>
          </a:lstStyle>
          <a:p>
            <a:r>
              <a:rPr lang="en-GB" dirty="0"/>
              <a:t>Click to edit Master title style</a:t>
            </a:r>
            <a:endParaRPr lang="en-US" dirty="0"/>
          </a:p>
        </p:txBody>
      </p:sp>
      <p:sp>
        <p:nvSpPr>
          <p:cNvPr id="14" name="Text Placeholder 2">
            <a:extLst>
              <a:ext uri="{FF2B5EF4-FFF2-40B4-BE49-F238E27FC236}">
                <a16:creationId xmlns:a16="http://schemas.microsoft.com/office/drawing/2014/main" id="{8A5C92E7-459D-D445-8484-6DE7DF9E718B}"/>
              </a:ext>
            </a:extLst>
          </p:cNvPr>
          <p:cNvSpPr>
            <a:spLocks noGrp="1"/>
          </p:cNvSpPr>
          <p:nvPr>
            <p:ph type="body" sz="quarter" idx="11"/>
          </p:nvPr>
        </p:nvSpPr>
        <p:spPr>
          <a:xfrm>
            <a:off x="421248" y="1654629"/>
            <a:ext cx="8092642" cy="3875314"/>
          </a:xfrm>
        </p:spPr>
        <p:txBody>
          <a:bodyPr/>
          <a:lstStyle>
            <a:lvl1pPr>
              <a:defRPr sz="1500" b="1" i="0">
                <a:solidFill>
                  <a:srgbClr val="343638"/>
                </a:solidFill>
                <a:latin typeface="Montserrat" pitchFamily="2" charset="77"/>
              </a:defRPr>
            </a:lvl1pPr>
            <a:lvl2pPr>
              <a:lnSpc>
                <a:spcPct val="100000"/>
              </a:lnSpc>
              <a:spcBef>
                <a:spcPts val="0"/>
              </a:spcBef>
              <a:spcAft>
                <a:spcPts val="451"/>
              </a:spcAf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97626">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657758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40E8D6-300A-EC4E-9A82-8E5FF0C767D0}"/>
              </a:ext>
            </a:extLst>
          </p:cNvPr>
          <p:cNvSpPr/>
          <p:nvPr userDrawn="1"/>
        </p:nvSpPr>
        <p:spPr>
          <a:xfrm>
            <a:off x="-1" y="11"/>
            <a:ext cx="9144001" cy="1202635"/>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12" name="Title 1">
            <a:extLst>
              <a:ext uri="{FF2B5EF4-FFF2-40B4-BE49-F238E27FC236}">
                <a16:creationId xmlns:a16="http://schemas.microsoft.com/office/drawing/2014/main" id="{3EB252FA-DA85-3A44-94E6-B57BDF7F1E05}"/>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rgbClr val="343638"/>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1032B33-4CDD-1249-850C-3BBEBF4C628E}"/>
              </a:ext>
            </a:extLst>
          </p:cNvPr>
          <p:cNvSpPr>
            <a:spLocks noGrp="1"/>
          </p:cNvSpPr>
          <p:nvPr>
            <p:ph type="body" sz="quarter" idx="11"/>
          </p:nvPr>
        </p:nvSpPr>
        <p:spPr>
          <a:xfrm>
            <a:off x="421248" y="1654629"/>
            <a:ext cx="8092642" cy="3875314"/>
          </a:xfrm>
        </p:spPr>
        <p:txBody>
          <a:bodyPr/>
          <a:lstStyle>
            <a:lvl1pPr>
              <a:defRPr sz="1500" b="1" i="0">
                <a:solidFill>
                  <a:srgbClr val="343638"/>
                </a:solidFill>
                <a:latin typeface="Montserrat" pitchFamily="2" charset="77"/>
              </a:defRPr>
            </a:lvl1pPr>
            <a:lvl2pPr>
              <a:lnSpc>
                <a:spcPct val="100000"/>
              </a:lnSpc>
              <a:spcBef>
                <a:spcPts val="0"/>
              </a:spcBef>
              <a:spcAft>
                <a:spcPts val="451"/>
              </a:spcAf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97626">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992930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40E8D6-300A-EC4E-9A82-8E5FF0C767D0}"/>
              </a:ext>
            </a:extLst>
          </p:cNvPr>
          <p:cNvSpPr/>
          <p:nvPr userDrawn="1"/>
        </p:nvSpPr>
        <p:spPr>
          <a:xfrm>
            <a:off x="-1" y="11"/>
            <a:ext cx="9144001" cy="1202635"/>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12" name="Title 1">
            <a:extLst>
              <a:ext uri="{FF2B5EF4-FFF2-40B4-BE49-F238E27FC236}">
                <a16:creationId xmlns:a16="http://schemas.microsoft.com/office/drawing/2014/main" id="{3EB252FA-DA85-3A44-94E6-B57BDF7F1E05}"/>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rgbClr val="343638"/>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1032B33-4CDD-1249-850C-3BBEBF4C628E}"/>
              </a:ext>
            </a:extLst>
          </p:cNvPr>
          <p:cNvSpPr>
            <a:spLocks noGrp="1"/>
          </p:cNvSpPr>
          <p:nvPr>
            <p:ph type="body" sz="quarter" idx="11"/>
          </p:nvPr>
        </p:nvSpPr>
        <p:spPr>
          <a:xfrm>
            <a:off x="421248" y="1654629"/>
            <a:ext cx="8092642" cy="3875314"/>
          </a:xfrm>
        </p:spPr>
        <p:txBody>
          <a:bodyPr/>
          <a:lstStyle>
            <a:lvl1pPr>
              <a:defRPr sz="1500" b="1" i="0">
                <a:solidFill>
                  <a:srgbClr val="343638"/>
                </a:solidFill>
                <a:latin typeface="Montserrat" pitchFamily="2" charset="77"/>
              </a:defRPr>
            </a:lvl1pPr>
            <a:lvl2pPr>
              <a:lnSpc>
                <a:spcPct val="100000"/>
              </a:lnSpc>
              <a:spcBef>
                <a:spcPts val="0"/>
              </a:spcBef>
              <a:spcAft>
                <a:spcPts val="451"/>
              </a:spcAf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97626">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5390163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40E8D6-300A-EC4E-9A82-8E5FF0C767D0}"/>
              </a:ext>
            </a:extLst>
          </p:cNvPr>
          <p:cNvSpPr/>
          <p:nvPr userDrawn="1"/>
        </p:nvSpPr>
        <p:spPr>
          <a:xfrm>
            <a:off x="1" y="4"/>
            <a:ext cx="3947984" cy="6857999"/>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4" name="Text Placeholder 3">
            <a:extLst>
              <a:ext uri="{FF2B5EF4-FFF2-40B4-BE49-F238E27FC236}">
                <a16:creationId xmlns:a16="http://schemas.microsoft.com/office/drawing/2014/main" id="{088B0EFA-3F34-0E4E-876D-DD157F392899}"/>
              </a:ext>
            </a:extLst>
          </p:cNvPr>
          <p:cNvSpPr>
            <a:spLocks noGrp="1"/>
          </p:cNvSpPr>
          <p:nvPr>
            <p:ph type="body" sz="quarter" idx="13"/>
          </p:nvPr>
        </p:nvSpPr>
        <p:spPr>
          <a:xfrm>
            <a:off x="4572001" y="2097088"/>
            <a:ext cx="3559628" cy="2351088"/>
          </a:xfrm>
        </p:spPr>
        <p:txBody>
          <a:bodyPr/>
          <a:lstStyle>
            <a:lvl1pPr>
              <a:defRPr b="1" i="0">
                <a:latin typeface="Montserrat" pitchFamily="2" charset="77"/>
              </a:defRPr>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492B58B2-F493-734C-8C62-6F498C948669}"/>
              </a:ext>
            </a:extLst>
          </p:cNvPr>
          <p:cNvSpPr>
            <a:spLocks noGrp="1"/>
          </p:cNvSpPr>
          <p:nvPr>
            <p:ph idx="1" hasCustomPrompt="1"/>
          </p:nvPr>
        </p:nvSpPr>
        <p:spPr>
          <a:xfrm>
            <a:off x="410106" y="1068765"/>
            <a:ext cx="2958838" cy="838307"/>
          </a:xfrm>
          <a:prstGeom prst="rect">
            <a:avLst/>
          </a:prstGeom>
        </p:spPr>
        <p:txBody>
          <a:bodyPr lIns="90000" tIns="46800" rIns="90000" bIns="46800">
            <a:spAutoFit/>
          </a:bodyPr>
          <a:lstStyle>
            <a:lvl1pPr marL="0" indent="0">
              <a:lnSpc>
                <a:spcPts val="2865"/>
              </a:lnSpc>
              <a:spcBef>
                <a:spcPts val="0"/>
              </a:spcBef>
              <a:spcAft>
                <a:spcPts val="2700"/>
              </a:spcAft>
              <a:buFontTx/>
              <a:buNone/>
              <a:defRPr sz="2700" b="1" i="0" cap="none" baseline="0">
                <a:solidFill>
                  <a:srgbClr val="343638"/>
                </a:solidFill>
                <a:latin typeface="Montserrat ExtraBold" pitchFamily="2" charset="77"/>
              </a:defRPr>
            </a:lvl1pPr>
            <a:lvl2pPr marL="0" indent="0">
              <a:buFontTx/>
              <a:buNone/>
              <a:defRPr sz="1351">
                <a:solidFill>
                  <a:srgbClr val="4B4F53"/>
                </a:solidFill>
                <a:latin typeface="Open Sans" panose="020B0606030504020204" pitchFamily="34" charset="0"/>
                <a:ea typeface="Open Sans" panose="020B0606030504020204" pitchFamily="34" charset="0"/>
                <a:cs typeface="Open Sans" panose="020B0606030504020204" pitchFamily="34" charset="0"/>
              </a:defRPr>
            </a:lvl2pPr>
            <a:lvl3pPr marL="685750" indent="0">
              <a:buFontTx/>
              <a:buNone/>
              <a:defRPr sz="1351"/>
            </a:lvl3pPr>
            <a:lvl4pPr marL="1028624" indent="0">
              <a:buFontTx/>
              <a:buNone/>
              <a:defRPr sz="1351"/>
            </a:lvl4pPr>
            <a:lvl5pPr marL="1371498" indent="0">
              <a:buFontTx/>
              <a:buNone/>
              <a:defRPr sz="1351"/>
            </a:lvl5pPr>
          </a:lstStyle>
          <a:p>
            <a:pPr lvl="0"/>
            <a:r>
              <a:rPr lang="en-US" dirty="0"/>
              <a:t>EDIT MASTER</a:t>
            </a:r>
            <a:br>
              <a:rPr lang="en-US" dirty="0"/>
            </a:br>
            <a:r>
              <a:rPr lang="en-US" dirty="0"/>
              <a:t>TEXT STYLES</a:t>
            </a:r>
          </a:p>
        </p:txBody>
      </p:sp>
      <p:sp>
        <p:nvSpPr>
          <p:cNvPr id="6" name="Content Placeholder 2">
            <a:extLst>
              <a:ext uri="{FF2B5EF4-FFF2-40B4-BE49-F238E27FC236}">
                <a16:creationId xmlns:a16="http://schemas.microsoft.com/office/drawing/2014/main" id="{4E981326-7A3A-9349-9B37-4C09076C740B}"/>
              </a:ext>
            </a:extLst>
          </p:cNvPr>
          <p:cNvSpPr>
            <a:spLocks noGrp="1"/>
          </p:cNvSpPr>
          <p:nvPr>
            <p:ph idx="14" hasCustomPrompt="1"/>
          </p:nvPr>
        </p:nvSpPr>
        <p:spPr>
          <a:xfrm>
            <a:off x="410106" y="2445086"/>
            <a:ext cx="2958838" cy="325346"/>
          </a:xfrm>
          <a:prstGeom prst="rect">
            <a:avLst/>
          </a:prstGeom>
        </p:spPr>
        <p:txBody>
          <a:bodyPr lIns="90000" tIns="46800" rIns="90000" bIns="46800">
            <a:spAutoFit/>
          </a:bodyPr>
          <a:lstStyle>
            <a:lvl1pPr marL="0" indent="0">
              <a:lnSpc>
                <a:spcPct val="100000"/>
              </a:lnSpc>
              <a:spcBef>
                <a:spcPts val="0"/>
              </a:spcBef>
              <a:spcAft>
                <a:spcPts val="2700"/>
              </a:spcAft>
              <a:buFontTx/>
              <a:buNone/>
              <a:defRPr sz="1500" b="1" i="0" cap="none" baseline="0">
                <a:solidFill>
                  <a:srgbClr val="343638"/>
                </a:solidFill>
                <a:latin typeface="Montserrat" pitchFamily="2" charset="77"/>
              </a:defRPr>
            </a:lvl1pPr>
            <a:lvl2pPr marL="0" indent="0">
              <a:buFontTx/>
              <a:buNone/>
              <a:defRPr sz="1351">
                <a:solidFill>
                  <a:srgbClr val="4B4F53"/>
                </a:solidFill>
                <a:latin typeface="Open Sans" panose="020B0606030504020204" pitchFamily="34" charset="0"/>
                <a:ea typeface="Open Sans" panose="020B0606030504020204" pitchFamily="34" charset="0"/>
                <a:cs typeface="Open Sans" panose="020B0606030504020204" pitchFamily="34" charset="0"/>
              </a:defRPr>
            </a:lvl2pPr>
            <a:lvl3pPr marL="685750" indent="0">
              <a:buFontTx/>
              <a:buNone/>
              <a:defRPr sz="1351"/>
            </a:lvl3pPr>
            <a:lvl4pPr marL="1028624" indent="0">
              <a:buFontTx/>
              <a:buNone/>
              <a:defRPr sz="1351"/>
            </a:lvl4pPr>
            <a:lvl5pPr marL="1371498" indent="0">
              <a:buFontTx/>
              <a:buNone/>
              <a:defRPr sz="1351"/>
            </a:lvl5pPr>
          </a:lstStyle>
          <a:p>
            <a:pPr lvl="0"/>
            <a:r>
              <a:rPr lang="en-GB" dirty="0"/>
              <a:t>Click to edit Master title style</a:t>
            </a:r>
            <a:endParaRPr lang="en-US" dirty="0"/>
          </a:p>
        </p:txBody>
      </p:sp>
    </p:spTree>
    <p:extLst>
      <p:ext uri="{BB962C8B-B14F-4D97-AF65-F5344CB8AC3E}">
        <p14:creationId xmlns:p14="http://schemas.microsoft.com/office/powerpoint/2010/main" val="121451365"/>
      </p:ext>
    </p:extLst>
  </p:cSld>
  <p:clrMapOvr>
    <a:masterClrMapping/>
  </p:clrMapOvr>
  <p:extLst>
    <p:ext uri="{DCECCB84-F9BA-43D5-87BE-67443E8EF086}">
      <p15:sldGuideLst xmlns:p15="http://schemas.microsoft.com/office/powerpoint/2012/main">
        <p15:guide id="1" orient="horz" pos="1366"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40E8D6-300A-EC4E-9A82-8E5FF0C767D0}"/>
              </a:ext>
            </a:extLst>
          </p:cNvPr>
          <p:cNvSpPr/>
          <p:nvPr userDrawn="1"/>
        </p:nvSpPr>
        <p:spPr>
          <a:xfrm>
            <a:off x="1" y="4"/>
            <a:ext cx="3947984" cy="6857999"/>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6" name="Text Placeholder 3">
            <a:extLst>
              <a:ext uri="{FF2B5EF4-FFF2-40B4-BE49-F238E27FC236}">
                <a16:creationId xmlns:a16="http://schemas.microsoft.com/office/drawing/2014/main" id="{9E3BEB8A-DF79-AC42-A490-C8EA1A38BA5E}"/>
              </a:ext>
            </a:extLst>
          </p:cNvPr>
          <p:cNvSpPr>
            <a:spLocks noGrp="1"/>
          </p:cNvSpPr>
          <p:nvPr>
            <p:ph type="body" sz="quarter" idx="13"/>
          </p:nvPr>
        </p:nvSpPr>
        <p:spPr>
          <a:xfrm>
            <a:off x="4572001" y="2097088"/>
            <a:ext cx="3559628" cy="2351088"/>
          </a:xfrm>
        </p:spPr>
        <p:txBody>
          <a:bodyPr/>
          <a:lstStyle>
            <a:lvl1pPr>
              <a:defRPr b="1" i="0">
                <a:latin typeface="Montserrat" pitchFamily="2" charset="77"/>
              </a:defRPr>
            </a:lvl1pPr>
            <a:lvl2pPr>
              <a:defRPr sz="1200"/>
            </a:lvl2pPr>
            <a:lvl3pPr>
              <a:defRPr sz="1200"/>
            </a:lvl3pPr>
            <a:lvl4pPr>
              <a:defRPr sz="12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6D3A404B-0E7E-7643-A457-322EEC9B6056}"/>
              </a:ext>
            </a:extLst>
          </p:cNvPr>
          <p:cNvSpPr>
            <a:spLocks noGrp="1"/>
          </p:cNvSpPr>
          <p:nvPr>
            <p:ph idx="1" hasCustomPrompt="1"/>
          </p:nvPr>
        </p:nvSpPr>
        <p:spPr>
          <a:xfrm>
            <a:off x="410106" y="1068765"/>
            <a:ext cx="2958838" cy="838307"/>
          </a:xfrm>
          <a:prstGeom prst="rect">
            <a:avLst/>
          </a:prstGeom>
        </p:spPr>
        <p:txBody>
          <a:bodyPr lIns="90000" tIns="46800" rIns="90000" bIns="46800">
            <a:spAutoFit/>
          </a:bodyPr>
          <a:lstStyle>
            <a:lvl1pPr marL="0" indent="0">
              <a:lnSpc>
                <a:spcPts val="2865"/>
              </a:lnSpc>
              <a:spcBef>
                <a:spcPts val="0"/>
              </a:spcBef>
              <a:spcAft>
                <a:spcPts val="2700"/>
              </a:spcAft>
              <a:buFontTx/>
              <a:buNone/>
              <a:defRPr sz="2700" b="1" i="0" cap="none" baseline="0">
                <a:solidFill>
                  <a:schemeClr val="bg1"/>
                </a:solidFill>
                <a:latin typeface="Montserrat ExtraBold" pitchFamily="2" charset="77"/>
              </a:defRPr>
            </a:lvl1pPr>
            <a:lvl2pPr marL="0" indent="0">
              <a:buFontTx/>
              <a:buNone/>
              <a:defRPr sz="1351">
                <a:solidFill>
                  <a:srgbClr val="4B4F53"/>
                </a:solidFill>
                <a:latin typeface="Open Sans" panose="020B0606030504020204" pitchFamily="34" charset="0"/>
                <a:ea typeface="Open Sans" panose="020B0606030504020204" pitchFamily="34" charset="0"/>
                <a:cs typeface="Open Sans" panose="020B0606030504020204" pitchFamily="34" charset="0"/>
              </a:defRPr>
            </a:lvl2pPr>
            <a:lvl3pPr marL="685750" indent="0">
              <a:buFontTx/>
              <a:buNone/>
              <a:defRPr sz="1351"/>
            </a:lvl3pPr>
            <a:lvl4pPr marL="1028624" indent="0">
              <a:buFontTx/>
              <a:buNone/>
              <a:defRPr sz="1351"/>
            </a:lvl4pPr>
            <a:lvl5pPr marL="1371498" indent="0">
              <a:buFontTx/>
              <a:buNone/>
              <a:defRPr sz="1351"/>
            </a:lvl5pPr>
          </a:lstStyle>
          <a:p>
            <a:pPr lvl="0"/>
            <a:r>
              <a:rPr lang="en-US" dirty="0"/>
              <a:t>EDIT MASTER TEXT SYTLES</a:t>
            </a:r>
          </a:p>
        </p:txBody>
      </p:sp>
      <p:sp>
        <p:nvSpPr>
          <p:cNvPr id="9" name="Content Placeholder 2">
            <a:extLst>
              <a:ext uri="{FF2B5EF4-FFF2-40B4-BE49-F238E27FC236}">
                <a16:creationId xmlns:a16="http://schemas.microsoft.com/office/drawing/2014/main" id="{4417CE92-395A-F846-9FCC-AC4D5219D505}"/>
              </a:ext>
            </a:extLst>
          </p:cNvPr>
          <p:cNvSpPr>
            <a:spLocks noGrp="1"/>
          </p:cNvSpPr>
          <p:nvPr>
            <p:ph idx="14" hasCustomPrompt="1"/>
          </p:nvPr>
        </p:nvSpPr>
        <p:spPr>
          <a:xfrm>
            <a:off x="410106" y="2445086"/>
            <a:ext cx="2958838" cy="325346"/>
          </a:xfrm>
          <a:prstGeom prst="rect">
            <a:avLst/>
          </a:prstGeom>
        </p:spPr>
        <p:txBody>
          <a:bodyPr lIns="90000" tIns="46800" rIns="90000" bIns="46800">
            <a:spAutoFit/>
          </a:bodyPr>
          <a:lstStyle>
            <a:lvl1pPr marL="0" indent="0">
              <a:lnSpc>
                <a:spcPct val="100000"/>
              </a:lnSpc>
              <a:spcBef>
                <a:spcPts val="0"/>
              </a:spcBef>
              <a:spcAft>
                <a:spcPts val="2700"/>
              </a:spcAft>
              <a:buFontTx/>
              <a:buNone/>
              <a:defRPr sz="1500" b="1" i="0" cap="none" baseline="0">
                <a:solidFill>
                  <a:schemeClr val="bg1"/>
                </a:solidFill>
                <a:latin typeface="Montserrat" pitchFamily="2" charset="77"/>
              </a:defRPr>
            </a:lvl1pPr>
            <a:lvl2pPr marL="0" indent="0">
              <a:buFontTx/>
              <a:buNone/>
              <a:defRPr sz="1351">
                <a:solidFill>
                  <a:srgbClr val="4B4F53"/>
                </a:solidFill>
                <a:latin typeface="Open Sans" panose="020B0606030504020204" pitchFamily="34" charset="0"/>
                <a:ea typeface="Open Sans" panose="020B0606030504020204" pitchFamily="34" charset="0"/>
                <a:cs typeface="Open Sans" panose="020B0606030504020204" pitchFamily="34" charset="0"/>
              </a:defRPr>
            </a:lvl2pPr>
            <a:lvl3pPr marL="685750" indent="0">
              <a:buFontTx/>
              <a:buNone/>
              <a:defRPr sz="1351"/>
            </a:lvl3pPr>
            <a:lvl4pPr marL="1028624" indent="0">
              <a:buFontTx/>
              <a:buNone/>
              <a:defRPr sz="1351"/>
            </a:lvl4pPr>
            <a:lvl5pPr marL="1371498" indent="0">
              <a:buFontTx/>
              <a:buNone/>
              <a:defRPr sz="1351"/>
            </a:lvl5pPr>
          </a:lstStyle>
          <a:p>
            <a:pPr lvl="0"/>
            <a:r>
              <a:rPr lang="en-GB" dirty="0"/>
              <a:t>Click to edit Master title style</a:t>
            </a:r>
            <a:endParaRPr lang="en-US" dirty="0"/>
          </a:p>
        </p:txBody>
      </p:sp>
    </p:spTree>
    <p:extLst>
      <p:ext uri="{BB962C8B-B14F-4D97-AF65-F5344CB8AC3E}">
        <p14:creationId xmlns:p14="http://schemas.microsoft.com/office/powerpoint/2010/main" val="3108211273"/>
      </p:ext>
    </p:extLst>
  </p:cSld>
  <p:clrMapOvr>
    <a:masterClrMapping/>
  </p:clrMapOvr>
  <p:extLst>
    <p:ext uri="{DCECCB84-F9BA-43D5-87BE-67443E8EF086}">
      <p15:sldGuideLst xmlns:p15="http://schemas.microsoft.com/office/powerpoint/2012/main">
        <p15:guide id="1" orient="horz" pos="1366"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8">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8AE8-5874-5440-971A-953B75E6B2E1}"/>
              </a:ext>
            </a:extLst>
          </p:cNvPr>
          <p:cNvSpPr/>
          <p:nvPr userDrawn="1"/>
        </p:nvSpPr>
        <p:spPr>
          <a:xfrm>
            <a:off x="-1" y="12"/>
            <a:ext cx="9144001" cy="1202633"/>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solidFill>
                <a:srgbClr val="343638"/>
              </a:solidFill>
              <a:latin typeface="Montserrat" pitchFamily="2" charset="77"/>
            </a:endParaRPr>
          </a:p>
        </p:txBody>
      </p:sp>
      <p:sp>
        <p:nvSpPr>
          <p:cNvPr id="10" name="Title 1">
            <a:extLst>
              <a:ext uri="{FF2B5EF4-FFF2-40B4-BE49-F238E27FC236}">
                <a16:creationId xmlns:a16="http://schemas.microsoft.com/office/drawing/2014/main" id="{46DF5DD4-3027-0F46-967C-A7F6C2A7BFBA}"/>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chemeClr val="bg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ADD9FCE1-C0D1-6245-9161-BA8314A6FBDD}"/>
              </a:ext>
            </a:extLst>
          </p:cNvPr>
          <p:cNvSpPr>
            <a:spLocks noGrp="1"/>
          </p:cNvSpPr>
          <p:nvPr>
            <p:ph type="body" sz="quarter" idx="11"/>
          </p:nvPr>
        </p:nvSpPr>
        <p:spPr>
          <a:xfrm>
            <a:off x="421248" y="1654629"/>
            <a:ext cx="8092642" cy="3875314"/>
          </a:xfrm>
        </p:spPr>
        <p:txBody>
          <a:bodyPr/>
          <a:lstStyle>
            <a:lvl1pPr>
              <a:defRPr sz="1500" b="1" i="0">
                <a:solidFill>
                  <a:srgbClr val="343638"/>
                </a:solidFill>
                <a:latin typeface="Montserrat" pitchFamily="2" charset="77"/>
              </a:defRPr>
            </a:lvl1pPr>
            <a:lvl2pPr>
              <a:lnSpc>
                <a:spcPct val="100000"/>
              </a:lnSpc>
              <a:spcBef>
                <a:spcPts val="0"/>
              </a:spcBef>
              <a:spcAft>
                <a:spcPts val="451"/>
              </a:spcAf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97626">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8509212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2">
    <p:bg>
      <p:bgPr>
        <a:solidFill>
          <a:srgbClr val="34363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2601EB-8222-494C-BCAA-ADE1E111F7C6}"/>
              </a:ext>
            </a:extLst>
          </p:cNvPr>
          <p:cNvSpPr/>
          <p:nvPr userDrawn="1"/>
        </p:nvSpPr>
        <p:spPr>
          <a:xfrm>
            <a:off x="783238" y="1101779"/>
            <a:ext cx="7577528" cy="3620124"/>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pic>
        <p:nvPicPr>
          <p:cNvPr id="11" name="Picture 10">
            <a:extLst>
              <a:ext uri="{FF2B5EF4-FFF2-40B4-BE49-F238E27FC236}">
                <a16:creationId xmlns:a16="http://schemas.microsoft.com/office/drawing/2014/main" id="{C6C9E5F0-BF7B-554D-90B0-1358E55BDE45}"/>
              </a:ext>
            </a:extLst>
          </p:cNvPr>
          <p:cNvPicPr>
            <a:picLocks noChangeAspect="1"/>
          </p:cNvPicPr>
          <p:nvPr userDrawn="1"/>
        </p:nvPicPr>
        <p:blipFill>
          <a:blip r:embed="rId2"/>
          <a:stretch>
            <a:fillRect/>
          </a:stretch>
        </p:blipFill>
        <p:spPr>
          <a:xfrm>
            <a:off x="3891697" y="5159680"/>
            <a:ext cx="1360610" cy="880395"/>
          </a:xfrm>
          <a:prstGeom prst="rect">
            <a:avLst/>
          </a:prstGeom>
          <a:ln w="6350">
            <a:solidFill>
              <a:schemeClr val="bg1"/>
            </a:solidFill>
          </a:ln>
        </p:spPr>
      </p:pic>
      <p:sp>
        <p:nvSpPr>
          <p:cNvPr id="6" name="Title 1">
            <a:extLst>
              <a:ext uri="{FF2B5EF4-FFF2-40B4-BE49-F238E27FC236}">
                <a16:creationId xmlns:a16="http://schemas.microsoft.com/office/drawing/2014/main" id="{C26D5203-1956-EE46-9EEA-A1A00FAB4259}"/>
              </a:ext>
            </a:extLst>
          </p:cNvPr>
          <p:cNvSpPr>
            <a:spLocks noGrp="1"/>
          </p:cNvSpPr>
          <p:nvPr>
            <p:ph type="ctrTitle" hasCustomPrompt="1"/>
          </p:nvPr>
        </p:nvSpPr>
        <p:spPr>
          <a:xfrm>
            <a:off x="1143000" y="1760409"/>
            <a:ext cx="6858000" cy="743025"/>
          </a:xfrm>
        </p:spPr>
        <p:txBody>
          <a:bodyPr wrap="square" anchor="t" anchorCtr="0">
            <a:spAutoFit/>
          </a:bodyPr>
          <a:lstStyle>
            <a:lvl1pPr algn="ctr">
              <a:lnSpc>
                <a:spcPts val="4965"/>
              </a:lnSpc>
              <a:defRPr sz="4951" b="1" i="0" cap="none" baseline="0">
                <a:solidFill>
                  <a:srgbClr val="343638"/>
                </a:solidFill>
                <a:latin typeface="Montserrat ExtraBold" pitchFamily="2" charset="77"/>
              </a:defRPr>
            </a:lvl1pPr>
          </a:lstStyle>
          <a:p>
            <a:r>
              <a:rPr lang="en-US" dirty="0"/>
              <a:t>TITLE</a:t>
            </a:r>
          </a:p>
        </p:txBody>
      </p:sp>
      <p:sp>
        <p:nvSpPr>
          <p:cNvPr id="7" name="Subtitle 2">
            <a:extLst>
              <a:ext uri="{FF2B5EF4-FFF2-40B4-BE49-F238E27FC236}">
                <a16:creationId xmlns:a16="http://schemas.microsoft.com/office/drawing/2014/main" id="{C5FEA7F5-0D1D-C44D-A184-0DCF7ED81E79}"/>
              </a:ext>
            </a:extLst>
          </p:cNvPr>
          <p:cNvSpPr>
            <a:spLocks noGrp="1"/>
          </p:cNvSpPr>
          <p:nvPr>
            <p:ph type="subTitle" idx="1" hasCustomPrompt="1"/>
          </p:nvPr>
        </p:nvSpPr>
        <p:spPr>
          <a:xfrm>
            <a:off x="1143000" y="2697128"/>
            <a:ext cx="6858000" cy="361637"/>
          </a:xfrm>
          <a:prstGeom prst="rect">
            <a:avLst/>
          </a:prstGeom>
        </p:spPr>
        <p:txBody>
          <a:bodyPr anchor="t" anchorCtr="0">
            <a:spAutoFit/>
          </a:bodyPr>
          <a:lstStyle>
            <a:lvl1pPr marL="0" indent="0" algn="ctr">
              <a:lnSpc>
                <a:spcPts val="2145"/>
              </a:lnSpc>
              <a:spcAft>
                <a:spcPts val="0"/>
              </a:spcAft>
              <a:buNone/>
              <a:defRPr sz="1800" b="1" i="0" cap="none" baseline="0">
                <a:solidFill>
                  <a:srgbClr val="343638"/>
                </a:solidFill>
                <a:latin typeface="Montserrat" pitchFamily="2" charset="77"/>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GB" dirty="0"/>
              <a:t>Click to edit master subtitle style</a:t>
            </a:r>
            <a:endParaRPr lang="en-US" dirty="0"/>
          </a:p>
        </p:txBody>
      </p:sp>
      <p:sp>
        <p:nvSpPr>
          <p:cNvPr id="4" name="Text Placeholder 3">
            <a:extLst>
              <a:ext uri="{FF2B5EF4-FFF2-40B4-BE49-F238E27FC236}">
                <a16:creationId xmlns:a16="http://schemas.microsoft.com/office/drawing/2014/main" id="{BE29208B-C450-264C-B433-2E8EEBE58188}"/>
              </a:ext>
            </a:extLst>
          </p:cNvPr>
          <p:cNvSpPr>
            <a:spLocks noGrp="1"/>
          </p:cNvSpPr>
          <p:nvPr>
            <p:ph type="body" sz="quarter" idx="10" hasCustomPrompt="1"/>
          </p:nvPr>
        </p:nvSpPr>
        <p:spPr>
          <a:xfrm>
            <a:off x="3260325" y="3429000"/>
            <a:ext cx="2623361" cy="284578"/>
          </a:xfrm>
        </p:spPr>
        <p:txBody>
          <a:bodyPr>
            <a:normAutofit/>
          </a:bodyPr>
          <a:lstStyle>
            <a:lvl1pPr algn="ctr">
              <a:defRPr sz="1051" b="1" i="0">
                <a:latin typeface="Montserrat" pitchFamily="2" charset="77"/>
                <a:ea typeface="Open Sans" panose="020B0606030504020204" pitchFamily="34" charset="0"/>
                <a:cs typeface="Open Sans" panose="020B0606030504020204" pitchFamily="34" charset="0"/>
              </a:defRPr>
            </a:lvl1pPr>
          </a:lstStyle>
          <a:p>
            <a:pPr lvl="0"/>
            <a:r>
              <a:rPr lang="en-GB" dirty="0"/>
              <a:t>Presented by Name </a:t>
            </a:r>
            <a:r>
              <a:rPr lang="en-GB" dirty="0" err="1"/>
              <a:t>Lastname</a:t>
            </a:r>
            <a:endParaRPr lang="en-GB" dirty="0"/>
          </a:p>
        </p:txBody>
      </p:sp>
      <p:sp>
        <p:nvSpPr>
          <p:cNvPr id="10" name="Text Placeholder 3">
            <a:extLst>
              <a:ext uri="{FF2B5EF4-FFF2-40B4-BE49-F238E27FC236}">
                <a16:creationId xmlns:a16="http://schemas.microsoft.com/office/drawing/2014/main" id="{86FDBFE3-829F-174B-ADAD-2AB150BB5FEE}"/>
              </a:ext>
            </a:extLst>
          </p:cNvPr>
          <p:cNvSpPr>
            <a:spLocks noGrp="1"/>
          </p:cNvSpPr>
          <p:nvPr>
            <p:ph type="body" sz="quarter" idx="11" hasCustomPrompt="1"/>
          </p:nvPr>
        </p:nvSpPr>
        <p:spPr>
          <a:xfrm>
            <a:off x="3260325" y="3756992"/>
            <a:ext cx="2623361" cy="284578"/>
          </a:xfrm>
        </p:spPr>
        <p:txBody>
          <a:bodyPr>
            <a:normAutofit/>
          </a:bodyPr>
          <a:lstStyle>
            <a:lvl1pPr algn="ctr">
              <a:defRPr sz="1051"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Day 00 Month, 2019</a:t>
            </a:r>
          </a:p>
        </p:txBody>
      </p:sp>
    </p:spTree>
    <p:extLst>
      <p:ext uri="{BB962C8B-B14F-4D97-AF65-F5344CB8AC3E}">
        <p14:creationId xmlns:p14="http://schemas.microsoft.com/office/powerpoint/2010/main" val="3699328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_10">
    <p:bg>
      <p:bgPr>
        <a:solidFill>
          <a:srgbClr val="343638"/>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255E213-A518-694B-9608-8584150F4527}"/>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chemeClr val="bg1"/>
                </a:solidFill>
              </a:defRPr>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B4F9E721-EB91-1141-9625-C805DFF0AA9D}"/>
              </a:ext>
            </a:extLst>
          </p:cNvPr>
          <p:cNvPicPr>
            <a:picLocks noChangeAspect="1"/>
          </p:cNvPicPr>
          <p:nvPr userDrawn="1"/>
        </p:nvPicPr>
        <p:blipFill>
          <a:blip r:embed="rId2"/>
          <a:stretch>
            <a:fillRect/>
          </a:stretch>
        </p:blipFill>
        <p:spPr>
          <a:xfrm>
            <a:off x="8202408" y="6201943"/>
            <a:ext cx="680717" cy="440464"/>
          </a:xfrm>
          <a:prstGeom prst="rect">
            <a:avLst/>
          </a:prstGeom>
          <a:ln w="6350">
            <a:solidFill>
              <a:schemeClr val="bg1"/>
            </a:solidFill>
          </a:ln>
        </p:spPr>
      </p:pic>
      <p:sp>
        <p:nvSpPr>
          <p:cNvPr id="9" name="Text Placeholder 2">
            <a:extLst>
              <a:ext uri="{FF2B5EF4-FFF2-40B4-BE49-F238E27FC236}">
                <a16:creationId xmlns:a16="http://schemas.microsoft.com/office/drawing/2014/main" id="{7A7DF19B-F192-784C-9868-1B9AF96A795C}"/>
              </a:ext>
            </a:extLst>
          </p:cNvPr>
          <p:cNvSpPr>
            <a:spLocks noGrp="1"/>
          </p:cNvSpPr>
          <p:nvPr>
            <p:ph type="body" sz="quarter" idx="11"/>
          </p:nvPr>
        </p:nvSpPr>
        <p:spPr>
          <a:xfrm>
            <a:off x="421248" y="1654629"/>
            <a:ext cx="8092642" cy="3875314"/>
          </a:xfrm>
        </p:spPr>
        <p:txBody>
          <a:bodyPr/>
          <a:lstStyle>
            <a:lvl1pPr>
              <a:defRPr sz="1500" b="1" i="0">
                <a:solidFill>
                  <a:schemeClr val="bg1"/>
                </a:solidFill>
                <a:latin typeface="Montserrat" pitchFamily="2" charset="77"/>
              </a:defRPr>
            </a:lvl1pPr>
            <a:lvl2pPr>
              <a:lnSpc>
                <a:spcPct val="100000"/>
              </a:lnSpc>
              <a:spcBef>
                <a:spcPts val="0"/>
              </a:spcBef>
              <a:spcAft>
                <a:spcPts val="451"/>
              </a:spcAft>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35725">
              <a:lnSpc>
                <a:spcPct val="100000"/>
              </a:lnSpc>
              <a:spcBef>
                <a:spcPts val="0"/>
              </a:spcBef>
              <a:tabLst/>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97626">
              <a:lnSpc>
                <a:spcPct val="100000"/>
              </a:lnSpc>
              <a:spcBef>
                <a:spcPts val="0"/>
              </a:spcBef>
              <a:tabLst/>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nSpc>
                <a:spcPct val="100000"/>
              </a:lnSpc>
              <a:spcBef>
                <a:spcPts val="0"/>
              </a:spcBef>
              <a:tabLst/>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14051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11">
    <p:bg>
      <p:bgPr>
        <a:solidFill>
          <a:srgbClr val="DEDEE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E787809-95D2-644C-9743-13211CBC4708}"/>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rgbClr val="343638"/>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A02FCC32-5D20-6042-96B7-37A2BFD738C0}"/>
              </a:ext>
            </a:extLst>
          </p:cNvPr>
          <p:cNvSpPr>
            <a:spLocks noGrp="1"/>
          </p:cNvSpPr>
          <p:nvPr>
            <p:ph type="body" sz="quarter" idx="11"/>
          </p:nvPr>
        </p:nvSpPr>
        <p:spPr>
          <a:xfrm>
            <a:off x="421248" y="1654629"/>
            <a:ext cx="8092642" cy="3875314"/>
          </a:xfrm>
        </p:spPr>
        <p:txBody>
          <a:bodyPr/>
          <a:lstStyle>
            <a:lvl1pPr>
              <a:defRPr sz="1500" b="1" i="0">
                <a:solidFill>
                  <a:srgbClr val="343638"/>
                </a:solidFill>
                <a:latin typeface="Montserrat" pitchFamily="2" charset="77"/>
              </a:defRPr>
            </a:lvl1pPr>
            <a:lvl2pPr>
              <a:lnSpc>
                <a:spcPct val="100000"/>
              </a:lnSpc>
              <a:spcBef>
                <a:spcPts val="0"/>
              </a:spcBef>
              <a:spcAft>
                <a:spcPts val="451"/>
              </a:spcAf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97626">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7169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13">
    <p:spTree>
      <p:nvGrpSpPr>
        <p:cNvPr id="1" name=""/>
        <p:cNvGrpSpPr/>
        <p:nvPr/>
      </p:nvGrpSpPr>
      <p:grpSpPr>
        <a:xfrm>
          <a:off x="0" y="0"/>
          <a:ext cx="0" cy="0"/>
          <a:chOff x="0" y="0"/>
          <a:chExt cx="0" cy="0"/>
        </a:xfrm>
      </p:grpSpPr>
      <p:sp>
        <p:nvSpPr>
          <p:cNvPr id="8" name="Picture Placeholder 15">
            <a:extLst>
              <a:ext uri="{FF2B5EF4-FFF2-40B4-BE49-F238E27FC236}">
                <a16:creationId xmlns:a16="http://schemas.microsoft.com/office/drawing/2014/main" id="{AD367326-00F1-714B-8BE2-22FCF02A4610}"/>
              </a:ext>
            </a:extLst>
          </p:cNvPr>
          <p:cNvSpPr>
            <a:spLocks noGrp="1"/>
          </p:cNvSpPr>
          <p:nvPr>
            <p:ph type="pic" sz="quarter" idx="10"/>
          </p:nvPr>
        </p:nvSpPr>
        <p:spPr>
          <a:xfrm>
            <a:off x="494111" y="1828306"/>
            <a:ext cx="2223453" cy="3997325"/>
          </a:xfrm>
          <a:prstGeom prst="rect">
            <a:avLst/>
          </a:prstGeom>
        </p:spPr>
        <p:txBody>
          <a:bodyPr/>
          <a:lstStyle/>
          <a:p>
            <a:r>
              <a:rPr lang="en-GB"/>
              <a:t>Click icon to add picture</a:t>
            </a:r>
            <a:endParaRPr lang="en-US" dirty="0"/>
          </a:p>
        </p:txBody>
      </p:sp>
      <p:sp>
        <p:nvSpPr>
          <p:cNvPr id="9" name="Picture Placeholder 15">
            <a:extLst>
              <a:ext uri="{FF2B5EF4-FFF2-40B4-BE49-F238E27FC236}">
                <a16:creationId xmlns:a16="http://schemas.microsoft.com/office/drawing/2014/main" id="{64C4C768-1C62-7A4F-8F79-D5A425949B4B}"/>
              </a:ext>
            </a:extLst>
          </p:cNvPr>
          <p:cNvSpPr>
            <a:spLocks noGrp="1"/>
          </p:cNvSpPr>
          <p:nvPr>
            <p:ph type="pic" sz="quarter" idx="11"/>
          </p:nvPr>
        </p:nvSpPr>
        <p:spPr>
          <a:xfrm>
            <a:off x="2828300" y="1836047"/>
            <a:ext cx="1899377" cy="2838377"/>
          </a:xfrm>
          <a:prstGeom prst="rect">
            <a:avLst/>
          </a:prstGeom>
        </p:spPr>
        <p:txBody>
          <a:bodyPr/>
          <a:lstStyle/>
          <a:p>
            <a:r>
              <a:rPr lang="en-GB"/>
              <a:t>Click icon to add picture</a:t>
            </a:r>
            <a:endParaRPr lang="en-US" dirty="0"/>
          </a:p>
        </p:txBody>
      </p:sp>
      <p:sp>
        <p:nvSpPr>
          <p:cNvPr id="10" name="Picture Placeholder 15">
            <a:extLst>
              <a:ext uri="{FF2B5EF4-FFF2-40B4-BE49-F238E27FC236}">
                <a16:creationId xmlns:a16="http://schemas.microsoft.com/office/drawing/2014/main" id="{48F1D0F9-6E1F-5D47-B8F8-06FAC367AC6B}"/>
              </a:ext>
            </a:extLst>
          </p:cNvPr>
          <p:cNvSpPr>
            <a:spLocks noGrp="1"/>
          </p:cNvSpPr>
          <p:nvPr>
            <p:ph type="pic" sz="quarter" idx="12"/>
          </p:nvPr>
        </p:nvSpPr>
        <p:spPr>
          <a:xfrm>
            <a:off x="2838239" y="4822628"/>
            <a:ext cx="1899377" cy="1001412"/>
          </a:xfrm>
          <a:prstGeom prst="rect">
            <a:avLst/>
          </a:prstGeom>
        </p:spPr>
        <p:txBody>
          <a:bodyPr/>
          <a:lstStyle/>
          <a:p>
            <a:r>
              <a:rPr lang="en-GB"/>
              <a:t>Click icon to add picture</a:t>
            </a:r>
            <a:endParaRPr lang="en-US" dirty="0"/>
          </a:p>
        </p:txBody>
      </p:sp>
      <p:sp>
        <p:nvSpPr>
          <p:cNvPr id="11" name="Picture Placeholder 15">
            <a:extLst>
              <a:ext uri="{FF2B5EF4-FFF2-40B4-BE49-F238E27FC236}">
                <a16:creationId xmlns:a16="http://schemas.microsoft.com/office/drawing/2014/main" id="{780925FD-A956-5843-8836-AF41613AD9FB}"/>
              </a:ext>
            </a:extLst>
          </p:cNvPr>
          <p:cNvSpPr>
            <a:spLocks noGrp="1"/>
          </p:cNvSpPr>
          <p:nvPr>
            <p:ph type="pic" sz="quarter" idx="13"/>
          </p:nvPr>
        </p:nvSpPr>
        <p:spPr>
          <a:xfrm>
            <a:off x="4848429" y="1828247"/>
            <a:ext cx="1899377" cy="1772753"/>
          </a:xfrm>
          <a:prstGeom prst="rect">
            <a:avLst/>
          </a:prstGeom>
        </p:spPr>
        <p:txBody>
          <a:bodyPr/>
          <a:lstStyle/>
          <a:p>
            <a:r>
              <a:rPr lang="en-GB"/>
              <a:t>Click icon to add picture</a:t>
            </a:r>
            <a:endParaRPr lang="en-US" dirty="0"/>
          </a:p>
        </p:txBody>
      </p:sp>
      <p:sp>
        <p:nvSpPr>
          <p:cNvPr id="14" name="Picture Placeholder 15">
            <a:extLst>
              <a:ext uri="{FF2B5EF4-FFF2-40B4-BE49-F238E27FC236}">
                <a16:creationId xmlns:a16="http://schemas.microsoft.com/office/drawing/2014/main" id="{EDABD615-73EB-7143-A5B8-E51E84636D69}"/>
              </a:ext>
            </a:extLst>
          </p:cNvPr>
          <p:cNvSpPr>
            <a:spLocks noGrp="1"/>
          </p:cNvSpPr>
          <p:nvPr>
            <p:ph type="pic" sz="quarter" idx="14"/>
          </p:nvPr>
        </p:nvSpPr>
        <p:spPr>
          <a:xfrm>
            <a:off x="4848429" y="3741991"/>
            <a:ext cx="1899377" cy="2083647"/>
          </a:xfrm>
          <a:prstGeom prst="rect">
            <a:avLst/>
          </a:prstGeom>
        </p:spPr>
        <p:txBody>
          <a:bodyPr/>
          <a:lstStyle/>
          <a:p>
            <a:r>
              <a:rPr lang="en-GB"/>
              <a:t>Click icon to add picture</a:t>
            </a:r>
            <a:endParaRPr lang="en-US" dirty="0"/>
          </a:p>
        </p:txBody>
      </p:sp>
      <p:sp>
        <p:nvSpPr>
          <p:cNvPr id="15" name="Picture Placeholder 15">
            <a:extLst>
              <a:ext uri="{FF2B5EF4-FFF2-40B4-BE49-F238E27FC236}">
                <a16:creationId xmlns:a16="http://schemas.microsoft.com/office/drawing/2014/main" id="{80C31EFC-C1FA-BC43-AFB5-056D88C263C4}"/>
              </a:ext>
            </a:extLst>
          </p:cNvPr>
          <p:cNvSpPr>
            <a:spLocks noGrp="1"/>
          </p:cNvSpPr>
          <p:nvPr>
            <p:ph type="pic" sz="quarter" idx="15"/>
          </p:nvPr>
        </p:nvSpPr>
        <p:spPr>
          <a:xfrm>
            <a:off x="6861102" y="1828306"/>
            <a:ext cx="1758775" cy="3997325"/>
          </a:xfrm>
          <a:prstGeom prst="rect">
            <a:avLst/>
          </a:prstGeom>
        </p:spPr>
        <p:txBody>
          <a:bodyPr/>
          <a:lstStyle/>
          <a:p>
            <a:r>
              <a:rPr lang="en-GB"/>
              <a:t>Click icon to add picture</a:t>
            </a:r>
            <a:endParaRPr lang="en-US" dirty="0"/>
          </a:p>
        </p:txBody>
      </p:sp>
      <p:sp>
        <p:nvSpPr>
          <p:cNvPr id="12" name="Rectangle 11">
            <a:extLst>
              <a:ext uri="{FF2B5EF4-FFF2-40B4-BE49-F238E27FC236}">
                <a16:creationId xmlns:a16="http://schemas.microsoft.com/office/drawing/2014/main" id="{1D1E374D-8850-F84A-853E-2F091AFD6A8C}"/>
              </a:ext>
            </a:extLst>
          </p:cNvPr>
          <p:cNvSpPr/>
          <p:nvPr userDrawn="1"/>
        </p:nvSpPr>
        <p:spPr>
          <a:xfrm>
            <a:off x="-1" y="11"/>
            <a:ext cx="9144001" cy="1202635"/>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13" name="Title 1">
            <a:extLst>
              <a:ext uri="{FF2B5EF4-FFF2-40B4-BE49-F238E27FC236}">
                <a16:creationId xmlns:a16="http://schemas.microsoft.com/office/drawing/2014/main" id="{D7351A98-2531-304A-B8E4-95645B8CEC61}"/>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1154904605"/>
      </p:ext>
    </p:extLst>
  </p:cSld>
  <p:clrMapOvr>
    <a:masterClrMapping/>
  </p:clrMapOvr>
  <p:extLst>
    <p:ext uri="{DCECCB84-F9BA-43D5-87BE-67443E8EF086}">
      <p15:sldGuideLst xmlns:p15="http://schemas.microsoft.com/office/powerpoint/2012/main">
        <p15:guide id="1" orient="horz" pos="100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1E374D-8850-F84A-853E-2F091AFD6A8C}"/>
              </a:ext>
            </a:extLst>
          </p:cNvPr>
          <p:cNvSpPr/>
          <p:nvPr userDrawn="1"/>
        </p:nvSpPr>
        <p:spPr>
          <a:xfrm>
            <a:off x="-1" y="11"/>
            <a:ext cx="9144001" cy="1202635"/>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13" name="Title 1">
            <a:extLst>
              <a:ext uri="{FF2B5EF4-FFF2-40B4-BE49-F238E27FC236}">
                <a16:creationId xmlns:a16="http://schemas.microsoft.com/office/drawing/2014/main" id="{D7351A98-2531-304A-B8E4-95645B8CEC61}"/>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rgbClr val="343638"/>
                </a:solidFill>
              </a:defRPr>
            </a:lvl1pPr>
          </a:lstStyle>
          <a:p>
            <a:r>
              <a:rPr lang="en-GB" dirty="0"/>
              <a:t>Click to edit Master title style</a:t>
            </a:r>
            <a:endParaRPr lang="en-US" dirty="0"/>
          </a:p>
        </p:txBody>
      </p:sp>
      <p:sp>
        <p:nvSpPr>
          <p:cNvPr id="16" name="Picture Placeholder 15">
            <a:extLst>
              <a:ext uri="{FF2B5EF4-FFF2-40B4-BE49-F238E27FC236}">
                <a16:creationId xmlns:a16="http://schemas.microsoft.com/office/drawing/2014/main" id="{B1CC5FDD-9DB5-6942-A81B-6DD897415C2E}"/>
              </a:ext>
            </a:extLst>
          </p:cNvPr>
          <p:cNvSpPr>
            <a:spLocks noGrp="1"/>
          </p:cNvSpPr>
          <p:nvPr>
            <p:ph type="pic" sz="quarter" idx="10"/>
          </p:nvPr>
        </p:nvSpPr>
        <p:spPr>
          <a:xfrm>
            <a:off x="494111" y="1828306"/>
            <a:ext cx="2223453" cy="3997325"/>
          </a:xfrm>
          <a:prstGeom prst="rect">
            <a:avLst/>
          </a:prstGeom>
        </p:spPr>
        <p:txBody>
          <a:bodyPr/>
          <a:lstStyle/>
          <a:p>
            <a:r>
              <a:rPr lang="en-GB"/>
              <a:t>Click icon to add picture</a:t>
            </a:r>
            <a:endParaRPr lang="en-US" dirty="0"/>
          </a:p>
        </p:txBody>
      </p:sp>
      <p:sp>
        <p:nvSpPr>
          <p:cNvPr id="17" name="Picture Placeholder 15">
            <a:extLst>
              <a:ext uri="{FF2B5EF4-FFF2-40B4-BE49-F238E27FC236}">
                <a16:creationId xmlns:a16="http://schemas.microsoft.com/office/drawing/2014/main" id="{2AEBD483-B75E-A84C-A25B-B0C4BF6768A9}"/>
              </a:ext>
            </a:extLst>
          </p:cNvPr>
          <p:cNvSpPr>
            <a:spLocks noGrp="1"/>
          </p:cNvSpPr>
          <p:nvPr>
            <p:ph type="pic" sz="quarter" idx="11"/>
          </p:nvPr>
        </p:nvSpPr>
        <p:spPr>
          <a:xfrm>
            <a:off x="2828300" y="1836047"/>
            <a:ext cx="1899377" cy="2838377"/>
          </a:xfrm>
          <a:prstGeom prst="rect">
            <a:avLst/>
          </a:prstGeom>
        </p:spPr>
        <p:txBody>
          <a:bodyPr/>
          <a:lstStyle/>
          <a:p>
            <a:r>
              <a:rPr lang="en-GB"/>
              <a:t>Click icon to add picture</a:t>
            </a:r>
            <a:endParaRPr lang="en-US" dirty="0"/>
          </a:p>
        </p:txBody>
      </p:sp>
      <p:sp>
        <p:nvSpPr>
          <p:cNvPr id="18" name="Picture Placeholder 15">
            <a:extLst>
              <a:ext uri="{FF2B5EF4-FFF2-40B4-BE49-F238E27FC236}">
                <a16:creationId xmlns:a16="http://schemas.microsoft.com/office/drawing/2014/main" id="{0AFA07CF-E3D8-9E42-ABBB-EFB34468E2AE}"/>
              </a:ext>
            </a:extLst>
          </p:cNvPr>
          <p:cNvSpPr>
            <a:spLocks noGrp="1"/>
          </p:cNvSpPr>
          <p:nvPr>
            <p:ph type="pic" sz="quarter" idx="12"/>
          </p:nvPr>
        </p:nvSpPr>
        <p:spPr>
          <a:xfrm>
            <a:off x="2838239" y="4822628"/>
            <a:ext cx="1899377" cy="1001412"/>
          </a:xfrm>
          <a:prstGeom prst="rect">
            <a:avLst/>
          </a:prstGeom>
        </p:spPr>
        <p:txBody>
          <a:bodyPr/>
          <a:lstStyle/>
          <a:p>
            <a:r>
              <a:rPr lang="en-GB"/>
              <a:t>Click icon to add picture</a:t>
            </a:r>
            <a:endParaRPr lang="en-US" dirty="0"/>
          </a:p>
        </p:txBody>
      </p:sp>
      <p:sp>
        <p:nvSpPr>
          <p:cNvPr id="19" name="Picture Placeholder 15">
            <a:extLst>
              <a:ext uri="{FF2B5EF4-FFF2-40B4-BE49-F238E27FC236}">
                <a16:creationId xmlns:a16="http://schemas.microsoft.com/office/drawing/2014/main" id="{1B588A42-1FC2-DA49-B53C-2859B422AECF}"/>
              </a:ext>
            </a:extLst>
          </p:cNvPr>
          <p:cNvSpPr>
            <a:spLocks noGrp="1"/>
          </p:cNvSpPr>
          <p:nvPr>
            <p:ph type="pic" sz="quarter" idx="13"/>
          </p:nvPr>
        </p:nvSpPr>
        <p:spPr>
          <a:xfrm>
            <a:off x="4848429" y="1828247"/>
            <a:ext cx="1899377" cy="1772753"/>
          </a:xfrm>
          <a:prstGeom prst="rect">
            <a:avLst/>
          </a:prstGeom>
        </p:spPr>
        <p:txBody>
          <a:bodyPr/>
          <a:lstStyle/>
          <a:p>
            <a:r>
              <a:rPr lang="en-GB"/>
              <a:t>Click icon to add picture</a:t>
            </a:r>
            <a:endParaRPr lang="en-US" dirty="0"/>
          </a:p>
        </p:txBody>
      </p:sp>
      <p:sp>
        <p:nvSpPr>
          <p:cNvPr id="20" name="Picture Placeholder 15">
            <a:extLst>
              <a:ext uri="{FF2B5EF4-FFF2-40B4-BE49-F238E27FC236}">
                <a16:creationId xmlns:a16="http://schemas.microsoft.com/office/drawing/2014/main" id="{44CC4BF5-8A62-1B40-987C-5DD21CF8DEF6}"/>
              </a:ext>
            </a:extLst>
          </p:cNvPr>
          <p:cNvSpPr>
            <a:spLocks noGrp="1"/>
          </p:cNvSpPr>
          <p:nvPr>
            <p:ph type="pic" sz="quarter" idx="14"/>
          </p:nvPr>
        </p:nvSpPr>
        <p:spPr>
          <a:xfrm>
            <a:off x="4848429" y="3741991"/>
            <a:ext cx="1899377" cy="2083647"/>
          </a:xfrm>
          <a:prstGeom prst="rect">
            <a:avLst/>
          </a:prstGeom>
        </p:spPr>
        <p:txBody>
          <a:bodyPr/>
          <a:lstStyle/>
          <a:p>
            <a:r>
              <a:rPr lang="en-GB"/>
              <a:t>Click icon to add picture</a:t>
            </a:r>
            <a:endParaRPr lang="en-US" dirty="0"/>
          </a:p>
        </p:txBody>
      </p:sp>
      <p:sp>
        <p:nvSpPr>
          <p:cNvPr id="21" name="Picture Placeholder 15">
            <a:extLst>
              <a:ext uri="{FF2B5EF4-FFF2-40B4-BE49-F238E27FC236}">
                <a16:creationId xmlns:a16="http://schemas.microsoft.com/office/drawing/2014/main" id="{285B3AA3-6AC3-2341-8231-1C54D04B6B37}"/>
              </a:ext>
            </a:extLst>
          </p:cNvPr>
          <p:cNvSpPr>
            <a:spLocks noGrp="1"/>
          </p:cNvSpPr>
          <p:nvPr>
            <p:ph type="pic" sz="quarter" idx="15"/>
          </p:nvPr>
        </p:nvSpPr>
        <p:spPr>
          <a:xfrm>
            <a:off x="6861102" y="1828306"/>
            <a:ext cx="1758775" cy="3997325"/>
          </a:xfrm>
          <a:prstGeom prst="rect">
            <a:avLst/>
          </a:prstGeom>
        </p:spPr>
        <p:txBody>
          <a:bodyPr/>
          <a:lstStyle/>
          <a:p>
            <a:r>
              <a:rPr lang="en-GB"/>
              <a:t>Click icon to add picture</a:t>
            </a:r>
            <a:endParaRPr lang="en-US" dirty="0"/>
          </a:p>
        </p:txBody>
      </p:sp>
    </p:spTree>
    <p:extLst>
      <p:ext uri="{BB962C8B-B14F-4D97-AF65-F5344CB8AC3E}">
        <p14:creationId xmlns:p14="http://schemas.microsoft.com/office/powerpoint/2010/main" val="2415288208"/>
      </p:ext>
    </p:extLst>
  </p:cSld>
  <p:clrMapOvr>
    <a:masterClrMapping/>
  </p:clrMapOvr>
  <p:extLst>
    <p:ext uri="{DCECCB84-F9BA-43D5-87BE-67443E8EF086}">
      <p15:sldGuideLst xmlns:p15="http://schemas.microsoft.com/office/powerpoint/2012/main">
        <p15:guide id="1" orient="horz" pos="100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ast slide_1">
    <p:bg>
      <p:bgPr>
        <a:solidFill>
          <a:srgbClr val="DEDE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B517-4CAE-F54F-B7A7-78D08E8F4156}"/>
              </a:ext>
            </a:extLst>
          </p:cNvPr>
          <p:cNvSpPr>
            <a:spLocks noGrp="1"/>
          </p:cNvSpPr>
          <p:nvPr>
            <p:ph type="ctrTitle" hasCustomPrompt="1"/>
          </p:nvPr>
        </p:nvSpPr>
        <p:spPr>
          <a:xfrm>
            <a:off x="0" y="2758281"/>
            <a:ext cx="9144000" cy="846387"/>
          </a:xfrm>
        </p:spPr>
        <p:txBody>
          <a:bodyPr wrap="square" anchor="b" anchorCtr="0">
            <a:normAutofit/>
          </a:bodyPr>
          <a:lstStyle>
            <a:lvl1pPr algn="ctr">
              <a:lnSpc>
                <a:spcPts val="4965"/>
              </a:lnSpc>
              <a:defRPr sz="4951" b="1" i="0" cap="none" baseline="0">
                <a:solidFill>
                  <a:srgbClr val="343638"/>
                </a:solidFill>
                <a:latin typeface="Montserrat ExtraBold" pitchFamily="2" charset="77"/>
              </a:defRPr>
            </a:lvl1pPr>
          </a:lstStyle>
          <a:p>
            <a:r>
              <a:rPr lang="en-US" dirty="0"/>
              <a:t>Thank you</a:t>
            </a:r>
          </a:p>
        </p:txBody>
      </p:sp>
      <p:pic>
        <p:nvPicPr>
          <p:cNvPr id="4" name="Picture 3">
            <a:extLst>
              <a:ext uri="{FF2B5EF4-FFF2-40B4-BE49-F238E27FC236}">
                <a16:creationId xmlns:a16="http://schemas.microsoft.com/office/drawing/2014/main" id="{4DF4AFE2-7EEB-6C4E-A2EA-2B83E8D972C2}"/>
              </a:ext>
            </a:extLst>
          </p:cNvPr>
          <p:cNvPicPr>
            <a:picLocks noChangeAspect="1"/>
          </p:cNvPicPr>
          <p:nvPr userDrawn="1"/>
        </p:nvPicPr>
        <p:blipFill>
          <a:blip r:embed="rId2"/>
          <a:stretch>
            <a:fillRect/>
          </a:stretch>
        </p:blipFill>
        <p:spPr>
          <a:xfrm>
            <a:off x="3891697" y="4784930"/>
            <a:ext cx="1360610" cy="880395"/>
          </a:xfrm>
          <a:prstGeom prst="rect">
            <a:avLst/>
          </a:prstGeom>
        </p:spPr>
      </p:pic>
    </p:spTree>
    <p:extLst>
      <p:ext uri="{BB962C8B-B14F-4D97-AF65-F5344CB8AC3E}">
        <p14:creationId xmlns:p14="http://schemas.microsoft.com/office/powerpoint/2010/main" val="2734125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ast slide_2">
    <p:bg>
      <p:bgPr>
        <a:solidFill>
          <a:srgbClr val="3436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B517-4CAE-F54F-B7A7-78D08E8F4156}"/>
              </a:ext>
            </a:extLst>
          </p:cNvPr>
          <p:cNvSpPr>
            <a:spLocks noGrp="1"/>
          </p:cNvSpPr>
          <p:nvPr>
            <p:ph type="ctrTitle" hasCustomPrompt="1"/>
          </p:nvPr>
        </p:nvSpPr>
        <p:spPr>
          <a:xfrm>
            <a:off x="0" y="2758281"/>
            <a:ext cx="9144000" cy="846387"/>
          </a:xfrm>
        </p:spPr>
        <p:txBody>
          <a:bodyPr wrap="square" anchor="b" anchorCtr="0">
            <a:normAutofit/>
          </a:bodyPr>
          <a:lstStyle>
            <a:lvl1pPr algn="ctr">
              <a:lnSpc>
                <a:spcPts val="4965"/>
              </a:lnSpc>
              <a:defRPr sz="4951" b="1" i="0" cap="none" baseline="0">
                <a:solidFill>
                  <a:schemeClr val="bg1"/>
                </a:solidFill>
                <a:latin typeface="Montserrat ExtraBold" pitchFamily="2" charset="77"/>
              </a:defRPr>
            </a:lvl1pPr>
          </a:lstStyle>
          <a:p>
            <a:r>
              <a:rPr lang="en-US" dirty="0"/>
              <a:t>Thank you</a:t>
            </a:r>
          </a:p>
        </p:txBody>
      </p:sp>
      <p:pic>
        <p:nvPicPr>
          <p:cNvPr id="4" name="Picture 3">
            <a:extLst>
              <a:ext uri="{FF2B5EF4-FFF2-40B4-BE49-F238E27FC236}">
                <a16:creationId xmlns:a16="http://schemas.microsoft.com/office/drawing/2014/main" id="{D05A915B-ABEC-F243-9414-E6B45E457607}"/>
              </a:ext>
            </a:extLst>
          </p:cNvPr>
          <p:cNvPicPr>
            <a:picLocks noChangeAspect="1"/>
          </p:cNvPicPr>
          <p:nvPr userDrawn="1"/>
        </p:nvPicPr>
        <p:blipFill>
          <a:blip r:embed="rId2"/>
          <a:stretch>
            <a:fillRect/>
          </a:stretch>
        </p:blipFill>
        <p:spPr>
          <a:xfrm>
            <a:off x="3891697" y="4784930"/>
            <a:ext cx="1360610" cy="880395"/>
          </a:xfrm>
          <a:prstGeom prst="rect">
            <a:avLst/>
          </a:prstGeom>
          <a:ln w="6350">
            <a:solidFill>
              <a:schemeClr val="bg1"/>
            </a:solidFill>
          </a:ln>
        </p:spPr>
      </p:pic>
    </p:spTree>
    <p:extLst>
      <p:ext uri="{BB962C8B-B14F-4D97-AF65-F5344CB8AC3E}">
        <p14:creationId xmlns:p14="http://schemas.microsoft.com/office/powerpoint/2010/main" val="612408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3823F-BA59-6E4C-A899-1BF9C92B59C3}"/>
              </a:ext>
            </a:extLst>
          </p:cNvPr>
          <p:cNvSpPr>
            <a:spLocks noGrp="1"/>
          </p:cNvSpPr>
          <p:nvPr>
            <p:ph type="title"/>
          </p:nvPr>
        </p:nvSpPr>
        <p:spPr>
          <a:xfrm>
            <a:off x="421248" y="12"/>
            <a:ext cx="7886700" cy="1202633"/>
          </a:xfrm>
        </p:spPr>
        <p:txBody>
          <a:bodyPr lIns="90000" tIns="46800" rIns="90000" bIns="46800">
            <a:normAutofit/>
          </a:bodyPr>
          <a:lstStyle>
            <a:lvl1pPr>
              <a:defRPr sz="2400" cap="none" baseline="0">
                <a:solidFill>
                  <a:srgbClr val="343638"/>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E5291FB-F3E0-6D46-9122-C5D0E628B3DE}"/>
              </a:ext>
            </a:extLst>
          </p:cNvPr>
          <p:cNvSpPr>
            <a:spLocks noGrp="1"/>
          </p:cNvSpPr>
          <p:nvPr>
            <p:ph type="body" sz="quarter" idx="11"/>
          </p:nvPr>
        </p:nvSpPr>
        <p:spPr>
          <a:xfrm>
            <a:off x="421248" y="1654629"/>
            <a:ext cx="8092642" cy="3875314"/>
          </a:xfrm>
        </p:spPr>
        <p:txBody>
          <a:bodyPr/>
          <a:lstStyle>
            <a:lvl1pPr>
              <a:defRPr sz="1500" b="1" i="0">
                <a:solidFill>
                  <a:srgbClr val="343638"/>
                </a:solidFill>
                <a:latin typeface="Montserrat" pitchFamily="2" charset="77"/>
              </a:defRPr>
            </a:lvl1pPr>
            <a:lvl2pPr>
              <a:lnSpc>
                <a:spcPct val="100000"/>
              </a:lnSpc>
              <a:spcBef>
                <a:spcPts val="0"/>
              </a:spcBef>
              <a:spcAft>
                <a:spcPts val="451"/>
              </a:spcAf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97626">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nSpc>
                <a:spcPct val="100000"/>
              </a:lnSpc>
              <a:spcBef>
                <a:spcPts val="0"/>
              </a:spcBef>
              <a:tabLst/>
              <a:defRPr sz="12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3389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5462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3823F-BA59-6E4C-A899-1BF9C92B59C3}"/>
              </a:ext>
            </a:extLst>
          </p:cNvPr>
          <p:cNvSpPr>
            <a:spLocks noGrp="1"/>
          </p:cNvSpPr>
          <p:nvPr>
            <p:ph type="title"/>
          </p:nvPr>
        </p:nvSpPr>
        <p:spPr>
          <a:xfrm>
            <a:off x="421248" y="13"/>
            <a:ext cx="7886700" cy="1202633"/>
          </a:xfrm>
        </p:spPr>
        <p:txBody>
          <a:bodyPr lIns="90000" tIns="46800" rIns="90000" bIns="46800">
            <a:normAutofit/>
          </a:bodyPr>
          <a:lstStyle>
            <a:lvl1pPr>
              <a:defRPr sz="1800" cap="none" baseline="0">
                <a:solidFill>
                  <a:srgbClr val="343638"/>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E5291FB-F3E0-6D46-9122-C5D0E628B3DE}"/>
              </a:ext>
            </a:extLst>
          </p:cNvPr>
          <p:cNvSpPr>
            <a:spLocks noGrp="1"/>
          </p:cNvSpPr>
          <p:nvPr>
            <p:ph type="body" sz="quarter" idx="11"/>
          </p:nvPr>
        </p:nvSpPr>
        <p:spPr>
          <a:xfrm>
            <a:off x="421251" y="1654629"/>
            <a:ext cx="8092642" cy="3875314"/>
          </a:xfrm>
        </p:spPr>
        <p:txBody>
          <a:bodyPr/>
          <a:lstStyle>
            <a:lvl1pPr>
              <a:defRPr sz="1125" b="1" i="0">
                <a:solidFill>
                  <a:srgbClr val="343638"/>
                </a:solidFill>
                <a:latin typeface="Montserrat" pitchFamily="2" charset="77"/>
              </a:defRPr>
            </a:lvl1pPr>
            <a:lvl2pPr>
              <a:lnSpc>
                <a:spcPct val="100000"/>
              </a:lnSpc>
              <a:spcBef>
                <a:spcPts val="0"/>
              </a:spcBef>
              <a:spcAft>
                <a:spcPts val="339"/>
              </a:spcAf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02694" indent="-101792">
              <a:lnSpc>
                <a:spcPct val="100000"/>
              </a:lnSpc>
              <a:spcBef>
                <a:spcPts val="0"/>
              </a:spcBef>
              <a:tabLs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300022" indent="-73220">
              <a:lnSpc>
                <a:spcPct val="100000"/>
              </a:lnSpc>
              <a:spcBef>
                <a:spcPts val="0"/>
              </a:spcBef>
              <a:tabLs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401814" indent="-101792">
              <a:lnSpc>
                <a:spcPct val="100000"/>
              </a:lnSpc>
              <a:spcBef>
                <a:spcPts val="0"/>
              </a:spcBef>
              <a:tabLs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01867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178" name="Title Text"/>
          <p:cNvSpPr txBox="1">
            <a:spLocks noGrp="1"/>
          </p:cNvSpPr>
          <p:nvPr>
            <p:ph type="title"/>
          </p:nvPr>
        </p:nvSpPr>
        <p:spPr>
          <a:xfrm>
            <a:off x="457201" y="274649"/>
            <a:ext cx="8229602" cy="1143001"/>
          </a:xfrm>
          <a:prstGeom prst="rect">
            <a:avLst/>
          </a:prstGeom>
        </p:spPr>
        <p:txBody>
          <a:bodyPr lIns="65023" tIns="65023" rIns="65023" bIns="65023">
            <a:normAutofit/>
          </a:bodyPr>
          <a:lstStyle>
            <a:lvl1pPr defTabSz="685742">
              <a:defRPr sz="3269">
                <a:solidFill>
                  <a:srgbClr val="FFFFFF"/>
                </a:solidFill>
                <a:latin typeface="Calibri"/>
                <a:ea typeface="Calibri"/>
                <a:cs typeface="Calibri"/>
                <a:sym typeface="Calibri"/>
              </a:defRPr>
            </a:lvl1pPr>
          </a:lstStyle>
          <a:p>
            <a:r>
              <a:t>Title Text</a:t>
            </a:r>
          </a:p>
        </p:txBody>
      </p:sp>
      <p:sp>
        <p:nvSpPr>
          <p:cNvPr id="179" name="Body Level One…"/>
          <p:cNvSpPr txBox="1">
            <a:spLocks noGrp="1"/>
          </p:cNvSpPr>
          <p:nvPr>
            <p:ph type="body" idx="1"/>
          </p:nvPr>
        </p:nvSpPr>
        <p:spPr>
          <a:xfrm>
            <a:off x="457201" y="1600200"/>
            <a:ext cx="8229602" cy="4525964"/>
          </a:xfrm>
          <a:prstGeom prst="rect">
            <a:avLst/>
          </a:prstGeom>
        </p:spPr>
        <p:txBody>
          <a:bodyPr lIns="65023" tIns="65023" rIns="65023" bIns="65023" anchor="t">
            <a:normAutofit/>
          </a:bodyPr>
          <a:lstStyle>
            <a:lvl1pPr marL="248615" indent="-248615" defTabSz="685742">
              <a:spcBef>
                <a:spcPts val="527"/>
              </a:spcBef>
              <a:buSzPct val="100000"/>
              <a:buFont typeface="Arial"/>
              <a:defRPr sz="2321">
                <a:solidFill>
                  <a:srgbClr val="FFFFFF"/>
                </a:solidFill>
                <a:latin typeface="Calibri"/>
                <a:ea typeface="Calibri"/>
                <a:cs typeface="Calibri"/>
                <a:sym typeface="Calibri"/>
              </a:defRPr>
            </a:lvl1pPr>
            <a:lvl2pPr marL="477857" indent="-236777" defTabSz="685742">
              <a:spcBef>
                <a:spcPts val="527"/>
              </a:spcBef>
              <a:buSzPct val="100000"/>
              <a:buFont typeface="Arial"/>
              <a:buChar char="–"/>
              <a:defRPr sz="2321">
                <a:solidFill>
                  <a:srgbClr val="FFFFFF"/>
                </a:solidFill>
                <a:latin typeface="Calibri"/>
                <a:ea typeface="Calibri"/>
                <a:cs typeface="Calibri"/>
                <a:sym typeface="Calibri"/>
              </a:defRPr>
            </a:lvl2pPr>
            <a:lvl3pPr marL="703153" indent="-220992" defTabSz="685742">
              <a:spcBef>
                <a:spcPts val="527"/>
              </a:spcBef>
              <a:buSzPct val="100000"/>
              <a:buFont typeface="Arial"/>
              <a:defRPr sz="2321">
                <a:solidFill>
                  <a:srgbClr val="FFFFFF"/>
                </a:solidFill>
                <a:latin typeface="Calibri"/>
                <a:ea typeface="Calibri"/>
                <a:cs typeface="Calibri"/>
                <a:sym typeface="Calibri"/>
              </a:defRPr>
            </a:lvl3pPr>
            <a:lvl4pPr marL="988433" indent="-265189" defTabSz="685742">
              <a:spcBef>
                <a:spcPts val="527"/>
              </a:spcBef>
              <a:buSzPct val="100000"/>
              <a:buFont typeface="Arial"/>
              <a:buChar char="–"/>
              <a:defRPr sz="2321">
                <a:solidFill>
                  <a:srgbClr val="FFFFFF"/>
                </a:solidFill>
                <a:latin typeface="Calibri"/>
                <a:ea typeface="Calibri"/>
                <a:cs typeface="Calibri"/>
                <a:sym typeface="Calibri"/>
              </a:defRPr>
            </a:lvl4pPr>
            <a:lvl5pPr marL="1229512" indent="-265189" defTabSz="685742">
              <a:spcBef>
                <a:spcPts val="527"/>
              </a:spcBef>
              <a:buSzPct val="100000"/>
              <a:buFont typeface="Arial"/>
              <a:buChar char="»"/>
              <a:defRPr sz="2321">
                <a:solidFill>
                  <a:srgbClr val="FFFFFF"/>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8427515" y="6415173"/>
            <a:ext cx="259291" cy="247501"/>
          </a:xfrm>
          <a:prstGeom prst="rect">
            <a:avLst/>
          </a:prstGeom>
        </p:spPr>
        <p:txBody>
          <a:bodyPr lIns="65023" tIns="65023" rIns="65023" bIns="65023" anchor="ctr"/>
          <a:lstStyle>
            <a:lvl1pPr algn="r" defTabSz="685742">
              <a:defRPr sz="844">
                <a:solidFill>
                  <a:srgbClr val="FFFFFF"/>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3771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45026A-0603-9B4C-AFAA-75402B868077}"/>
              </a:ext>
            </a:extLst>
          </p:cNvPr>
          <p:cNvSpPr/>
          <p:nvPr userDrawn="1"/>
        </p:nvSpPr>
        <p:spPr>
          <a:xfrm>
            <a:off x="0" y="0"/>
            <a:ext cx="4572000" cy="6858000"/>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7" name="Text Placeholder 6">
            <a:extLst>
              <a:ext uri="{FF2B5EF4-FFF2-40B4-BE49-F238E27FC236}">
                <a16:creationId xmlns:a16="http://schemas.microsoft.com/office/drawing/2014/main" id="{11E567E7-33E4-A84A-AC43-E41060E7D021}"/>
              </a:ext>
            </a:extLst>
          </p:cNvPr>
          <p:cNvSpPr>
            <a:spLocks noGrp="1"/>
          </p:cNvSpPr>
          <p:nvPr>
            <p:ph type="body" sz="quarter" idx="11" hasCustomPrompt="1"/>
          </p:nvPr>
        </p:nvSpPr>
        <p:spPr>
          <a:xfrm>
            <a:off x="363214" y="1683029"/>
            <a:ext cx="3845576" cy="740844"/>
          </a:xfrm>
          <a:prstGeom prst="rect">
            <a:avLst/>
          </a:prstGeom>
        </p:spPr>
        <p:txBody>
          <a:bodyPr wrap="square" anchor="b" anchorCtr="0">
            <a:spAutoFit/>
          </a:bodyPr>
          <a:lstStyle>
            <a:lvl1pPr>
              <a:lnSpc>
                <a:spcPts val="4965"/>
              </a:lnSpc>
              <a:spcAft>
                <a:spcPts val="0"/>
              </a:spcAft>
              <a:defRPr sz="4951" b="1" i="0" cap="none" baseline="0">
                <a:solidFill>
                  <a:srgbClr val="343638"/>
                </a:solidFill>
                <a:latin typeface="Montserrat ExtraBold" pitchFamily="2" charset="77"/>
              </a:defRPr>
            </a:lvl1pPr>
          </a:lstStyle>
          <a:p>
            <a:pPr lvl="0"/>
            <a:r>
              <a:rPr lang="en-US" dirty="0"/>
              <a:t>TITLE</a:t>
            </a:r>
          </a:p>
        </p:txBody>
      </p:sp>
      <p:sp>
        <p:nvSpPr>
          <p:cNvPr id="9" name="Text Placeholder 8">
            <a:extLst>
              <a:ext uri="{FF2B5EF4-FFF2-40B4-BE49-F238E27FC236}">
                <a16:creationId xmlns:a16="http://schemas.microsoft.com/office/drawing/2014/main" id="{BBBD5641-9D7E-1D48-B470-6D5B2EDA9DED}"/>
              </a:ext>
            </a:extLst>
          </p:cNvPr>
          <p:cNvSpPr>
            <a:spLocks noGrp="1"/>
          </p:cNvSpPr>
          <p:nvPr>
            <p:ph type="body" sz="quarter" idx="12" hasCustomPrompt="1"/>
          </p:nvPr>
        </p:nvSpPr>
        <p:spPr>
          <a:xfrm>
            <a:off x="365384" y="2531360"/>
            <a:ext cx="2847975" cy="335989"/>
          </a:xfrm>
          <a:prstGeom prst="rect">
            <a:avLst/>
          </a:prstGeom>
        </p:spPr>
        <p:txBody>
          <a:bodyPr>
            <a:spAutoFit/>
          </a:bodyPr>
          <a:lstStyle>
            <a:lvl1pPr>
              <a:lnSpc>
                <a:spcPts val="1860"/>
              </a:lnSpc>
              <a:spcAft>
                <a:spcPts val="0"/>
              </a:spcAft>
              <a:defRPr sz="1800" b="1" i="0" cap="none" baseline="0">
                <a:solidFill>
                  <a:srgbClr val="343638"/>
                </a:solidFill>
                <a:latin typeface="Montserrat" pitchFamily="2" charset="77"/>
              </a:defRPr>
            </a:lvl1pPr>
          </a:lstStyle>
          <a:p>
            <a:pPr lvl="0"/>
            <a:r>
              <a:rPr lang="en-US" dirty="0"/>
              <a:t>Subtitle</a:t>
            </a:r>
          </a:p>
        </p:txBody>
      </p:sp>
      <p:pic>
        <p:nvPicPr>
          <p:cNvPr id="10" name="Picture 9">
            <a:extLst>
              <a:ext uri="{FF2B5EF4-FFF2-40B4-BE49-F238E27FC236}">
                <a16:creationId xmlns:a16="http://schemas.microsoft.com/office/drawing/2014/main" id="{8070E444-94AC-3F48-980C-B836E203D49E}"/>
              </a:ext>
            </a:extLst>
          </p:cNvPr>
          <p:cNvPicPr>
            <a:picLocks noChangeAspect="1"/>
          </p:cNvPicPr>
          <p:nvPr userDrawn="1"/>
        </p:nvPicPr>
        <p:blipFill>
          <a:blip r:embed="rId2"/>
          <a:stretch>
            <a:fillRect/>
          </a:stretch>
        </p:blipFill>
        <p:spPr>
          <a:xfrm>
            <a:off x="428764" y="5395943"/>
            <a:ext cx="1360610" cy="880395"/>
          </a:xfrm>
          <a:prstGeom prst="rect">
            <a:avLst/>
          </a:prstGeom>
          <a:ln w="6350">
            <a:noFill/>
          </a:ln>
        </p:spPr>
      </p:pic>
      <p:pic>
        <p:nvPicPr>
          <p:cNvPr id="4" name="Picture 3">
            <a:extLst>
              <a:ext uri="{FF2B5EF4-FFF2-40B4-BE49-F238E27FC236}">
                <a16:creationId xmlns:a16="http://schemas.microsoft.com/office/drawing/2014/main" id="{4D59F4DF-624F-9844-815A-8C6ACED9E786}"/>
              </a:ext>
            </a:extLst>
          </p:cNvPr>
          <p:cNvPicPr>
            <a:picLocks noChangeAspect="1"/>
          </p:cNvPicPr>
          <p:nvPr userDrawn="1"/>
        </p:nvPicPr>
        <p:blipFill>
          <a:blip r:embed="rId3"/>
          <a:srcRect/>
          <a:stretch/>
        </p:blipFill>
        <p:spPr>
          <a:xfrm>
            <a:off x="4571999" y="0"/>
            <a:ext cx="4572000" cy="6858000"/>
          </a:xfrm>
          <a:prstGeom prst="rect">
            <a:avLst/>
          </a:prstGeom>
        </p:spPr>
      </p:pic>
      <p:sp>
        <p:nvSpPr>
          <p:cNvPr id="13" name="Text Placeholder 3">
            <a:extLst>
              <a:ext uri="{FF2B5EF4-FFF2-40B4-BE49-F238E27FC236}">
                <a16:creationId xmlns:a16="http://schemas.microsoft.com/office/drawing/2014/main" id="{AA3F6973-0BCB-9A45-A836-EFDA9B603714}"/>
              </a:ext>
            </a:extLst>
          </p:cNvPr>
          <p:cNvSpPr>
            <a:spLocks noGrp="1"/>
          </p:cNvSpPr>
          <p:nvPr>
            <p:ph type="body" sz="quarter" idx="10" hasCustomPrompt="1"/>
          </p:nvPr>
        </p:nvSpPr>
        <p:spPr>
          <a:xfrm>
            <a:off x="428767" y="4144365"/>
            <a:ext cx="2623361" cy="284578"/>
          </a:xfrm>
        </p:spPr>
        <p:txBody>
          <a:bodyPr>
            <a:normAutofit/>
          </a:bodyPr>
          <a:lstStyle>
            <a:lvl1pPr algn="l">
              <a:defRPr sz="1051" b="1" i="0">
                <a:latin typeface="Montserrat" pitchFamily="2" charset="77"/>
                <a:ea typeface="Open Sans" panose="020B0606030504020204" pitchFamily="34" charset="0"/>
                <a:cs typeface="Open Sans" panose="020B0606030504020204" pitchFamily="34" charset="0"/>
              </a:defRPr>
            </a:lvl1pPr>
          </a:lstStyle>
          <a:p>
            <a:pPr lvl="0"/>
            <a:r>
              <a:rPr lang="en-GB" dirty="0"/>
              <a:t>Presented by Name </a:t>
            </a:r>
            <a:r>
              <a:rPr lang="en-GB" dirty="0" err="1"/>
              <a:t>Lastname</a:t>
            </a:r>
            <a:endParaRPr lang="en-GB" dirty="0"/>
          </a:p>
        </p:txBody>
      </p:sp>
      <p:sp>
        <p:nvSpPr>
          <p:cNvPr id="14" name="Text Placeholder 3">
            <a:extLst>
              <a:ext uri="{FF2B5EF4-FFF2-40B4-BE49-F238E27FC236}">
                <a16:creationId xmlns:a16="http://schemas.microsoft.com/office/drawing/2014/main" id="{0DF20DF3-E5B1-F44E-8712-07B28C808F9A}"/>
              </a:ext>
            </a:extLst>
          </p:cNvPr>
          <p:cNvSpPr>
            <a:spLocks noGrp="1"/>
          </p:cNvSpPr>
          <p:nvPr>
            <p:ph type="body" sz="quarter" idx="13" hasCustomPrompt="1"/>
          </p:nvPr>
        </p:nvSpPr>
        <p:spPr>
          <a:xfrm>
            <a:off x="428767" y="4472357"/>
            <a:ext cx="2623361" cy="284578"/>
          </a:xfrm>
        </p:spPr>
        <p:txBody>
          <a:bodyPr>
            <a:normAutofit/>
          </a:bodyPr>
          <a:lstStyle>
            <a:lvl1pPr algn="l">
              <a:defRPr sz="1051"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Day 00 Month, 2019</a:t>
            </a:r>
          </a:p>
        </p:txBody>
      </p:sp>
    </p:spTree>
    <p:extLst>
      <p:ext uri="{BB962C8B-B14F-4D97-AF65-F5344CB8AC3E}">
        <p14:creationId xmlns:p14="http://schemas.microsoft.com/office/powerpoint/2010/main" val="135243221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74" y="1151941"/>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74" y="3536156"/>
            <a:ext cx="7358063" cy="794742"/>
          </a:xfrm>
          <a:prstGeom prst="rect">
            <a:avLst/>
          </a:prstGeom>
        </p:spPr>
        <p:txBody>
          <a:bodyPr anchor="t"/>
          <a:lstStyle>
            <a:lvl1pPr marL="0" indent="0" algn="ctr">
              <a:spcBef>
                <a:spcPts val="0"/>
              </a:spcBef>
              <a:buSzTx/>
              <a:buNone/>
              <a:defRPr sz="1899"/>
            </a:lvl1pPr>
            <a:lvl2pPr marL="0" indent="0" algn="ctr">
              <a:spcBef>
                <a:spcPts val="0"/>
              </a:spcBef>
              <a:buSzTx/>
              <a:buNone/>
              <a:defRPr sz="1899"/>
            </a:lvl2pPr>
            <a:lvl3pPr marL="0" indent="0" algn="ctr">
              <a:spcBef>
                <a:spcPts val="0"/>
              </a:spcBef>
              <a:buSzTx/>
              <a:buNone/>
              <a:defRPr sz="1899"/>
            </a:lvl3pPr>
            <a:lvl4pPr marL="0" indent="0" algn="ctr">
              <a:spcBef>
                <a:spcPts val="0"/>
              </a:spcBef>
              <a:buSzTx/>
              <a:buNone/>
              <a:defRPr sz="1899"/>
            </a:lvl4pPr>
            <a:lvl5pPr marL="0" indent="0" algn="ctr">
              <a:spcBef>
                <a:spcPts val="0"/>
              </a:spcBef>
              <a:buSzTx/>
              <a:buNone/>
              <a:defRPr sz="1899"/>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0315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3104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Acknowledgement of countr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B9D6B2-4C6E-A340-AD89-54F8142A6F86}"/>
              </a:ext>
            </a:extLst>
          </p:cNvPr>
          <p:cNvSpPr/>
          <p:nvPr userDrawn="1"/>
        </p:nvSpPr>
        <p:spPr>
          <a:xfrm>
            <a:off x="0" y="0"/>
            <a:ext cx="4572000" cy="6858000"/>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pic>
        <p:nvPicPr>
          <p:cNvPr id="10" name="Picture Placeholder 2">
            <a:extLst>
              <a:ext uri="{FF2B5EF4-FFF2-40B4-BE49-F238E27FC236}">
                <a16:creationId xmlns:a16="http://schemas.microsoft.com/office/drawing/2014/main" id="{A8CA268B-3D2E-E34B-8E59-EF3D3FFD6D45}"/>
              </a:ext>
            </a:extLst>
          </p:cNvPr>
          <p:cNvPicPr>
            <a:picLocks noChangeAspect="1"/>
          </p:cNvPicPr>
          <p:nvPr userDrawn="1"/>
        </p:nvPicPr>
        <p:blipFill rotWithShape="1">
          <a:blip r:embed="rId2"/>
          <a:srcRect l="30913" t="90" r="24938" b="25445"/>
          <a:stretch/>
        </p:blipFill>
        <p:spPr>
          <a:xfrm>
            <a:off x="4572000" y="6"/>
            <a:ext cx="4572000" cy="6866239"/>
          </a:xfrm>
          <a:prstGeom prst="rect">
            <a:avLst/>
          </a:prstGeom>
        </p:spPr>
      </p:pic>
      <p:sp>
        <p:nvSpPr>
          <p:cNvPr id="11" name="TextBox 10">
            <a:extLst>
              <a:ext uri="{FF2B5EF4-FFF2-40B4-BE49-F238E27FC236}">
                <a16:creationId xmlns:a16="http://schemas.microsoft.com/office/drawing/2014/main" id="{3D735BA6-E840-F74A-9B91-361FA7BDFF41}"/>
              </a:ext>
            </a:extLst>
          </p:cNvPr>
          <p:cNvSpPr txBox="1"/>
          <p:nvPr userDrawn="1"/>
        </p:nvSpPr>
        <p:spPr>
          <a:xfrm>
            <a:off x="367996" y="597889"/>
            <a:ext cx="3724507" cy="785087"/>
          </a:xfrm>
          <a:prstGeom prst="rect">
            <a:avLst/>
          </a:prstGeom>
          <a:noFill/>
        </p:spPr>
        <p:txBody>
          <a:bodyPr wrap="square" rtlCol="0">
            <a:spAutoFit/>
          </a:bodyPr>
          <a:lstStyle/>
          <a:p>
            <a:pPr algn="l"/>
            <a:r>
              <a:rPr lang="en-US" sz="2251" b="1" i="0" dirty="0">
                <a:solidFill>
                  <a:schemeClr val="bg1"/>
                </a:solidFill>
                <a:latin typeface="Montserrat" pitchFamily="2" charset="77"/>
              </a:rPr>
              <a:t>Acknowledgement</a:t>
            </a:r>
            <a:br>
              <a:rPr lang="en-US" sz="2251" b="1" i="0" dirty="0">
                <a:solidFill>
                  <a:schemeClr val="bg1"/>
                </a:solidFill>
                <a:latin typeface="Montserrat" pitchFamily="2" charset="77"/>
              </a:rPr>
            </a:br>
            <a:r>
              <a:rPr lang="en-US" sz="2251" b="1" i="0" dirty="0">
                <a:solidFill>
                  <a:schemeClr val="bg1"/>
                </a:solidFill>
                <a:latin typeface="Montserrat" pitchFamily="2" charset="77"/>
              </a:rPr>
              <a:t>of Country</a:t>
            </a:r>
          </a:p>
        </p:txBody>
      </p:sp>
      <p:sp>
        <p:nvSpPr>
          <p:cNvPr id="12" name="TextBox 11">
            <a:extLst>
              <a:ext uri="{FF2B5EF4-FFF2-40B4-BE49-F238E27FC236}">
                <a16:creationId xmlns:a16="http://schemas.microsoft.com/office/drawing/2014/main" id="{DF414625-7659-5344-A152-A9F0B55AB26C}"/>
              </a:ext>
            </a:extLst>
          </p:cNvPr>
          <p:cNvSpPr txBox="1"/>
          <p:nvPr userDrawn="1"/>
        </p:nvSpPr>
        <p:spPr>
          <a:xfrm>
            <a:off x="367996" y="1839388"/>
            <a:ext cx="3724507" cy="3164841"/>
          </a:xfrm>
          <a:prstGeom prst="rect">
            <a:avLst/>
          </a:prstGeom>
          <a:noFill/>
        </p:spPr>
        <p:txBody>
          <a:bodyPr wrap="square" rtlCol="0">
            <a:spAutoFit/>
          </a:bodyPr>
          <a:lstStyle/>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respectfully acknowledge the Wurundjeri People of </a:t>
            </a:r>
            <a:b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the Kulin Nation, who are the Traditional Owners of the land on which Swinburne’s Australian campuses are located in Melbourne’s east and outer-east, and pay our respect to their Elders past, present and emerging.</a:t>
            </a:r>
          </a:p>
          <a:p>
            <a:endPar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are honoured to recognise our connection to Wurundjeri Country, history, culture, and spirituality through these locations, and strive to ensure that we operate in a manner that respects and honours the Elders and Ancestors of these lands.</a:t>
            </a:r>
          </a:p>
          <a:p>
            <a:endPar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also respectfully acknowledge Swinburne’s Aboriginal and Torres Strait Islander staff, students, alumni, partners and visitors.</a:t>
            </a:r>
          </a:p>
          <a:p>
            <a:endPar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also acknowledge and respect the Traditional Owners </a:t>
            </a:r>
            <a:b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of lands across Australia, their Elders, Ancestors, cultures, and heritage, and recognise the continuing sovereignties </a:t>
            </a:r>
            <a:b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of all Aboriginal and Torres Strait Islander Nations.</a:t>
            </a:r>
          </a:p>
        </p:txBody>
      </p:sp>
    </p:spTree>
    <p:extLst>
      <p:ext uri="{BB962C8B-B14F-4D97-AF65-F5344CB8AC3E}">
        <p14:creationId xmlns:p14="http://schemas.microsoft.com/office/powerpoint/2010/main" val="1695956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_Title_2">
    <p:bg>
      <p:bgPr>
        <a:solidFill>
          <a:srgbClr val="343638"/>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68A07AD-FA16-9C4D-892D-F019E3CFC9F1}"/>
              </a:ext>
            </a:extLst>
          </p:cNvPr>
          <p:cNvSpPr>
            <a:spLocks noGrp="1"/>
          </p:cNvSpPr>
          <p:nvPr>
            <p:ph type="body" sz="quarter" idx="10" hasCustomPrompt="1"/>
          </p:nvPr>
        </p:nvSpPr>
        <p:spPr>
          <a:xfrm>
            <a:off x="413149" y="1161021"/>
            <a:ext cx="4967192" cy="1254574"/>
          </a:xfrm>
          <a:prstGeom prst="rect">
            <a:avLst/>
          </a:prstGeom>
        </p:spPr>
        <p:txBody>
          <a:bodyPr wrap="square">
            <a:spAutoFit/>
          </a:bodyPr>
          <a:lstStyle>
            <a:lvl1pPr>
              <a:lnSpc>
                <a:spcPts val="4500"/>
              </a:lnSpc>
              <a:spcAft>
                <a:spcPts val="0"/>
              </a:spcAft>
              <a:defRPr sz="4500" b="1" i="0" cap="none" baseline="0">
                <a:solidFill>
                  <a:schemeClr val="bg1"/>
                </a:solidFill>
                <a:latin typeface="Montserrat ExtraBold" pitchFamily="2" charset="77"/>
              </a:defRPr>
            </a:lvl1pPr>
          </a:lstStyle>
          <a:p>
            <a:pPr lvl="0"/>
            <a:r>
              <a:rPr lang="en-US" dirty="0"/>
              <a:t>SECTION</a:t>
            </a:r>
            <a:br>
              <a:rPr lang="en-US" dirty="0"/>
            </a:br>
            <a:r>
              <a:rPr lang="en-US" dirty="0"/>
              <a:t>TITLE</a:t>
            </a:r>
          </a:p>
        </p:txBody>
      </p:sp>
      <p:sp>
        <p:nvSpPr>
          <p:cNvPr id="11" name="Text Placeholder 8">
            <a:extLst>
              <a:ext uri="{FF2B5EF4-FFF2-40B4-BE49-F238E27FC236}">
                <a16:creationId xmlns:a16="http://schemas.microsoft.com/office/drawing/2014/main" id="{F5640242-B237-C546-93E2-A014ABF926C4}"/>
              </a:ext>
            </a:extLst>
          </p:cNvPr>
          <p:cNvSpPr>
            <a:spLocks noGrp="1"/>
          </p:cNvSpPr>
          <p:nvPr>
            <p:ph type="body" sz="quarter" idx="12" hasCustomPrompt="1"/>
          </p:nvPr>
        </p:nvSpPr>
        <p:spPr>
          <a:xfrm>
            <a:off x="413147" y="3016073"/>
            <a:ext cx="2847975" cy="335989"/>
          </a:xfrm>
          <a:prstGeom prst="rect">
            <a:avLst/>
          </a:prstGeom>
        </p:spPr>
        <p:txBody>
          <a:bodyPr>
            <a:spAutoFit/>
          </a:bodyPr>
          <a:lstStyle>
            <a:lvl1pPr>
              <a:lnSpc>
                <a:spcPts val="1860"/>
              </a:lnSpc>
              <a:spcAft>
                <a:spcPts val="0"/>
              </a:spcAft>
              <a:defRPr sz="1800" b="1" i="0" cap="none" baseline="0">
                <a:solidFill>
                  <a:schemeClr val="bg1"/>
                </a:solidFill>
                <a:latin typeface="Montserrat" pitchFamily="2" charset="77"/>
              </a:defRPr>
            </a:lvl1pPr>
          </a:lstStyle>
          <a:p>
            <a:pPr lvl="0"/>
            <a:r>
              <a:rPr lang="en-US" dirty="0"/>
              <a:t>Subtitle</a:t>
            </a:r>
          </a:p>
        </p:txBody>
      </p:sp>
      <p:pic>
        <p:nvPicPr>
          <p:cNvPr id="4" name="Picture 3">
            <a:extLst>
              <a:ext uri="{FF2B5EF4-FFF2-40B4-BE49-F238E27FC236}">
                <a16:creationId xmlns:a16="http://schemas.microsoft.com/office/drawing/2014/main" id="{396E3EDB-5878-094F-8B9E-15ADF39A3DC4}"/>
              </a:ext>
            </a:extLst>
          </p:cNvPr>
          <p:cNvPicPr>
            <a:picLocks noChangeAspect="1"/>
          </p:cNvPicPr>
          <p:nvPr userDrawn="1"/>
        </p:nvPicPr>
        <p:blipFill>
          <a:blip r:embed="rId2"/>
          <a:stretch>
            <a:fillRect/>
          </a:stretch>
        </p:blipFill>
        <p:spPr>
          <a:xfrm>
            <a:off x="8202408" y="6201943"/>
            <a:ext cx="680717" cy="440464"/>
          </a:xfrm>
          <a:prstGeom prst="rect">
            <a:avLst/>
          </a:prstGeom>
          <a:ln w="6350">
            <a:solidFill>
              <a:schemeClr val="bg1"/>
            </a:solidFill>
          </a:ln>
        </p:spPr>
      </p:pic>
    </p:spTree>
    <p:extLst>
      <p:ext uri="{BB962C8B-B14F-4D97-AF65-F5344CB8AC3E}">
        <p14:creationId xmlns:p14="http://schemas.microsoft.com/office/powerpoint/2010/main" val="131543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3823F-BA59-6E4C-A899-1BF9C92B59C3}"/>
              </a:ext>
            </a:extLst>
          </p:cNvPr>
          <p:cNvSpPr>
            <a:spLocks noGrp="1"/>
          </p:cNvSpPr>
          <p:nvPr>
            <p:ph type="title"/>
          </p:nvPr>
        </p:nvSpPr>
        <p:spPr>
          <a:xfrm>
            <a:off x="421248" y="13"/>
            <a:ext cx="7886700" cy="1202633"/>
          </a:xfrm>
        </p:spPr>
        <p:txBody>
          <a:bodyPr lIns="90000" tIns="46800" rIns="90000" bIns="46800">
            <a:normAutofit/>
          </a:bodyPr>
          <a:lstStyle>
            <a:lvl1pPr>
              <a:defRPr sz="1800" cap="none" baseline="0">
                <a:solidFill>
                  <a:srgbClr val="343638"/>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E5291FB-F3E0-6D46-9122-C5D0E628B3DE}"/>
              </a:ext>
            </a:extLst>
          </p:cNvPr>
          <p:cNvSpPr>
            <a:spLocks noGrp="1"/>
          </p:cNvSpPr>
          <p:nvPr>
            <p:ph type="body" sz="quarter" idx="11"/>
          </p:nvPr>
        </p:nvSpPr>
        <p:spPr>
          <a:xfrm>
            <a:off x="421251" y="1654629"/>
            <a:ext cx="8092642" cy="3875314"/>
          </a:xfrm>
        </p:spPr>
        <p:txBody>
          <a:bodyPr/>
          <a:lstStyle>
            <a:lvl1pPr>
              <a:defRPr sz="1125" b="1" i="0">
                <a:solidFill>
                  <a:srgbClr val="343638"/>
                </a:solidFill>
                <a:latin typeface="Montserrat" pitchFamily="2" charset="77"/>
              </a:defRPr>
            </a:lvl1pPr>
            <a:lvl2pPr>
              <a:lnSpc>
                <a:spcPct val="100000"/>
              </a:lnSpc>
              <a:spcBef>
                <a:spcPts val="0"/>
              </a:spcBef>
              <a:spcAft>
                <a:spcPts val="339"/>
              </a:spcAf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02694" indent="-101792">
              <a:lnSpc>
                <a:spcPct val="100000"/>
              </a:lnSpc>
              <a:spcBef>
                <a:spcPts val="0"/>
              </a:spcBef>
              <a:tabLs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300022" indent="-73220">
              <a:lnSpc>
                <a:spcPct val="100000"/>
              </a:lnSpc>
              <a:spcBef>
                <a:spcPts val="0"/>
              </a:spcBef>
              <a:tabLs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401814" indent="-101792">
              <a:lnSpc>
                <a:spcPct val="100000"/>
              </a:lnSpc>
              <a:spcBef>
                <a:spcPts val="0"/>
              </a:spcBef>
              <a:tabLst/>
              <a:defRPr sz="900" b="0" i="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1909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45026A-0603-9B4C-AFAA-75402B868077}"/>
              </a:ext>
            </a:extLst>
          </p:cNvPr>
          <p:cNvSpPr/>
          <p:nvPr userDrawn="1"/>
        </p:nvSpPr>
        <p:spPr>
          <a:xfrm>
            <a:off x="0" y="0"/>
            <a:ext cx="4572000" cy="6858000"/>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7" name="Text Placeholder 6">
            <a:extLst>
              <a:ext uri="{FF2B5EF4-FFF2-40B4-BE49-F238E27FC236}">
                <a16:creationId xmlns:a16="http://schemas.microsoft.com/office/drawing/2014/main" id="{11E567E7-33E4-A84A-AC43-E41060E7D021}"/>
              </a:ext>
            </a:extLst>
          </p:cNvPr>
          <p:cNvSpPr>
            <a:spLocks noGrp="1"/>
          </p:cNvSpPr>
          <p:nvPr>
            <p:ph type="body" sz="quarter" idx="11" hasCustomPrompt="1"/>
          </p:nvPr>
        </p:nvSpPr>
        <p:spPr>
          <a:xfrm>
            <a:off x="400106" y="1507916"/>
            <a:ext cx="3771799" cy="740844"/>
          </a:xfrm>
          <a:prstGeom prst="rect">
            <a:avLst/>
          </a:prstGeom>
        </p:spPr>
        <p:txBody>
          <a:bodyPr wrap="square" anchor="t" anchorCtr="0">
            <a:spAutoFit/>
          </a:bodyPr>
          <a:lstStyle>
            <a:lvl1pPr>
              <a:lnSpc>
                <a:spcPts val="4965"/>
              </a:lnSpc>
              <a:spcAft>
                <a:spcPts val="0"/>
              </a:spcAft>
              <a:defRPr sz="4951" b="1" i="0" cap="none" baseline="0">
                <a:solidFill>
                  <a:schemeClr val="bg1"/>
                </a:solidFill>
                <a:latin typeface="Montserrat ExtraBold" pitchFamily="2" charset="77"/>
              </a:defRPr>
            </a:lvl1pPr>
          </a:lstStyle>
          <a:p>
            <a:pPr lvl="0"/>
            <a:r>
              <a:rPr lang="en-US" dirty="0"/>
              <a:t>TITLE</a:t>
            </a:r>
          </a:p>
        </p:txBody>
      </p:sp>
      <p:sp>
        <p:nvSpPr>
          <p:cNvPr id="9" name="Text Placeholder 8">
            <a:extLst>
              <a:ext uri="{FF2B5EF4-FFF2-40B4-BE49-F238E27FC236}">
                <a16:creationId xmlns:a16="http://schemas.microsoft.com/office/drawing/2014/main" id="{BBBD5641-9D7E-1D48-B470-6D5B2EDA9DED}"/>
              </a:ext>
            </a:extLst>
          </p:cNvPr>
          <p:cNvSpPr>
            <a:spLocks noGrp="1"/>
          </p:cNvSpPr>
          <p:nvPr>
            <p:ph type="body" sz="quarter" idx="12" hasCustomPrompt="1"/>
          </p:nvPr>
        </p:nvSpPr>
        <p:spPr>
          <a:xfrm>
            <a:off x="400103" y="2535678"/>
            <a:ext cx="2847975" cy="335989"/>
          </a:xfrm>
          <a:prstGeom prst="rect">
            <a:avLst/>
          </a:prstGeom>
        </p:spPr>
        <p:txBody>
          <a:bodyPr anchor="t" anchorCtr="0">
            <a:spAutoFit/>
          </a:bodyPr>
          <a:lstStyle>
            <a:lvl1pPr>
              <a:lnSpc>
                <a:spcPts val="1860"/>
              </a:lnSpc>
              <a:spcAft>
                <a:spcPts val="0"/>
              </a:spcAft>
              <a:defRPr sz="1800" b="1" i="0" cap="none" baseline="0">
                <a:solidFill>
                  <a:schemeClr val="bg1"/>
                </a:solidFill>
                <a:latin typeface="Montserrat" pitchFamily="2" charset="77"/>
              </a:defRPr>
            </a:lvl1pPr>
          </a:lstStyle>
          <a:p>
            <a:pPr lvl="0"/>
            <a:r>
              <a:rPr lang="en-US" dirty="0"/>
              <a:t>Subtitle</a:t>
            </a:r>
          </a:p>
        </p:txBody>
      </p:sp>
      <p:pic>
        <p:nvPicPr>
          <p:cNvPr id="12" name="Picture 11">
            <a:extLst>
              <a:ext uri="{FF2B5EF4-FFF2-40B4-BE49-F238E27FC236}">
                <a16:creationId xmlns:a16="http://schemas.microsoft.com/office/drawing/2014/main" id="{2D8CEA35-28D9-A34B-92CD-F0624E8D2C46}"/>
              </a:ext>
            </a:extLst>
          </p:cNvPr>
          <p:cNvPicPr>
            <a:picLocks noChangeAspect="1"/>
          </p:cNvPicPr>
          <p:nvPr userDrawn="1"/>
        </p:nvPicPr>
        <p:blipFill>
          <a:blip r:embed="rId2"/>
          <a:stretch>
            <a:fillRect/>
          </a:stretch>
        </p:blipFill>
        <p:spPr>
          <a:xfrm>
            <a:off x="428761" y="5395942"/>
            <a:ext cx="1360610" cy="880395"/>
          </a:xfrm>
          <a:prstGeom prst="rect">
            <a:avLst/>
          </a:prstGeom>
          <a:ln w="6350">
            <a:solidFill>
              <a:schemeClr val="bg1"/>
            </a:solidFill>
          </a:ln>
        </p:spPr>
      </p:pic>
      <p:pic>
        <p:nvPicPr>
          <p:cNvPr id="4" name="Picture 3">
            <a:extLst>
              <a:ext uri="{FF2B5EF4-FFF2-40B4-BE49-F238E27FC236}">
                <a16:creationId xmlns:a16="http://schemas.microsoft.com/office/drawing/2014/main" id="{BAE3FB2C-F5B1-774A-B924-74B9834EA996}"/>
              </a:ext>
            </a:extLst>
          </p:cNvPr>
          <p:cNvPicPr>
            <a:picLocks noChangeAspect="1"/>
          </p:cNvPicPr>
          <p:nvPr userDrawn="1"/>
        </p:nvPicPr>
        <p:blipFill>
          <a:blip r:embed="rId3"/>
          <a:srcRect/>
          <a:stretch/>
        </p:blipFill>
        <p:spPr>
          <a:xfrm>
            <a:off x="4573770" y="5310"/>
            <a:ext cx="4568460" cy="6852690"/>
          </a:xfrm>
          <a:prstGeom prst="rect">
            <a:avLst/>
          </a:prstGeom>
        </p:spPr>
      </p:pic>
      <p:sp>
        <p:nvSpPr>
          <p:cNvPr id="10" name="Text Placeholder 3">
            <a:extLst>
              <a:ext uri="{FF2B5EF4-FFF2-40B4-BE49-F238E27FC236}">
                <a16:creationId xmlns:a16="http://schemas.microsoft.com/office/drawing/2014/main" id="{B7B4F03C-ADEA-1442-86E1-328CA6EE75ED}"/>
              </a:ext>
            </a:extLst>
          </p:cNvPr>
          <p:cNvSpPr>
            <a:spLocks noGrp="1"/>
          </p:cNvSpPr>
          <p:nvPr>
            <p:ph type="body" sz="quarter" idx="10" hasCustomPrompt="1"/>
          </p:nvPr>
        </p:nvSpPr>
        <p:spPr>
          <a:xfrm>
            <a:off x="428767" y="4144365"/>
            <a:ext cx="2623361" cy="284578"/>
          </a:xfrm>
        </p:spPr>
        <p:txBody>
          <a:bodyPr>
            <a:normAutofit/>
          </a:bodyPr>
          <a:lstStyle>
            <a:lvl1pPr algn="l">
              <a:defRPr sz="1051" b="1" i="0">
                <a:solidFill>
                  <a:schemeClr val="bg1"/>
                </a:solidFill>
                <a:latin typeface="Montserrat" pitchFamily="2" charset="77"/>
                <a:ea typeface="Open Sans" panose="020B0606030504020204" pitchFamily="34" charset="0"/>
                <a:cs typeface="Open Sans" panose="020B0606030504020204" pitchFamily="34" charset="0"/>
              </a:defRPr>
            </a:lvl1pPr>
          </a:lstStyle>
          <a:p>
            <a:pPr lvl="0"/>
            <a:r>
              <a:rPr lang="en-GB" dirty="0"/>
              <a:t>Presented by Name </a:t>
            </a:r>
            <a:r>
              <a:rPr lang="en-GB" dirty="0" err="1"/>
              <a:t>Lastname</a:t>
            </a:r>
            <a:endParaRPr lang="en-GB" dirty="0"/>
          </a:p>
        </p:txBody>
      </p:sp>
      <p:sp>
        <p:nvSpPr>
          <p:cNvPr id="11" name="Text Placeholder 3">
            <a:extLst>
              <a:ext uri="{FF2B5EF4-FFF2-40B4-BE49-F238E27FC236}">
                <a16:creationId xmlns:a16="http://schemas.microsoft.com/office/drawing/2014/main" id="{9802D176-D71B-ED42-BB5E-D28CA99EE279}"/>
              </a:ext>
            </a:extLst>
          </p:cNvPr>
          <p:cNvSpPr>
            <a:spLocks noGrp="1"/>
          </p:cNvSpPr>
          <p:nvPr>
            <p:ph type="body" sz="quarter" idx="13" hasCustomPrompt="1"/>
          </p:nvPr>
        </p:nvSpPr>
        <p:spPr>
          <a:xfrm>
            <a:off x="428767" y="4472357"/>
            <a:ext cx="2623361" cy="284578"/>
          </a:xfrm>
        </p:spPr>
        <p:txBody>
          <a:bodyPr>
            <a:normAutofit/>
          </a:bodyPr>
          <a:lstStyle>
            <a:lvl1pPr algn="l">
              <a:defRPr sz="1051"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Day 00 Month, 2019</a:t>
            </a:r>
          </a:p>
        </p:txBody>
      </p:sp>
    </p:spTree>
    <p:extLst>
      <p:ext uri="{BB962C8B-B14F-4D97-AF65-F5344CB8AC3E}">
        <p14:creationId xmlns:p14="http://schemas.microsoft.com/office/powerpoint/2010/main" val="343890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_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9E9825-8F2C-F14F-B02A-84866A2C083A}"/>
              </a:ext>
            </a:extLst>
          </p:cNvPr>
          <p:cNvSpPr/>
          <p:nvPr userDrawn="1"/>
        </p:nvSpPr>
        <p:spPr>
          <a:xfrm>
            <a:off x="-1" y="0"/>
            <a:ext cx="4572001" cy="6858000"/>
          </a:xfrm>
          <a:prstGeom prst="rect">
            <a:avLst/>
          </a:prstGeom>
          <a:solidFill>
            <a:srgbClr val="DE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sp>
        <p:nvSpPr>
          <p:cNvPr id="7" name="Text Placeholder 6">
            <a:extLst>
              <a:ext uri="{FF2B5EF4-FFF2-40B4-BE49-F238E27FC236}">
                <a16:creationId xmlns:a16="http://schemas.microsoft.com/office/drawing/2014/main" id="{11E567E7-33E4-A84A-AC43-E41060E7D021}"/>
              </a:ext>
            </a:extLst>
          </p:cNvPr>
          <p:cNvSpPr>
            <a:spLocks noGrp="1"/>
          </p:cNvSpPr>
          <p:nvPr>
            <p:ph type="body" sz="quarter" idx="11" hasCustomPrompt="1"/>
          </p:nvPr>
        </p:nvSpPr>
        <p:spPr>
          <a:xfrm>
            <a:off x="400104" y="1507916"/>
            <a:ext cx="3771799" cy="740844"/>
          </a:xfrm>
          <a:prstGeom prst="rect">
            <a:avLst/>
          </a:prstGeom>
        </p:spPr>
        <p:txBody>
          <a:bodyPr wrap="square" anchor="t" anchorCtr="0">
            <a:spAutoFit/>
          </a:bodyPr>
          <a:lstStyle>
            <a:lvl1pPr>
              <a:lnSpc>
                <a:spcPts val="4965"/>
              </a:lnSpc>
              <a:spcAft>
                <a:spcPts val="0"/>
              </a:spcAft>
              <a:defRPr sz="4951" b="1" i="0" cap="none" baseline="0">
                <a:solidFill>
                  <a:srgbClr val="343638"/>
                </a:solidFill>
                <a:latin typeface="Montserrat ExtraBold" pitchFamily="2" charset="77"/>
              </a:defRPr>
            </a:lvl1pPr>
          </a:lstStyle>
          <a:p>
            <a:pPr lvl="0"/>
            <a:r>
              <a:rPr lang="en-US" dirty="0"/>
              <a:t>TITLE</a:t>
            </a:r>
          </a:p>
        </p:txBody>
      </p:sp>
      <p:sp>
        <p:nvSpPr>
          <p:cNvPr id="9" name="Text Placeholder 8">
            <a:extLst>
              <a:ext uri="{FF2B5EF4-FFF2-40B4-BE49-F238E27FC236}">
                <a16:creationId xmlns:a16="http://schemas.microsoft.com/office/drawing/2014/main" id="{BBBD5641-9D7E-1D48-B470-6D5B2EDA9DED}"/>
              </a:ext>
            </a:extLst>
          </p:cNvPr>
          <p:cNvSpPr>
            <a:spLocks noGrp="1"/>
          </p:cNvSpPr>
          <p:nvPr>
            <p:ph type="body" sz="quarter" idx="12" hasCustomPrompt="1"/>
          </p:nvPr>
        </p:nvSpPr>
        <p:spPr>
          <a:xfrm>
            <a:off x="365384" y="2535678"/>
            <a:ext cx="2847975" cy="335989"/>
          </a:xfrm>
          <a:prstGeom prst="rect">
            <a:avLst/>
          </a:prstGeom>
        </p:spPr>
        <p:txBody>
          <a:bodyPr anchor="t" anchorCtr="0">
            <a:spAutoFit/>
          </a:bodyPr>
          <a:lstStyle>
            <a:lvl1pPr>
              <a:lnSpc>
                <a:spcPts val="1860"/>
              </a:lnSpc>
              <a:spcAft>
                <a:spcPts val="0"/>
              </a:spcAft>
              <a:defRPr sz="1800" b="1" i="0" cap="none" baseline="0">
                <a:solidFill>
                  <a:srgbClr val="343638"/>
                </a:solidFill>
                <a:latin typeface="Montserrat" pitchFamily="2" charset="77"/>
              </a:defRPr>
            </a:lvl1pPr>
          </a:lstStyle>
          <a:p>
            <a:pPr lvl="0"/>
            <a:r>
              <a:rPr lang="en-US" dirty="0"/>
              <a:t>Subtitle</a:t>
            </a:r>
          </a:p>
        </p:txBody>
      </p:sp>
      <p:pic>
        <p:nvPicPr>
          <p:cNvPr id="8" name="Picture 7">
            <a:extLst>
              <a:ext uri="{FF2B5EF4-FFF2-40B4-BE49-F238E27FC236}">
                <a16:creationId xmlns:a16="http://schemas.microsoft.com/office/drawing/2014/main" id="{699FC3B6-7B7F-204A-B94F-1866BE0F117A}"/>
              </a:ext>
            </a:extLst>
          </p:cNvPr>
          <p:cNvPicPr>
            <a:picLocks noChangeAspect="1"/>
          </p:cNvPicPr>
          <p:nvPr userDrawn="1"/>
        </p:nvPicPr>
        <p:blipFill>
          <a:blip r:embed="rId2"/>
          <a:stretch>
            <a:fillRect/>
          </a:stretch>
        </p:blipFill>
        <p:spPr>
          <a:xfrm>
            <a:off x="428764" y="5395943"/>
            <a:ext cx="1360610" cy="880395"/>
          </a:xfrm>
          <a:prstGeom prst="rect">
            <a:avLst/>
          </a:prstGeom>
          <a:ln w="6350">
            <a:noFill/>
          </a:ln>
        </p:spPr>
      </p:pic>
      <p:pic>
        <p:nvPicPr>
          <p:cNvPr id="10" name="Picture 9">
            <a:extLst>
              <a:ext uri="{FF2B5EF4-FFF2-40B4-BE49-F238E27FC236}">
                <a16:creationId xmlns:a16="http://schemas.microsoft.com/office/drawing/2014/main" id="{0175C402-A500-EE48-8B04-2CB273D38786}"/>
              </a:ext>
            </a:extLst>
          </p:cNvPr>
          <p:cNvPicPr>
            <a:picLocks noChangeAspect="1"/>
          </p:cNvPicPr>
          <p:nvPr userDrawn="1"/>
        </p:nvPicPr>
        <p:blipFill>
          <a:blip r:embed="rId3"/>
          <a:srcRect/>
          <a:stretch/>
        </p:blipFill>
        <p:spPr>
          <a:xfrm>
            <a:off x="4571999" y="0"/>
            <a:ext cx="4572000" cy="6858000"/>
          </a:xfrm>
          <a:prstGeom prst="rect">
            <a:avLst/>
          </a:prstGeom>
        </p:spPr>
      </p:pic>
      <p:sp>
        <p:nvSpPr>
          <p:cNvPr id="13" name="Text Placeholder 3">
            <a:extLst>
              <a:ext uri="{FF2B5EF4-FFF2-40B4-BE49-F238E27FC236}">
                <a16:creationId xmlns:a16="http://schemas.microsoft.com/office/drawing/2014/main" id="{433AFFA5-99AA-F54D-B62E-B14E9FBD48AB}"/>
              </a:ext>
            </a:extLst>
          </p:cNvPr>
          <p:cNvSpPr>
            <a:spLocks noGrp="1"/>
          </p:cNvSpPr>
          <p:nvPr>
            <p:ph type="body" sz="quarter" idx="10" hasCustomPrompt="1"/>
          </p:nvPr>
        </p:nvSpPr>
        <p:spPr>
          <a:xfrm>
            <a:off x="428767" y="4144365"/>
            <a:ext cx="2623361" cy="284578"/>
          </a:xfrm>
        </p:spPr>
        <p:txBody>
          <a:bodyPr>
            <a:normAutofit/>
          </a:bodyPr>
          <a:lstStyle>
            <a:lvl1pPr algn="l">
              <a:defRPr sz="1051" b="1" i="0">
                <a:latin typeface="Montserrat" pitchFamily="2" charset="77"/>
                <a:ea typeface="Open Sans" panose="020B0606030504020204" pitchFamily="34" charset="0"/>
                <a:cs typeface="Open Sans" panose="020B0606030504020204" pitchFamily="34" charset="0"/>
              </a:defRPr>
            </a:lvl1pPr>
          </a:lstStyle>
          <a:p>
            <a:pPr lvl="0"/>
            <a:r>
              <a:rPr lang="en-GB" dirty="0"/>
              <a:t>Presented by Name </a:t>
            </a:r>
            <a:r>
              <a:rPr lang="en-GB" dirty="0" err="1"/>
              <a:t>Lastname</a:t>
            </a:r>
            <a:endParaRPr lang="en-GB" dirty="0"/>
          </a:p>
        </p:txBody>
      </p:sp>
      <p:sp>
        <p:nvSpPr>
          <p:cNvPr id="14" name="Text Placeholder 3">
            <a:extLst>
              <a:ext uri="{FF2B5EF4-FFF2-40B4-BE49-F238E27FC236}">
                <a16:creationId xmlns:a16="http://schemas.microsoft.com/office/drawing/2014/main" id="{D58AAA78-7A53-A04F-AE84-F09261BBD33F}"/>
              </a:ext>
            </a:extLst>
          </p:cNvPr>
          <p:cNvSpPr>
            <a:spLocks noGrp="1"/>
          </p:cNvSpPr>
          <p:nvPr>
            <p:ph type="body" sz="quarter" idx="13" hasCustomPrompt="1"/>
          </p:nvPr>
        </p:nvSpPr>
        <p:spPr>
          <a:xfrm>
            <a:off x="428767" y="4472357"/>
            <a:ext cx="2623361" cy="284578"/>
          </a:xfrm>
        </p:spPr>
        <p:txBody>
          <a:bodyPr>
            <a:normAutofit/>
          </a:bodyPr>
          <a:lstStyle>
            <a:lvl1pPr algn="l">
              <a:defRPr sz="1051"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Day 00 Month, 2019</a:t>
            </a:r>
          </a:p>
        </p:txBody>
      </p:sp>
    </p:spTree>
    <p:extLst>
      <p:ext uri="{BB962C8B-B14F-4D97-AF65-F5344CB8AC3E}">
        <p14:creationId xmlns:p14="http://schemas.microsoft.com/office/powerpoint/2010/main" val="1320022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6">
    <p:bg>
      <p:bgPr>
        <a:solidFill>
          <a:schemeClr val="bg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4033FC5-DEF9-7449-AEB5-526560BF91B5}"/>
              </a:ext>
            </a:extLst>
          </p:cNvPr>
          <p:cNvPicPr>
            <a:picLocks noChangeAspect="1"/>
          </p:cNvPicPr>
          <p:nvPr userDrawn="1"/>
        </p:nvPicPr>
        <p:blipFill>
          <a:blip r:embed="rId2"/>
          <a:srcRect/>
          <a:stretch/>
        </p:blipFill>
        <p:spPr>
          <a:xfrm>
            <a:off x="0" y="0"/>
            <a:ext cx="9144000" cy="6858000"/>
          </a:xfrm>
          <a:prstGeom prst="rect">
            <a:avLst/>
          </a:prstGeom>
        </p:spPr>
      </p:pic>
      <p:sp>
        <p:nvSpPr>
          <p:cNvPr id="34" name="Rectangle 33">
            <a:extLst>
              <a:ext uri="{FF2B5EF4-FFF2-40B4-BE49-F238E27FC236}">
                <a16:creationId xmlns:a16="http://schemas.microsoft.com/office/drawing/2014/main" id="{E5F51837-3B47-A14C-94FF-0609CD2B5923}"/>
              </a:ext>
            </a:extLst>
          </p:cNvPr>
          <p:cNvSpPr/>
          <p:nvPr userDrawn="1"/>
        </p:nvSpPr>
        <p:spPr>
          <a:xfrm>
            <a:off x="1921481" y="1507922"/>
            <a:ext cx="5301049" cy="3653481"/>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pic>
        <p:nvPicPr>
          <p:cNvPr id="35" name="Picture 34">
            <a:extLst>
              <a:ext uri="{FF2B5EF4-FFF2-40B4-BE49-F238E27FC236}">
                <a16:creationId xmlns:a16="http://schemas.microsoft.com/office/drawing/2014/main" id="{19190901-086F-7A47-B86B-13DA13C05A9B}"/>
              </a:ext>
            </a:extLst>
          </p:cNvPr>
          <p:cNvPicPr>
            <a:picLocks noChangeAspect="1"/>
          </p:cNvPicPr>
          <p:nvPr userDrawn="1"/>
        </p:nvPicPr>
        <p:blipFill>
          <a:blip r:embed="rId3"/>
          <a:stretch>
            <a:fillRect/>
          </a:stretch>
        </p:blipFill>
        <p:spPr>
          <a:xfrm>
            <a:off x="4124058" y="4216510"/>
            <a:ext cx="895895" cy="579697"/>
          </a:xfrm>
          <a:prstGeom prst="rect">
            <a:avLst/>
          </a:prstGeom>
          <a:ln w="6350">
            <a:solidFill>
              <a:schemeClr val="bg1"/>
            </a:solidFill>
          </a:ln>
        </p:spPr>
      </p:pic>
      <p:sp>
        <p:nvSpPr>
          <p:cNvPr id="28" name="Text Placeholder 6">
            <a:extLst>
              <a:ext uri="{FF2B5EF4-FFF2-40B4-BE49-F238E27FC236}">
                <a16:creationId xmlns:a16="http://schemas.microsoft.com/office/drawing/2014/main" id="{1D5E17CE-6162-624E-98C5-4FC06E4D3666}"/>
              </a:ext>
            </a:extLst>
          </p:cNvPr>
          <p:cNvSpPr>
            <a:spLocks noGrp="1"/>
          </p:cNvSpPr>
          <p:nvPr>
            <p:ph type="body" sz="quarter" idx="11" hasCustomPrompt="1"/>
          </p:nvPr>
        </p:nvSpPr>
        <p:spPr>
          <a:xfrm>
            <a:off x="2686103" y="1900211"/>
            <a:ext cx="3771799" cy="740844"/>
          </a:xfrm>
          <a:prstGeom prst="rect">
            <a:avLst/>
          </a:prstGeom>
        </p:spPr>
        <p:txBody>
          <a:bodyPr wrap="square" anchor="t" anchorCtr="0">
            <a:spAutoFit/>
          </a:bodyPr>
          <a:lstStyle>
            <a:lvl1pPr algn="ctr">
              <a:lnSpc>
                <a:spcPts val="4965"/>
              </a:lnSpc>
              <a:spcAft>
                <a:spcPts val="0"/>
              </a:spcAft>
              <a:defRPr sz="4951" b="1" i="0" cap="none" baseline="0">
                <a:solidFill>
                  <a:schemeClr val="bg1"/>
                </a:solidFill>
                <a:latin typeface="Montserrat ExtraBold" pitchFamily="2" charset="77"/>
              </a:defRPr>
            </a:lvl1pPr>
          </a:lstStyle>
          <a:p>
            <a:pPr lvl="0"/>
            <a:r>
              <a:rPr lang="en-US" dirty="0"/>
              <a:t>TITLE</a:t>
            </a:r>
          </a:p>
        </p:txBody>
      </p:sp>
      <p:sp>
        <p:nvSpPr>
          <p:cNvPr id="29" name="Text Placeholder 8">
            <a:extLst>
              <a:ext uri="{FF2B5EF4-FFF2-40B4-BE49-F238E27FC236}">
                <a16:creationId xmlns:a16="http://schemas.microsoft.com/office/drawing/2014/main" id="{506B7B7C-24C1-9C4E-A082-EFD490330E6B}"/>
              </a:ext>
            </a:extLst>
          </p:cNvPr>
          <p:cNvSpPr>
            <a:spLocks noGrp="1"/>
          </p:cNvSpPr>
          <p:nvPr>
            <p:ph type="body" sz="quarter" idx="12" hasCustomPrompt="1"/>
          </p:nvPr>
        </p:nvSpPr>
        <p:spPr>
          <a:xfrm>
            <a:off x="2686103" y="2801403"/>
            <a:ext cx="3771799" cy="335989"/>
          </a:xfrm>
          <a:prstGeom prst="rect">
            <a:avLst/>
          </a:prstGeom>
        </p:spPr>
        <p:txBody>
          <a:bodyPr wrap="square" anchor="t" anchorCtr="0">
            <a:spAutoFit/>
          </a:bodyPr>
          <a:lstStyle>
            <a:lvl1pPr algn="ctr">
              <a:lnSpc>
                <a:spcPts val="1860"/>
              </a:lnSpc>
              <a:spcAft>
                <a:spcPts val="0"/>
              </a:spcAft>
              <a:defRPr sz="1800" b="1" i="0" cap="none" baseline="0">
                <a:solidFill>
                  <a:schemeClr val="bg1"/>
                </a:solidFill>
                <a:latin typeface="Montserrat" pitchFamily="2" charset="77"/>
              </a:defRPr>
            </a:lvl1pPr>
          </a:lstStyle>
          <a:p>
            <a:pPr lvl="0"/>
            <a:r>
              <a:rPr lang="en-US" dirty="0"/>
              <a:t>Subtitle</a:t>
            </a:r>
          </a:p>
        </p:txBody>
      </p:sp>
      <p:sp>
        <p:nvSpPr>
          <p:cNvPr id="7" name="Text Placeholder 3">
            <a:extLst>
              <a:ext uri="{FF2B5EF4-FFF2-40B4-BE49-F238E27FC236}">
                <a16:creationId xmlns:a16="http://schemas.microsoft.com/office/drawing/2014/main" id="{845C60FC-8176-9841-BD93-951382218334}"/>
              </a:ext>
            </a:extLst>
          </p:cNvPr>
          <p:cNvSpPr>
            <a:spLocks noGrp="1"/>
          </p:cNvSpPr>
          <p:nvPr>
            <p:ph type="body" sz="quarter" idx="10" hasCustomPrompt="1"/>
          </p:nvPr>
        </p:nvSpPr>
        <p:spPr>
          <a:xfrm>
            <a:off x="3260325" y="3437965"/>
            <a:ext cx="2623361" cy="284578"/>
          </a:xfrm>
        </p:spPr>
        <p:txBody>
          <a:bodyPr>
            <a:normAutofit/>
          </a:bodyPr>
          <a:lstStyle>
            <a:lvl1pPr algn="ctr">
              <a:defRPr sz="1051" b="1" i="0">
                <a:solidFill>
                  <a:schemeClr val="bg1"/>
                </a:solidFill>
                <a:latin typeface="Montserrat" pitchFamily="2" charset="77"/>
                <a:ea typeface="Open Sans" panose="020B0606030504020204" pitchFamily="34" charset="0"/>
                <a:cs typeface="Open Sans" panose="020B0606030504020204" pitchFamily="34" charset="0"/>
              </a:defRPr>
            </a:lvl1pPr>
          </a:lstStyle>
          <a:p>
            <a:pPr lvl="0"/>
            <a:r>
              <a:rPr lang="en-GB" dirty="0"/>
              <a:t>Presented by Name </a:t>
            </a:r>
            <a:r>
              <a:rPr lang="en-GB" dirty="0" err="1"/>
              <a:t>Lastname</a:t>
            </a:r>
            <a:endParaRPr lang="en-GB" dirty="0"/>
          </a:p>
        </p:txBody>
      </p:sp>
      <p:sp>
        <p:nvSpPr>
          <p:cNvPr id="8" name="Text Placeholder 3">
            <a:extLst>
              <a:ext uri="{FF2B5EF4-FFF2-40B4-BE49-F238E27FC236}">
                <a16:creationId xmlns:a16="http://schemas.microsoft.com/office/drawing/2014/main" id="{DEEFB53E-4645-7641-B4D2-26BBEA3B3D6B}"/>
              </a:ext>
            </a:extLst>
          </p:cNvPr>
          <p:cNvSpPr>
            <a:spLocks noGrp="1"/>
          </p:cNvSpPr>
          <p:nvPr>
            <p:ph type="body" sz="quarter" idx="13" hasCustomPrompt="1"/>
          </p:nvPr>
        </p:nvSpPr>
        <p:spPr>
          <a:xfrm>
            <a:off x="3260325" y="3765957"/>
            <a:ext cx="2623361" cy="284578"/>
          </a:xfrm>
        </p:spPr>
        <p:txBody>
          <a:bodyPr>
            <a:normAutofit/>
          </a:bodyPr>
          <a:lstStyle>
            <a:lvl1pPr algn="ctr">
              <a:defRPr sz="1051"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Day 00 Month, 2019</a:t>
            </a:r>
          </a:p>
        </p:txBody>
      </p:sp>
    </p:spTree>
    <p:extLst>
      <p:ext uri="{BB962C8B-B14F-4D97-AF65-F5344CB8AC3E}">
        <p14:creationId xmlns:p14="http://schemas.microsoft.com/office/powerpoint/2010/main" val="4168879563"/>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B9D6B2-4C6E-A340-AD89-54F8142A6F86}"/>
              </a:ext>
            </a:extLst>
          </p:cNvPr>
          <p:cNvSpPr/>
          <p:nvPr userDrawn="1"/>
        </p:nvSpPr>
        <p:spPr>
          <a:xfrm>
            <a:off x="0" y="0"/>
            <a:ext cx="4572000" cy="6858000"/>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pic>
        <p:nvPicPr>
          <p:cNvPr id="10" name="Picture Placeholder 2">
            <a:extLst>
              <a:ext uri="{FF2B5EF4-FFF2-40B4-BE49-F238E27FC236}">
                <a16:creationId xmlns:a16="http://schemas.microsoft.com/office/drawing/2014/main" id="{A8CA268B-3D2E-E34B-8E59-EF3D3FFD6D45}"/>
              </a:ext>
            </a:extLst>
          </p:cNvPr>
          <p:cNvPicPr>
            <a:picLocks noChangeAspect="1"/>
          </p:cNvPicPr>
          <p:nvPr userDrawn="1"/>
        </p:nvPicPr>
        <p:blipFill rotWithShape="1">
          <a:blip r:embed="rId2"/>
          <a:srcRect l="30913" t="90" r="24938" b="25445"/>
          <a:stretch/>
        </p:blipFill>
        <p:spPr>
          <a:xfrm>
            <a:off x="4572000" y="6"/>
            <a:ext cx="4572000" cy="6866239"/>
          </a:xfrm>
          <a:prstGeom prst="rect">
            <a:avLst/>
          </a:prstGeom>
        </p:spPr>
      </p:pic>
      <p:sp>
        <p:nvSpPr>
          <p:cNvPr id="11" name="TextBox 10">
            <a:extLst>
              <a:ext uri="{FF2B5EF4-FFF2-40B4-BE49-F238E27FC236}">
                <a16:creationId xmlns:a16="http://schemas.microsoft.com/office/drawing/2014/main" id="{3D735BA6-E840-F74A-9B91-361FA7BDFF41}"/>
              </a:ext>
            </a:extLst>
          </p:cNvPr>
          <p:cNvSpPr txBox="1"/>
          <p:nvPr userDrawn="1"/>
        </p:nvSpPr>
        <p:spPr>
          <a:xfrm>
            <a:off x="367996" y="597889"/>
            <a:ext cx="3724507" cy="785087"/>
          </a:xfrm>
          <a:prstGeom prst="rect">
            <a:avLst/>
          </a:prstGeom>
          <a:noFill/>
        </p:spPr>
        <p:txBody>
          <a:bodyPr wrap="square" rtlCol="0">
            <a:spAutoFit/>
          </a:bodyPr>
          <a:lstStyle/>
          <a:p>
            <a:pPr algn="l"/>
            <a:r>
              <a:rPr lang="en-US" sz="2251" b="1" i="0" dirty="0">
                <a:solidFill>
                  <a:schemeClr val="bg1"/>
                </a:solidFill>
                <a:latin typeface="Montserrat" pitchFamily="2" charset="77"/>
              </a:rPr>
              <a:t>Acknowledgement</a:t>
            </a:r>
            <a:br>
              <a:rPr lang="en-US" sz="2251" b="1" i="0" dirty="0">
                <a:solidFill>
                  <a:schemeClr val="bg1"/>
                </a:solidFill>
                <a:latin typeface="Montserrat" pitchFamily="2" charset="77"/>
              </a:rPr>
            </a:br>
            <a:r>
              <a:rPr lang="en-US" sz="2251" b="1" i="0" dirty="0">
                <a:solidFill>
                  <a:schemeClr val="bg1"/>
                </a:solidFill>
                <a:latin typeface="Montserrat" pitchFamily="2" charset="77"/>
              </a:rPr>
              <a:t>of Country</a:t>
            </a:r>
          </a:p>
        </p:txBody>
      </p:sp>
      <p:sp>
        <p:nvSpPr>
          <p:cNvPr id="12" name="TextBox 11">
            <a:extLst>
              <a:ext uri="{FF2B5EF4-FFF2-40B4-BE49-F238E27FC236}">
                <a16:creationId xmlns:a16="http://schemas.microsoft.com/office/drawing/2014/main" id="{DF414625-7659-5344-A152-A9F0B55AB26C}"/>
              </a:ext>
            </a:extLst>
          </p:cNvPr>
          <p:cNvSpPr txBox="1"/>
          <p:nvPr userDrawn="1"/>
        </p:nvSpPr>
        <p:spPr>
          <a:xfrm>
            <a:off x="367996" y="1839388"/>
            <a:ext cx="3724507" cy="3164841"/>
          </a:xfrm>
          <a:prstGeom prst="rect">
            <a:avLst/>
          </a:prstGeom>
          <a:noFill/>
        </p:spPr>
        <p:txBody>
          <a:bodyPr wrap="square" rtlCol="0">
            <a:spAutoFit/>
          </a:bodyPr>
          <a:lstStyle/>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respectfully acknowledge the Wurundjeri People of </a:t>
            </a:r>
            <a:b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the Kulin Nation, who are the Traditional Owners of the land on which Swinburne’s Australian campuses are located in Melbourne’s east and outer-east, and pay our respect to their Elders past, present and emerging.</a:t>
            </a:r>
          </a:p>
          <a:p>
            <a:endPar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are honoured to recognise our connection to Wurundjeri Country, history, culture, and spirituality through these locations, and strive to ensure that we operate in a manner that respects and honours the Elders and Ancestors of these lands.</a:t>
            </a:r>
          </a:p>
          <a:p>
            <a:endPar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also respectfully acknowledge Swinburne’s Aboriginal and Torres Strait Islander staff, students, alumni, partners and visitors.</a:t>
            </a:r>
          </a:p>
          <a:p>
            <a:endPar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endParaRPr>
          </a:p>
          <a:p>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We also acknowledge and respect the Traditional Owners </a:t>
            </a:r>
            <a:b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of lands across Australia, their Elders, Ancestors, cultures, and heritage, and recognise the continuing sovereignties </a:t>
            </a:r>
            <a:b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AU" sz="1051" b="0" i="0" u="none" strike="noStrike" kern="1200"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of all Aboriginal and Torres Strait Islander Nations.</a:t>
            </a:r>
          </a:p>
        </p:txBody>
      </p:sp>
    </p:spTree>
    <p:extLst>
      <p:ext uri="{BB962C8B-B14F-4D97-AF65-F5344CB8AC3E}">
        <p14:creationId xmlns:p14="http://schemas.microsoft.com/office/powerpoint/2010/main" val="291011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cknowledgement of count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5771D2-BB6E-4548-B040-765DEC9D9544}"/>
              </a:ext>
            </a:extLst>
          </p:cNvPr>
          <p:cNvSpPr/>
          <p:nvPr userDrawn="1"/>
        </p:nvSpPr>
        <p:spPr>
          <a:xfrm>
            <a:off x="0" y="0"/>
            <a:ext cx="4572000" cy="6858000"/>
          </a:xfrm>
          <a:prstGeom prst="rect">
            <a:avLst/>
          </a:prstGeom>
          <a:solidFill>
            <a:srgbClr val="343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i="0" dirty="0">
              <a:latin typeface="Montserrat" pitchFamily="2" charset="77"/>
            </a:endParaRPr>
          </a:p>
        </p:txBody>
      </p:sp>
      <p:pic>
        <p:nvPicPr>
          <p:cNvPr id="7" name="Picture Placeholder 2">
            <a:extLst>
              <a:ext uri="{FF2B5EF4-FFF2-40B4-BE49-F238E27FC236}">
                <a16:creationId xmlns:a16="http://schemas.microsoft.com/office/drawing/2014/main" id="{B77B7A88-A1D8-E846-82FA-3291F98C4E75}"/>
              </a:ext>
            </a:extLst>
          </p:cNvPr>
          <p:cNvPicPr>
            <a:picLocks noChangeAspect="1"/>
          </p:cNvPicPr>
          <p:nvPr userDrawn="1"/>
        </p:nvPicPr>
        <p:blipFill rotWithShape="1">
          <a:blip r:embed="rId2"/>
          <a:srcRect l="30913" t="90" r="24938" b="25445"/>
          <a:stretch/>
        </p:blipFill>
        <p:spPr>
          <a:xfrm>
            <a:off x="4572000" y="6"/>
            <a:ext cx="4572000" cy="6866239"/>
          </a:xfrm>
          <a:prstGeom prst="rect">
            <a:avLst/>
          </a:prstGeom>
        </p:spPr>
      </p:pic>
      <p:sp>
        <p:nvSpPr>
          <p:cNvPr id="8" name="TextBox 7">
            <a:extLst>
              <a:ext uri="{FF2B5EF4-FFF2-40B4-BE49-F238E27FC236}">
                <a16:creationId xmlns:a16="http://schemas.microsoft.com/office/drawing/2014/main" id="{681D7E6F-490C-6548-8028-F346438F8CA8}"/>
              </a:ext>
            </a:extLst>
          </p:cNvPr>
          <p:cNvSpPr txBox="1"/>
          <p:nvPr userDrawn="1"/>
        </p:nvSpPr>
        <p:spPr>
          <a:xfrm>
            <a:off x="367996" y="1263810"/>
            <a:ext cx="3724507" cy="785087"/>
          </a:xfrm>
          <a:prstGeom prst="rect">
            <a:avLst/>
          </a:prstGeom>
          <a:noFill/>
        </p:spPr>
        <p:txBody>
          <a:bodyPr wrap="square" rtlCol="0">
            <a:spAutoFit/>
          </a:bodyPr>
          <a:lstStyle/>
          <a:p>
            <a:pPr algn="l"/>
            <a:r>
              <a:rPr lang="en-US" sz="2251" b="1" i="0" dirty="0">
                <a:solidFill>
                  <a:schemeClr val="bg1"/>
                </a:solidFill>
                <a:latin typeface="Montserrat" pitchFamily="2" charset="77"/>
              </a:rPr>
              <a:t>Acknowledgement</a:t>
            </a:r>
            <a:br>
              <a:rPr lang="en-US" sz="2251" b="1" i="0" dirty="0">
                <a:solidFill>
                  <a:schemeClr val="bg1"/>
                </a:solidFill>
                <a:latin typeface="Montserrat" pitchFamily="2" charset="77"/>
              </a:rPr>
            </a:br>
            <a:r>
              <a:rPr lang="en-US" sz="2251" b="1" i="0" dirty="0">
                <a:solidFill>
                  <a:schemeClr val="bg1"/>
                </a:solidFill>
                <a:latin typeface="Montserrat" pitchFamily="2" charset="77"/>
              </a:rPr>
              <a:t>of Country</a:t>
            </a:r>
          </a:p>
        </p:txBody>
      </p:sp>
      <p:sp>
        <p:nvSpPr>
          <p:cNvPr id="13" name="TextBox 12">
            <a:extLst>
              <a:ext uri="{FF2B5EF4-FFF2-40B4-BE49-F238E27FC236}">
                <a16:creationId xmlns:a16="http://schemas.microsoft.com/office/drawing/2014/main" id="{B079B796-7C1E-EB48-9838-2D0E8222C330}"/>
              </a:ext>
            </a:extLst>
          </p:cNvPr>
          <p:cNvSpPr txBox="1"/>
          <p:nvPr userDrawn="1"/>
        </p:nvSpPr>
        <p:spPr>
          <a:xfrm>
            <a:off x="367996" y="2505315"/>
            <a:ext cx="3724507" cy="1963230"/>
          </a:xfrm>
          <a:prstGeom prst="rect">
            <a:avLst/>
          </a:prstGeom>
          <a:noFill/>
        </p:spPr>
        <p:txBody>
          <a:bodyPr wrap="square" rtlCol="0">
            <a:spAutoFit/>
          </a:bodyPr>
          <a:lstStyle/>
          <a:p>
            <a:pPr algn="l"/>
            <a:r>
              <a:rPr lang="en-US" sz="1351"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On behalf of those present, I acknowledge the Traditional Owners of the land on which we now meet. I pay my respects to their Elders: past, present and emerging.</a:t>
            </a:r>
          </a:p>
          <a:p>
            <a:pPr algn="l"/>
            <a:r>
              <a:rPr lang="en-US" sz="1351"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a:p>
            <a:pPr algn="l"/>
            <a:r>
              <a:rPr lang="en-US" sz="1351" b="0" i="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 also pay my respect to all Aboriginal and Torres Strait Islander people of Australia and hope that the path towards reconciliation continues to be shared and embraced.</a:t>
            </a:r>
          </a:p>
        </p:txBody>
      </p:sp>
    </p:spTree>
    <p:extLst>
      <p:ext uri="{BB962C8B-B14F-4D97-AF65-F5344CB8AC3E}">
        <p14:creationId xmlns:p14="http://schemas.microsoft.com/office/powerpoint/2010/main" val="3946097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Title_1">
    <p:bg>
      <p:bgPr>
        <a:solidFill>
          <a:srgbClr val="DEDEE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68A07AD-FA16-9C4D-892D-F019E3CFC9F1}"/>
              </a:ext>
            </a:extLst>
          </p:cNvPr>
          <p:cNvSpPr>
            <a:spLocks noGrp="1"/>
          </p:cNvSpPr>
          <p:nvPr>
            <p:ph type="body" sz="quarter" idx="10" hasCustomPrompt="1"/>
          </p:nvPr>
        </p:nvSpPr>
        <p:spPr>
          <a:xfrm>
            <a:off x="413149" y="1161021"/>
            <a:ext cx="4967192" cy="1254574"/>
          </a:xfrm>
          <a:prstGeom prst="rect">
            <a:avLst/>
          </a:prstGeom>
        </p:spPr>
        <p:txBody>
          <a:bodyPr wrap="square">
            <a:spAutoFit/>
          </a:bodyPr>
          <a:lstStyle>
            <a:lvl1pPr>
              <a:lnSpc>
                <a:spcPts val="4500"/>
              </a:lnSpc>
              <a:spcAft>
                <a:spcPts val="0"/>
              </a:spcAft>
              <a:defRPr sz="4500" b="1" i="0" cap="none" baseline="0">
                <a:solidFill>
                  <a:srgbClr val="343638"/>
                </a:solidFill>
                <a:latin typeface="Montserrat ExtraBold" pitchFamily="2" charset="77"/>
              </a:defRPr>
            </a:lvl1pPr>
          </a:lstStyle>
          <a:p>
            <a:pPr lvl="0"/>
            <a:r>
              <a:rPr lang="en-US" dirty="0"/>
              <a:t>SECTION</a:t>
            </a:r>
            <a:br>
              <a:rPr lang="en-US" dirty="0"/>
            </a:br>
            <a:r>
              <a:rPr lang="en-US" dirty="0"/>
              <a:t>TITLE</a:t>
            </a:r>
          </a:p>
        </p:txBody>
      </p:sp>
      <p:sp>
        <p:nvSpPr>
          <p:cNvPr id="11" name="Text Placeholder 8">
            <a:extLst>
              <a:ext uri="{FF2B5EF4-FFF2-40B4-BE49-F238E27FC236}">
                <a16:creationId xmlns:a16="http://schemas.microsoft.com/office/drawing/2014/main" id="{F5640242-B237-C546-93E2-A014ABF926C4}"/>
              </a:ext>
            </a:extLst>
          </p:cNvPr>
          <p:cNvSpPr>
            <a:spLocks noGrp="1"/>
          </p:cNvSpPr>
          <p:nvPr>
            <p:ph type="body" sz="quarter" idx="12" hasCustomPrompt="1"/>
          </p:nvPr>
        </p:nvSpPr>
        <p:spPr>
          <a:xfrm>
            <a:off x="413147" y="3016073"/>
            <a:ext cx="2847975" cy="335989"/>
          </a:xfrm>
          <a:prstGeom prst="rect">
            <a:avLst/>
          </a:prstGeom>
        </p:spPr>
        <p:txBody>
          <a:bodyPr>
            <a:spAutoFit/>
          </a:bodyPr>
          <a:lstStyle>
            <a:lvl1pPr>
              <a:lnSpc>
                <a:spcPts val="1860"/>
              </a:lnSpc>
              <a:spcAft>
                <a:spcPts val="0"/>
              </a:spcAft>
              <a:defRPr sz="1800" b="1" i="0" cap="none" baseline="0">
                <a:solidFill>
                  <a:srgbClr val="343638"/>
                </a:solidFill>
                <a:latin typeface="Montserrat" pitchFamily="2" charset="77"/>
              </a:defRPr>
            </a:lvl1pPr>
          </a:lstStyle>
          <a:p>
            <a:pPr lvl="0"/>
            <a:r>
              <a:rPr lang="en-US" dirty="0"/>
              <a:t>Subtitle</a:t>
            </a:r>
          </a:p>
        </p:txBody>
      </p:sp>
    </p:spTree>
    <p:extLst>
      <p:ext uri="{BB962C8B-B14F-4D97-AF65-F5344CB8AC3E}">
        <p14:creationId xmlns:p14="http://schemas.microsoft.com/office/powerpoint/2010/main" val="33809028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210F03-1513-F141-BDA9-0B35A20B73DE}"/>
              </a:ext>
            </a:extLst>
          </p:cNvPr>
          <p:cNvSpPr>
            <a:spLocks noGrp="1"/>
          </p:cNvSpPr>
          <p:nvPr>
            <p:ph type="title"/>
          </p:nvPr>
        </p:nvSpPr>
        <p:spPr>
          <a:xfrm>
            <a:off x="417142" y="3"/>
            <a:ext cx="7886700" cy="876849"/>
          </a:xfrm>
          <a:prstGeom prst="rect">
            <a:avLst/>
          </a:prstGeom>
        </p:spPr>
        <p:txBody>
          <a:bodyPr vert="horz" lIns="90000" tIns="46800" rIns="90000" bIns="46800" rtlCol="0" anchor="ctr">
            <a:normAutofit/>
          </a:bodyPr>
          <a:lstStyle/>
          <a:p>
            <a:r>
              <a:rPr lang="en-GB"/>
              <a:t>Click to edit Master title style</a:t>
            </a:r>
            <a:endParaRPr lang="en-US" dirty="0"/>
          </a:p>
        </p:txBody>
      </p:sp>
      <p:sp>
        <p:nvSpPr>
          <p:cNvPr id="5" name="Footer Placeholder 4">
            <a:extLst>
              <a:ext uri="{FF2B5EF4-FFF2-40B4-BE49-F238E27FC236}">
                <a16:creationId xmlns:a16="http://schemas.microsoft.com/office/drawing/2014/main" id="{A2C068EF-60B8-C047-B10C-0EADF33E1AC1}"/>
              </a:ext>
            </a:extLst>
          </p:cNvPr>
          <p:cNvSpPr txBox="1">
            <a:spLocks/>
          </p:cNvSpPr>
          <p:nvPr userDrawn="1"/>
        </p:nvSpPr>
        <p:spPr>
          <a:xfrm>
            <a:off x="5931338" y="3197255"/>
            <a:ext cx="3086100" cy="365125"/>
          </a:xfrm>
          <a:prstGeom prst="rect">
            <a:avLst/>
          </a:prstGeom>
        </p:spPr>
        <p:txBody>
          <a:bodyPr/>
          <a:lstStyle>
            <a:defPPr>
              <a:defRPr lang="en-US"/>
            </a:defPPr>
            <a:lvl1pPr marL="0" algn="r" defTabSz="914400" rtl="0" eaLnBrk="1" latinLnBrk="0" hangingPunct="1">
              <a:defRPr sz="1800" kern="1200">
                <a:solidFill>
                  <a:srgbClr val="4B4F5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00" dirty="0">
              <a:latin typeface="Montserrat" pitchFamily="2" charset="77"/>
              <a:ea typeface="Open Sans Semibold" panose="020B0606030504020204" pitchFamily="34" charset="0"/>
              <a:cs typeface="Open Sans Semibold" panose="020B0606030504020204" pitchFamily="34" charset="0"/>
            </a:endParaRPr>
          </a:p>
        </p:txBody>
      </p:sp>
      <p:sp>
        <p:nvSpPr>
          <p:cNvPr id="6" name="TextBox 5">
            <a:extLst>
              <a:ext uri="{FF2B5EF4-FFF2-40B4-BE49-F238E27FC236}">
                <a16:creationId xmlns:a16="http://schemas.microsoft.com/office/drawing/2014/main" id="{8277F615-EBE0-1142-BB2A-A45B382A8ACE}"/>
              </a:ext>
            </a:extLst>
          </p:cNvPr>
          <p:cNvSpPr txBox="1"/>
          <p:nvPr userDrawn="1"/>
        </p:nvSpPr>
        <p:spPr>
          <a:xfrm>
            <a:off x="7956500" y="3309650"/>
            <a:ext cx="184731" cy="248209"/>
          </a:xfrm>
          <a:prstGeom prst="rect">
            <a:avLst/>
          </a:prstGeom>
          <a:noFill/>
        </p:spPr>
        <p:txBody>
          <a:bodyPr wrap="none" rtlCol="0">
            <a:spAutoFit/>
          </a:bodyPr>
          <a:lstStyle/>
          <a:p>
            <a:endParaRPr lang="en-US" sz="1013" b="1" i="0" dirty="0">
              <a:latin typeface="Montserrat" pitchFamily="2" charset="77"/>
            </a:endParaRPr>
          </a:p>
        </p:txBody>
      </p:sp>
      <p:pic>
        <p:nvPicPr>
          <p:cNvPr id="7" name="Picture 6">
            <a:extLst>
              <a:ext uri="{FF2B5EF4-FFF2-40B4-BE49-F238E27FC236}">
                <a16:creationId xmlns:a16="http://schemas.microsoft.com/office/drawing/2014/main" id="{36DC2FDB-B26B-6548-B177-1EC72DE3708C}"/>
              </a:ext>
            </a:extLst>
          </p:cNvPr>
          <p:cNvPicPr>
            <a:picLocks noChangeAspect="1"/>
          </p:cNvPicPr>
          <p:nvPr userDrawn="1"/>
        </p:nvPicPr>
        <p:blipFill>
          <a:blip r:embed="rId36"/>
          <a:stretch>
            <a:fillRect/>
          </a:stretch>
        </p:blipFill>
        <p:spPr>
          <a:xfrm>
            <a:off x="8208197" y="6194077"/>
            <a:ext cx="680315" cy="455543"/>
          </a:xfrm>
          <a:prstGeom prst="rect">
            <a:avLst/>
          </a:prstGeom>
        </p:spPr>
      </p:pic>
      <p:sp>
        <p:nvSpPr>
          <p:cNvPr id="13" name="Text Placeholder 12">
            <a:extLst>
              <a:ext uri="{FF2B5EF4-FFF2-40B4-BE49-F238E27FC236}">
                <a16:creationId xmlns:a16="http://schemas.microsoft.com/office/drawing/2014/main" id="{F70D5C40-8A19-8348-96FE-82F8A3C5A6D8}"/>
              </a:ext>
            </a:extLst>
          </p:cNvPr>
          <p:cNvSpPr>
            <a:spLocks noGrp="1"/>
          </p:cNvSpPr>
          <p:nvPr>
            <p:ph type="body" idx="1"/>
          </p:nvPr>
        </p:nvSpPr>
        <p:spPr>
          <a:xfrm>
            <a:off x="417142" y="1825625"/>
            <a:ext cx="78867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Footer Placeholder 2">
            <a:extLst>
              <a:ext uri="{FF2B5EF4-FFF2-40B4-BE49-F238E27FC236}">
                <a16:creationId xmlns:a16="http://schemas.microsoft.com/office/drawing/2014/main" id="{905D3D12-A8C9-EF4A-A21C-CA92AAF01A33}"/>
              </a:ext>
            </a:extLst>
          </p:cNvPr>
          <p:cNvSpPr>
            <a:spLocks noGrp="1"/>
          </p:cNvSpPr>
          <p:nvPr>
            <p:ph type="ftr" sz="quarter" idx="3"/>
          </p:nvPr>
        </p:nvSpPr>
        <p:spPr>
          <a:xfrm>
            <a:off x="417142" y="6254761"/>
            <a:ext cx="3086100" cy="365125"/>
          </a:xfrm>
          <a:prstGeom prst="rect">
            <a:avLst/>
          </a:prstGeom>
        </p:spPr>
        <p:txBody>
          <a:bodyPr vert="horz" lIns="90000" tIns="46800" rIns="90000" bIns="46800" rtlCol="0" anchor="ctr"/>
          <a:lstStyle>
            <a:lvl1pPr algn="l">
              <a:defRPr sz="600" b="1" i="0">
                <a:solidFill>
                  <a:srgbClr val="343638"/>
                </a:solidFill>
                <a:latin typeface="Montserrat" pitchFamily="2" charset="77"/>
              </a:defRPr>
            </a:lvl1pPr>
          </a:lstStyle>
          <a:p>
            <a:r>
              <a:rPr lang="en-US" cap="all"/>
              <a:t>NAME PRESENTATION  2019</a:t>
            </a:r>
            <a:endParaRPr lang="en-US" b="0" dirty="0"/>
          </a:p>
        </p:txBody>
      </p:sp>
    </p:spTree>
    <p:extLst>
      <p:ext uri="{BB962C8B-B14F-4D97-AF65-F5344CB8AC3E}">
        <p14:creationId xmlns:p14="http://schemas.microsoft.com/office/powerpoint/2010/main" val="2427896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745" r:id="rId27"/>
    <p:sldLayoutId id="2147483746" r:id="rId28"/>
    <p:sldLayoutId id="2147483748" r:id="rId29"/>
    <p:sldLayoutId id="2147483749" r:id="rId30"/>
    <p:sldLayoutId id="2147483750" r:id="rId31"/>
    <p:sldLayoutId id="2147483743" r:id="rId32"/>
    <p:sldLayoutId id="2147483744" r:id="rId33"/>
    <p:sldLayoutId id="2147483747" r:id="rId34"/>
  </p:sldLayoutIdLst>
  <p:hf sldNum="0" hdr="0" dt="0"/>
  <p:txStyles>
    <p:titleStyle>
      <a:lvl1pPr algn="l" defTabSz="685750" rtl="0" eaLnBrk="1" latinLnBrk="0" hangingPunct="1">
        <a:lnSpc>
          <a:spcPct val="90000"/>
        </a:lnSpc>
        <a:spcBef>
          <a:spcPct val="0"/>
        </a:spcBef>
        <a:buNone/>
        <a:defRPr sz="751" b="1" i="0" kern="1200" cap="all" baseline="0">
          <a:solidFill>
            <a:srgbClr val="343638"/>
          </a:solidFill>
          <a:latin typeface="Montserrat" pitchFamily="2" charset="77"/>
          <a:ea typeface="+mj-ea"/>
          <a:cs typeface="+mj-cs"/>
        </a:defRPr>
      </a:lvl1pPr>
    </p:titleStyle>
    <p:bodyStyle>
      <a:lvl1pPr marL="0" indent="0" algn="l" defTabSz="685750" rtl="0" eaLnBrk="1" latinLnBrk="0" hangingPunct="1">
        <a:lnSpc>
          <a:spcPct val="100000"/>
        </a:lnSpc>
        <a:spcBef>
          <a:spcPts val="0"/>
        </a:spcBef>
        <a:spcAft>
          <a:spcPts val="451"/>
        </a:spcAft>
        <a:buFontTx/>
        <a:buNone/>
        <a:defRPr sz="1500" b="1" i="0" kern="1200" cap="none" baseline="0">
          <a:solidFill>
            <a:srgbClr val="343638"/>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685750" rtl="0" eaLnBrk="1" latinLnBrk="0" hangingPunct="1">
        <a:lnSpc>
          <a:spcPct val="100000"/>
        </a:lnSpc>
        <a:spcBef>
          <a:spcPts val="0"/>
        </a:spcBef>
        <a:spcAft>
          <a:spcPts val="451"/>
        </a:spcAft>
        <a:buFontTx/>
        <a:buNone/>
        <a:defRPr sz="1051"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2pPr>
      <a:lvl3pPr marL="270260" indent="-103580" algn="l" defTabSz="685750" rtl="0" eaLnBrk="1" latinLnBrk="0" hangingPunct="1">
        <a:lnSpc>
          <a:spcPct val="100000"/>
        </a:lnSpc>
        <a:spcBef>
          <a:spcPts val="0"/>
        </a:spcBef>
        <a:buFont typeface="Arial" panose="020B0604020202020204" pitchFamily="34" charset="0"/>
        <a:buChar char="•"/>
        <a:tabLst/>
        <a:defRPr sz="1051"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3pPr>
      <a:lvl4pPr marL="400030" indent="-129773" algn="l" defTabSz="685750" rtl="0" eaLnBrk="1" latinLnBrk="0" hangingPunct="1">
        <a:lnSpc>
          <a:spcPct val="100000"/>
        </a:lnSpc>
        <a:spcBef>
          <a:spcPts val="0"/>
        </a:spcBef>
        <a:buFont typeface="Arial" panose="020B0604020202020204" pitchFamily="34" charset="0"/>
        <a:buChar char="•"/>
        <a:tabLst/>
        <a:defRPr sz="1051"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4pPr>
      <a:lvl5pPr marL="535755" indent="-135725" algn="l" defTabSz="685750" rtl="0" eaLnBrk="1" latinLnBrk="0" hangingPunct="1">
        <a:lnSpc>
          <a:spcPct val="100000"/>
        </a:lnSpc>
        <a:spcBef>
          <a:spcPts val="0"/>
        </a:spcBef>
        <a:buFont typeface="Arial" panose="020B0604020202020204" pitchFamily="34" charset="0"/>
        <a:buChar char="•"/>
        <a:tabLst/>
        <a:defRPr sz="1051" b="0" i="0" kern="1200">
          <a:solidFill>
            <a:srgbClr val="343638"/>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5"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5" algn="l" defTabSz="68575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tif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0.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363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147" y="126760"/>
            <a:ext cx="8865704" cy="940359"/>
          </a:xfrm>
        </p:spPr>
        <p:txBody>
          <a:bodyPr>
            <a:noAutofit/>
          </a:bodyPr>
          <a:lstStyle/>
          <a:p>
            <a:pPr algn="ctr"/>
            <a:br>
              <a:rPr lang="en-US" sz="3000" dirty="0">
                <a:solidFill>
                  <a:schemeClr val="bg1"/>
                </a:solidFill>
                <a:latin typeface="Montserrat" panose="020B0604020202020204" charset="0"/>
                <a:ea typeface="Copperplate" charset="0"/>
                <a:cs typeface="Copperplate" charset="0"/>
              </a:rPr>
            </a:br>
            <a:endParaRPr lang="en-US" sz="3000" dirty="0">
              <a:solidFill>
                <a:schemeClr val="bg1"/>
              </a:solidFill>
              <a:latin typeface="Montserrat" panose="020B0604020202020204" charset="0"/>
              <a:ea typeface="Copperplate" charset="0"/>
              <a:cs typeface="Copperplate" charset="0"/>
            </a:endParaRPr>
          </a:p>
        </p:txBody>
      </p:sp>
      <p:sp>
        <p:nvSpPr>
          <p:cNvPr id="3" name="Subtitle 2"/>
          <p:cNvSpPr>
            <a:spLocks noGrp="1"/>
          </p:cNvSpPr>
          <p:nvPr>
            <p:ph type="body" sz="quarter" idx="1"/>
          </p:nvPr>
        </p:nvSpPr>
        <p:spPr>
          <a:xfrm>
            <a:off x="2936687" y="4092579"/>
            <a:ext cx="1556945" cy="422104"/>
          </a:xfrm>
        </p:spPr>
        <p:txBody>
          <a:bodyPr>
            <a:normAutofit/>
          </a:bodyPr>
          <a:lstStyle/>
          <a:p>
            <a:r>
              <a:rPr lang="en-US" sz="1500" b="0" dirty="0">
                <a:solidFill>
                  <a:schemeClr val="bg1"/>
                </a:solidFill>
                <a:latin typeface="+mn-lt"/>
              </a:rPr>
              <a:t>Jonah Gannon</a:t>
            </a:r>
          </a:p>
        </p:txBody>
      </p:sp>
      <p:pic>
        <p:nvPicPr>
          <p:cNvPr id="1026" name="Picture 2">
            <a:extLst>
              <a:ext uri="{FF2B5EF4-FFF2-40B4-BE49-F238E27FC236}">
                <a16:creationId xmlns:a16="http://schemas.microsoft.com/office/drawing/2014/main" id="{D053A3DD-0430-426E-873A-97B9A4156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55" y="2821107"/>
            <a:ext cx="1168328" cy="1168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709F31-60C6-4CE6-B021-77F6B3CAED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53" r="15558"/>
          <a:stretch/>
        </p:blipFill>
        <p:spPr bwMode="auto">
          <a:xfrm>
            <a:off x="1961360" y="2836556"/>
            <a:ext cx="904157" cy="1168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846DD6-5D08-4CF2-B1FF-1B635274421B}"/>
              </a:ext>
            </a:extLst>
          </p:cNvPr>
          <p:cNvSpPr txBox="1"/>
          <p:nvPr/>
        </p:nvSpPr>
        <p:spPr>
          <a:xfrm>
            <a:off x="-202883" y="986184"/>
            <a:ext cx="8987376" cy="1061829"/>
          </a:xfrm>
          <a:prstGeom prst="rect">
            <a:avLst/>
          </a:prstGeom>
          <a:noFill/>
        </p:spPr>
        <p:txBody>
          <a:bodyPr wrap="square" rtlCol="0">
            <a:spAutoFit/>
          </a:bodyPr>
          <a:lstStyle/>
          <a:p>
            <a:pPr algn="ctr"/>
            <a:r>
              <a:rPr lang="en-AU" sz="2100" b="1" dirty="0">
                <a:solidFill>
                  <a:srgbClr val="FFFF00"/>
                </a:solidFill>
              </a:rPr>
              <a:t>North American Collaborators    </a:t>
            </a:r>
          </a:p>
          <a:p>
            <a:pPr algn="ctr"/>
            <a:r>
              <a:rPr lang="en-AU" sz="2100" dirty="0">
                <a:solidFill>
                  <a:schemeClr val="bg1"/>
                </a:solidFill>
              </a:rPr>
              <a:t>Aaron Romanowsky, </a:t>
            </a:r>
            <a:r>
              <a:rPr lang="en-AU" sz="2100" dirty="0" err="1">
                <a:solidFill>
                  <a:schemeClr val="bg1"/>
                </a:solidFill>
              </a:rPr>
              <a:t>Yimeng</a:t>
            </a:r>
            <a:r>
              <a:rPr lang="en-AU" sz="2100" dirty="0">
                <a:solidFill>
                  <a:schemeClr val="bg1"/>
                </a:solidFill>
              </a:rPr>
              <a:t> Zang</a:t>
            </a:r>
          </a:p>
          <a:p>
            <a:pPr algn="ctr"/>
            <a:r>
              <a:rPr lang="en-AU" sz="2100" dirty="0">
                <a:solidFill>
                  <a:schemeClr val="bg1"/>
                </a:solidFill>
              </a:rPr>
              <a:t>Roberto Abraham, Pieter van </a:t>
            </a:r>
            <a:r>
              <a:rPr lang="en-AU" sz="2100" dirty="0" err="1">
                <a:solidFill>
                  <a:schemeClr val="bg1"/>
                </a:solidFill>
              </a:rPr>
              <a:t>Dokkum</a:t>
            </a:r>
            <a:r>
              <a:rPr lang="en-AU" sz="2100" dirty="0">
                <a:solidFill>
                  <a:schemeClr val="bg1"/>
                </a:solidFill>
              </a:rPr>
              <a:t>, </a:t>
            </a:r>
            <a:r>
              <a:rPr lang="en-AU" sz="2100" dirty="0" err="1">
                <a:solidFill>
                  <a:schemeClr val="bg1"/>
                </a:solidFill>
              </a:rPr>
              <a:t>Shany</a:t>
            </a:r>
            <a:r>
              <a:rPr lang="en-AU" sz="2100" dirty="0">
                <a:solidFill>
                  <a:schemeClr val="bg1"/>
                </a:solidFill>
              </a:rPr>
              <a:t> </a:t>
            </a:r>
            <a:r>
              <a:rPr lang="en-AU" sz="2100" dirty="0" err="1">
                <a:solidFill>
                  <a:schemeClr val="bg1"/>
                </a:solidFill>
              </a:rPr>
              <a:t>Danieli</a:t>
            </a:r>
            <a:r>
              <a:rPr lang="en-AU" sz="2100" dirty="0">
                <a:solidFill>
                  <a:schemeClr val="bg1"/>
                </a:solidFill>
              </a:rPr>
              <a:t> </a:t>
            </a:r>
          </a:p>
        </p:txBody>
      </p:sp>
      <p:sp>
        <p:nvSpPr>
          <p:cNvPr id="16" name="TextBox 15">
            <a:extLst>
              <a:ext uri="{FF2B5EF4-FFF2-40B4-BE49-F238E27FC236}">
                <a16:creationId xmlns:a16="http://schemas.microsoft.com/office/drawing/2014/main" id="{EB10D32B-B242-4E21-84C3-F7EE155AF37C}"/>
              </a:ext>
            </a:extLst>
          </p:cNvPr>
          <p:cNvSpPr txBox="1"/>
          <p:nvPr/>
        </p:nvSpPr>
        <p:spPr>
          <a:xfrm>
            <a:off x="1662153" y="4092192"/>
            <a:ext cx="1543879" cy="323165"/>
          </a:xfrm>
          <a:prstGeom prst="rect">
            <a:avLst/>
          </a:prstGeom>
          <a:noFill/>
        </p:spPr>
        <p:txBody>
          <a:bodyPr wrap="square" rtlCol="0">
            <a:spAutoFit/>
          </a:bodyPr>
          <a:lstStyle/>
          <a:p>
            <a:pPr algn="ctr"/>
            <a:r>
              <a:rPr lang="en-AU" sz="1500" dirty="0" err="1">
                <a:solidFill>
                  <a:schemeClr val="bg1"/>
                </a:solidFill>
              </a:rPr>
              <a:t>Warrick</a:t>
            </a:r>
            <a:r>
              <a:rPr lang="en-AU" sz="1500" dirty="0">
                <a:solidFill>
                  <a:schemeClr val="bg1"/>
                </a:solidFill>
              </a:rPr>
              <a:t> Couch</a:t>
            </a:r>
          </a:p>
        </p:txBody>
      </p:sp>
      <p:sp>
        <p:nvSpPr>
          <p:cNvPr id="18" name="TextBox 17">
            <a:extLst>
              <a:ext uri="{FF2B5EF4-FFF2-40B4-BE49-F238E27FC236}">
                <a16:creationId xmlns:a16="http://schemas.microsoft.com/office/drawing/2014/main" id="{FDE825BC-19B8-438E-AA4B-75581063B29A}"/>
              </a:ext>
            </a:extLst>
          </p:cNvPr>
          <p:cNvSpPr txBox="1"/>
          <p:nvPr/>
        </p:nvSpPr>
        <p:spPr>
          <a:xfrm>
            <a:off x="211348" y="5847996"/>
            <a:ext cx="1290071" cy="553998"/>
          </a:xfrm>
          <a:prstGeom prst="rect">
            <a:avLst/>
          </a:prstGeom>
          <a:noFill/>
        </p:spPr>
        <p:txBody>
          <a:bodyPr wrap="square" rtlCol="0">
            <a:spAutoFit/>
          </a:bodyPr>
          <a:lstStyle/>
          <a:p>
            <a:pPr algn="ctr"/>
            <a:r>
              <a:rPr lang="en-AU" sz="1500" dirty="0">
                <a:solidFill>
                  <a:schemeClr val="bg1"/>
                </a:solidFill>
              </a:rPr>
              <a:t>Anna </a:t>
            </a:r>
            <a:r>
              <a:rPr lang="en-AU" sz="1500" dirty="0" err="1">
                <a:solidFill>
                  <a:schemeClr val="bg1"/>
                </a:solidFill>
              </a:rPr>
              <a:t>Ferrè-Mateu</a:t>
            </a:r>
            <a:endParaRPr lang="en-AU" sz="1500" dirty="0">
              <a:solidFill>
                <a:schemeClr val="bg1"/>
              </a:solidFill>
            </a:endParaRPr>
          </a:p>
        </p:txBody>
      </p:sp>
      <p:sp>
        <p:nvSpPr>
          <p:cNvPr id="22" name="TextBox 21">
            <a:extLst>
              <a:ext uri="{FF2B5EF4-FFF2-40B4-BE49-F238E27FC236}">
                <a16:creationId xmlns:a16="http://schemas.microsoft.com/office/drawing/2014/main" id="{4A1A982A-96F2-4706-8527-369A13409F29}"/>
              </a:ext>
            </a:extLst>
          </p:cNvPr>
          <p:cNvSpPr txBox="1"/>
          <p:nvPr/>
        </p:nvSpPr>
        <p:spPr>
          <a:xfrm>
            <a:off x="1274587" y="102028"/>
            <a:ext cx="5891757" cy="1569660"/>
          </a:xfrm>
          <a:prstGeom prst="rect">
            <a:avLst/>
          </a:prstGeom>
          <a:noFill/>
        </p:spPr>
        <p:txBody>
          <a:bodyPr wrap="square" rtlCol="0">
            <a:spAutoFit/>
          </a:bodyPr>
          <a:lstStyle/>
          <a:p>
            <a:pPr algn="ctr"/>
            <a:r>
              <a:rPr lang="en-US" sz="2400" dirty="0">
                <a:solidFill>
                  <a:schemeClr val="bg1"/>
                </a:solidFill>
                <a:latin typeface="+mn-lt"/>
              </a:rPr>
              <a:t>The GC – Galaxy Connection </a:t>
            </a:r>
            <a:br>
              <a:rPr lang="en-US" sz="2400" dirty="0">
                <a:solidFill>
                  <a:schemeClr val="bg1"/>
                </a:solidFill>
                <a:latin typeface="+mn-lt"/>
              </a:rPr>
            </a:br>
            <a:r>
              <a:rPr lang="en-US" sz="2400" dirty="0">
                <a:solidFill>
                  <a:schemeClr val="bg1"/>
                </a:solidFill>
                <a:latin typeface="+mn-lt"/>
              </a:rPr>
              <a:t>and The Origin of Ultra Diffuse Galaxies</a:t>
            </a:r>
          </a:p>
          <a:p>
            <a:pPr algn="ctr"/>
            <a:endParaRPr lang="en-AU" sz="2400" dirty="0">
              <a:solidFill>
                <a:schemeClr val="bg1"/>
              </a:solidFill>
            </a:endParaRPr>
          </a:p>
          <a:p>
            <a:pPr algn="ctr"/>
            <a:endParaRPr lang="en-AU" sz="2400" dirty="0">
              <a:solidFill>
                <a:schemeClr val="bg1"/>
              </a:solidFill>
            </a:endParaRPr>
          </a:p>
        </p:txBody>
      </p:sp>
      <p:pic>
        <p:nvPicPr>
          <p:cNvPr id="26" name="Picture 2" descr="Swinburne University of Technology - Wikipedia">
            <a:extLst>
              <a:ext uri="{FF2B5EF4-FFF2-40B4-BE49-F238E27FC236}">
                <a16:creationId xmlns:a16="http://schemas.microsoft.com/office/drawing/2014/main" id="{93AC90F3-E9A7-4A85-B771-745269F2A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8741" y="5938163"/>
            <a:ext cx="1518637" cy="759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05370A-A4F2-4C73-BC9B-6D0A92F319C6}"/>
              </a:ext>
            </a:extLst>
          </p:cNvPr>
          <p:cNvPicPr>
            <a:picLocks noChangeAspect="1"/>
          </p:cNvPicPr>
          <p:nvPr/>
        </p:nvPicPr>
        <p:blipFill>
          <a:blip r:embed="rId6"/>
          <a:stretch>
            <a:fillRect/>
          </a:stretch>
        </p:blipFill>
        <p:spPr>
          <a:xfrm>
            <a:off x="455472" y="4682438"/>
            <a:ext cx="1151763" cy="1165558"/>
          </a:xfrm>
          <a:prstGeom prst="rect">
            <a:avLst/>
          </a:prstGeom>
        </p:spPr>
      </p:pic>
      <p:pic>
        <p:nvPicPr>
          <p:cNvPr id="7" name="Picture 6" descr="A person smiling for the picture&#10;&#10;Description automatically generated with low confidence">
            <a:extLst>
              <a:ext uri="{FF2B5EF4-FFF2-40B4-BE49-F238E27FC236}">
                <a16:creationId xmlns:a16="http://schemas.microsoft.com/office/drawing/2014/main" id="{6DC37B50-4957-45EA-ACCB-60E791284B5C}"/>
              </a:ext>
            </a:extLst>
          </p:cNvPr>
          <p:cNvPicPr>
            <a:picLocks noChangeAspect="1"/>
          </p:cNvPicPr>
          <p:nvPr/>
        </p:nvPicPr>
        <p:blipFill rotWithShape="1">
          <a:blip r:embed="rId7">
            <a:extLst>
              <a:ext uri="{28A0092B-C50C-407E-A947-70E740481C1C}">
                <a14:useLocalDpi xmlns:a14="http://schemas.microsoft.com/office/drawing/2010/main" val="0"/>
              </a:ext>
            </a:extLst>
          </a:blip>
          <a:srcRect t="7027" r="7026" b="30322"/>
          <a:stretch/>
        </p:blipFill>
        <p:spPr>
          <a:xfrm>
            <a:off x="3052138" y="2844117"/>
            <a:ext cx="1168328" cy="1183751"/>
          </a:xfrm>
          <a:prstGeom prst="rect">
            <a:avLst/>
          </a:prstGeom>
        </p:spPr>
      </p:pic>
      <p:sp>
        <p:nvSpPr>
          <p:cNvPr id="8" name="TextBox 7">
            <a:extLst>
              <a:ext uri="{FF2B5EF4-FFF2-40B4-BE49-F238E27FC236}">
                <a16:creationId xmlns:a16="http://schemas.microsoft.com/office/drawing/2014/main" id="{3F082BF7-CB6D-D64E-8D59-3B150091EA7B}"/>
              </a:ext>
            </a:extLst>
          </p:cNvPr>
          <p:cNvSpPr txBox="1"/>
          <p:nvPr/>
        </p:nvSpPr>
        <p:spPr>
          <a:xfrm>
            <a:off x="1534769" y="2148502"/>
            <a:ext cx="2936081" cy="415498"/>
          </a:xfrm>
          <a:prstGeom prst="rect">
            <a:avLst/>
          </a:prstGeom>
          <a:noFill/>
        </p:spPr>
        <p:txBody>
          <a:bodyPr wrap="square" rtlCol="0">
            <a:spAutoFit/>
          </a:bodyPr>
          <a:lstStyle/>
          <a:p>
            <a:r>
              <a:rPr lang="en-US" sz="2100" b="1" dirty="0">
                <a:solidFill>
                  <a:srgbClr val="FFFF00"/>
                </a:solidFill>
              </a:rPr>
              <a:t>Swinburne</a:t>
            </a:r>
            <a:r>
              <a:rPr lang="en-US" b="1" dirty="0">
                <a:solidFill>
                  <a:srgbClr val="FFFF00"/>
                </a:solidFill>
              </a:rPr>
              <a:t> </a:t>
            </a:r>
            <a:r>
              <a:rPr lang="en-US" sz="2100" b="1" dirty="0">
                <a:solidFill>
                  <a:srgbClr val="FFFF00"/>
                </a:solidFill>
              </a:rPr>
              <a:t>Collaborators</a:t>
            </a:r>
          </a:p>
        </p:txBody>
      </p:sp>
      <p:sp>
        <p:nvSpPr>
          <p:cNvPr id="6" name="TextBox 5">
            <a:extLst>
              <a:ext uri="{FF2B5EF4-FFF2-40B4-BE49-F238E27FC236}">
                <a16:creationId xmlns:a16="http://schemas.microsoft.com/office/drawing/2014/main" id="{40C77081-D43E-634F-92CE-B8BF7B5E3D70}"/>
              </a:ext>
            </a:extLst>
          </p:cNvPr>
          <p:cNvSpPr txBox="1"/>
          <p:nvPr/>
        </p:nvSpPr>
        <p:spPr>
          <a:xfrm>
            <a:off x="1534769" y="5992916"/>
            <a:ext cx="1330749" cy="323165"/>
          </a:xfrm>
          <a:prstGeom prst="rect">
            <a:avLst/>
          </a:prstGeom>
          <a:noFill/>
        </p:spPr>
        <p:txBody>
          <a:bodyPr wrap="none" rtlCol="0">
            <a:spAutoFit/>
          </a:bodyPr>
          <a:lstStyle/>
          <a:p>
            <a:pPr algn="ctr"/>
            <a:r>
              <a:rPr lang="en-AU" sz="1500" dirty="0">
                <a:solidFill>
                  <a:schemeClr val="bg1"/>
                </a:solidFill>
              </a:rPr>
              <a:t>Steve Janssens</a:t>
            </a:r>
            <a:endParaRPr lang="en-US" sz="1500" b="1" i="0" dirty="0">
              <a:solidFill>
                <a:schemeClr val="bg1"/>
              </a:solidFill>
              <a:latin typeface="Montserrat" pitchFamily="2" charset="77"/>
            </a:endParaRPr>
          </a:p>
        </p:txBody>
      </p:sp>
      <p:sp>
        <p:nvSpPr>
          <p:cNvPr id="9" name="Rectangle 8">
            <a:extLst>
              <a:ext uri="{FF2B5EF4-FFF2-40B4-BE49-F238E27FC236}">
                <a16:creationId xmlns:a16="http://schemas.microsoft.com/office/drawing/2014/main" id="{6FA6E2E3-D2A5-DE4A-8876-1327BBD9B106}"/>
              </a:ext>
            </a:extLst>
          </p:cNvPr>
          <p:cNvSpPr/>
          <p:nvPr/>
        </p:nvSpPr>
        <p:spPr>
          <a:xfrm>
            <a:off x="2858617" y="5963412"/>
            <a:ext cx="1518637" cy="323165"/>
          </a:xfrm>
          <a:prstGeom prst="rect">
            <a:avLst/>
          </a:prstGeom>
        </p:spPr>
        <p:txBody>
          <a:bodyPr wrap="square">
            <a:spAutoFit/>
          </a:bodyPr>
          <a:lstStyle/>
          <a:p>
            <a:r>
              <a:rPr lang="en-US" sz="1500" dirty="0">
                <a:solidFill>
                  <a:schemeClr val="bg1"/>
                </a:solidFill>
              </a:rPr>
              <a:t>Luisa </a:t>
            </a:r>
            <a:r>
              <a:rPr lang="en-US" sz="1500" dirty="0" err="1">
                <a:solidFill>
                  <a:schemeClr val="bg1"/>
                </a:solidFill>
              </a:rPr>
              <a:t>Buzzo</a:t>
            </a:r>
            <a:endParaRPr lang="en-US" sz="1500" dirty="0">
              <a:solidFill>
                <a:schemeClr val="bg1"/>
              </a:solidFill>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902D119A-471B-E041-9B26-D4CDF63358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7874" y="4644656"/>
            <a:ext cx="1010688" cy="1212825"/>
          </a:xfrm>
          <a:prstGeom prst="rect">
            <a:avLst/>
          </a:prstGeom>
        </p:spPr>
      </p:pic>
      <p:sp>
        <p:nvSpPr>
          <p:cNvPr id="19" name="TextBox 18">
            <a:extLst>
              <a:ext uri="{FF2B5EF4-FFF2-40B4-BE49-F238E27FC236}">
                <a16:creationId xmlns:a16="http://schemas.microsoft.com/office/drawing/2014/main" id="{93B5B178-8C4C-104B-A461-06CB0F6AFF76}"/>
              </a:ext>
            </a:extLst>
          </p:cNvPr>
          <p:cNvSpPr txBox="1"/>
          <p:nvPr/>
        </p:nvSpPr>
        <p:spPr>
          <a:xfrm>
            <a:off x="259229" y="4077440"/>
            <a:ext cx="1703795" cy="323165"/>
          </a:xfrm>
          <a:prstGeom prst="rect">
            <a:avLst/>
          </a:prstGeom>
          <a:noFill/>
        </p:spPr>
        <p:txBody>
          <a:bodyPr wrap="square" rtlCol="0">
            <a:spAutoFit/>
          </a:bodyPr>
          <a:lstStyle/>
          <a:p>
            <a:pPr algn="ctr"/>
            <a:r>
              <a:rPr lang="en-AU" sz="1500" dirty="0">
                <a:solidFill>
                  <a:schemeClr val="bg1"/>
                </a:solidFill>
              </a:rPr>
              <a:t>Duncan Forbes</a:t>
            </a:r>
          </a:p>
        </p:txBody>
      </p:sp>
      <p:pic>
        <p:nvPicPr>
          <p:cNvPr id="10" name="Picture 9">
            <a:extLst>
              <a:ext uri="{FF2B5EF4-FFF2-40B4-BE49-F238E27FC236}">
                <a16:creationId xmlns:a16="http://schemas.microsoft.com/office/drawing/2014/main" id="{B72D0B12-F4F7-E547-BCD1-D788FC965DD2}"/>
              </a:ext>
            </a:extLst>
          </p:cNvPr>
          <p:cNvPicPr>
            <a:picLocks noChangeAspect="1"/>
          </p:cNvPicPr>
          <p:nvPr/>
        </p:nvPicPr>
        <p:blipFill>
          <a:blip r:embed="rId9"/>
          <a:stretch>
            <a:fillRect/>
          </a:stretch>
        </p:blipFill>
        <p:spPr>
          <a:xfrm rot="5400000">
            <a:off x="1589323" y="4741408"/>
            <a:ext cx="1262505" cy="1033821"/>
          </a:xfrm>
          <a:prstGeom prst="rect">
            <a:avLst/>
          </a:prstGeom>
        </p:spPr>
      </p:pic>
      <p:sp>
        <p:nvSpPr>
          <p:cNvPr id="13" name="TextBox 12">
            <a:extLst>
              <a:ext uri="{FF2B5EF4-FFF2-40B4-BE49-F238E27FC236}">
                <a16:creationId xmlns:a16="http://schemas.microsoft.com/office/drawing/2014/main" id="{0EA32836-8F8E-E9AE-DF23-39B1903B0005}"/>
              </a:ext>
            </a:extLst>
          </p:cNvPr>
          <p:cNvSpPr txBox="1"/>
          <p:nvPr/>
        </p:nvSpPr>
        <p:spPr>
          <a:xfrm>
            <a:off x="4108949" y="5963411"/>
            <a:ext cx="1290071" cy="323165"/>
          </a:xfrm>
          <a:prstGeom prst="rect">
            <a:avLst/>
          </a:prstGeom>
          <a:noFill/>
        </p:spPr>
        <p:txBody>
          <a:bodyPr wrap="square">
            <a:spAutoFit/>
          </a:bodyPr>
          <a:lstStyle/>
          <a:p>
            <a:r>
              <a:rPr lang="en-US" sz="1500" dirty="0">
                <a:solidFill>
                  <a:schemeClr val="bg1"/>
                </a:solidFill>
              </a:rPr>
              <a:t>Lydia </a:t>
            </a:r>
            <a:r>
              <a:rPr lang="en-US" sz="1500" dirty="0" err="1">
                <a:solidFill>
                  <a:schemeClr val="bg1"/>
                </a:solidFill>
              </a:rPr>
              <a:t>Haake</a:t>
            </a:r>
            <a:endParaRPr lang="en-US" sz="1500" dirty="0">
              <a:solidFill>
                <a:schemeClr val="bg1"/>
              </a:solidFill>
            </a:endParaRPr>
          </a:p>
        </p:txBody>
      </p:sp>
      <p:pic>
        <p:nvPicPr>
          <p:cNvPr id="14" name="Picture 13" descr="A person smiling at camera&#10;&#10;Description automatically generated">
            <a:extLst>
              <a:ext uri="{FF2B5EF4-FFF2-40B4-BE49-F238E27FC236}">
                <a16:creationId xmlns:a16="http://schemas.microsoft.com/office/drawing/2014/main" id="{E70C3FA4-FEEE-9C4C-BD1E-C7D73C0E9D53}"/>
              </a:ext>
            </a:extLst>
          </p:cNvPr>
          <p:cNvPicPr>
            <a:picLocks noChangeAspect="1"/>
          </p:cNvPicPr>
          <p:nvPr/>
        </p:nvPicPr>
        <p:blipFill rotWithShape="1">
          <a:blip r:embed="rId10">
            <a:extLst>
              <a:ext uri="{28A0092B-C50C-407E-A947-70E740481C1C}">
                <a14:useLocalDpi xmlns:a14="http://schemas.microsoft.com/office/drawing/2010/main" val="0"/>
              </a:ext>
            </a:extLst>
          </a:blip>
          <a:srcRect l="27662" t="11864" r="29206" b="44528"/>
          <a:stretch/>
        </p:blipFill>
        <p:spPr>
          <a:xfrm>
            <a:off x="4108949" y="4664329"/>
            <a:ext cx="1239404" cy="1225242"/>
          </a:xfrm>
          <a:prstGeom prst="rect">
            <a:avLst/>
          </a:prstGeom>
        </p:spPr>
      </p:pic>
      <p:pic>
        <p:nvPicPr>
          <p:cNvPr id="20" name="Picture 19" descr="A person with a beard and mustache&#10;&#10;Description automatically generated with medium confidence">
            <a:extLst>
              <a:ext uri="{FF2B5EF4-FFF2-40B4-BE49-F238E27FC236}">
                <a16:creationId xmlns:a16="http://schemas.microsoft.com/office/drawing/2014/main" id="{CA733ED4-FF90-CCAB-17B8-4CB1FBB6E4A8}"/>
              </a:ext>
            </a:extLst>
          </p:cNvPr>
          <p:cNvPicPr>
            <a:picLocks noChangeAspect="1"/>
          </p:cNvPicPr>
          <p:nvPr/>
        </p:nvPicPr>
        <p:blipFill rotWithShape="1">
          <a:blip r:embed="rId11">
            <a:extLst>
              <a:ext uri="{28A0092B-C50C-407E-A947-70E740481C1C}">
                <a14:useLocalDpi xmlns:a14="http://schemas.microsoft.com/office/drawing/2010/main" val="0"/>
              </a:ext>
            </a:extLst>
          </a:blip>
          <a:srcRect l="12526" t="8990" r="4775" b="45789"/>
          <a:stretch/>
        </p:blipFill>
        <p:spPr>
          <a:xfrm>
            <a:off x="4383051" y="2844117"/>
            <a:ext cx="1403152" cy="1165505"/>
          </a:xfrm>
          <a:prstGeom prst="rect">
            <a:avLst/>
          </a:prstGeom>
        </p:spPr>
      </p:pic>
      <p:pic>
        <p:nvPicPr>
          <p:cNvPr id="12" name="Picture 4" descr="Logo&#10;&#10;Description automatically generated">
            <a:extLst>
              <a:ext uri="{FF2B5EF4-FFF2-40B4-BE49-F238E27FC236}">
                <a16:creationId xmlns:a16="http://schemas.microsoft.com/office/drawing/2014/main" id="{2A4BBDF9-337A-28DB-FBA9-35ACB8FDDED4}"/>
              </a:ext>
            </a:extLst>
          </p:cNvPr>
          <p:cNvPicPr>
            <a:picLocks noChangeAspect="1"/>
          </p:cNvPicPr>
          <p:nvPr/>
        </p:nvPicPr>
        <p:blipFill rotWithShape="1">
          <a:blip r:embed="rId12"/>
          <a:srcRect l="23088" t="-648" r="21836" b="-4033"/>
          <a:stretch/>
        </p:blipFill>
        <p:spPr>
          <a:xfrm>
            <a:off x="5680698" y="2345949"/>
            <a:ext cx="3463302" cy="3696206"/>
          </a:xfrm>
          <a:prstGeom prst="rect">
            <a:avLst/>
          </a:prstGeom>
        </p:spPr>
      </p:pic>
      <p:sp>
        <p:nvSpPr>
          <p:cNvPr id="21" name="TextBox 20">
            <a:extLst>
              <a:ext uri="{FF2B5EF4-FFF2-40B4-BE49-F238E27FC236}">
                <a16:creationId xmlns:a16="http://schemas.microsoft.com/office/drawing/2014/main" id="{E7C10905-4340-A41B-B2A7-9D897E8E06B5}"/>
              </a:ext>
            </a:extLst>
          </p:cNvPr>
          <p:cNvSpPr txBox="1"/>
          <p:nvPr/>
        </p:nvSpPr>
        <p:spPr>
          <a:xfrm>
            <a:off x="4455172" y="4092192"/>
            <a:ext cx="1055930" cy="323165"/>
          </a:xfrm>
          <a:prstGeom prst="rect">
            <a:avLst/>
          </a:prstGeom>
          <a:noFill/>
        </p:spPr>
        <p:txBody>
          <a:bodyPr wrap="none" rtlCol="0">
            <a:spAutoFit/>
          </a:bodyPr>
          <a:lstStyle/>
          <a:p>
            <a:pPr algn="ctr"/>
            <a:r>
              <a:rPr lang="en-US" sz="1500" i="0" dirty="0">
                <a:solidFill>
                  <a:schemeClr val="bg1"/>
                </a:solidFill>
              </a:rPr>
              <a:t>Joel Pfeffer</a:t>
            </a:r>
          </a:p>
        </p:txBody>
      </p:sp>
      <p:sp>
        <p:nvSpPr>
          <p:cNvPr id="15" name="TextBox 14">
            <a:extLst>
              <a:ext uri="{FF2B5EF4-FFF2-40B4-BE49-F238E27FC236}">
                <a16:creationId xmlns:a16="http://schemas.microsoft.com/office/drawing/2014/main" id="{D3663088-BCF3-268D-8C67-CA5979B3EC12}"/>
              </a:ext>
            </a:extLst>
          </p:cNvPr>
          <p:cNvSpPr txBox="1"/>
          <p:nvPr/>
        </p:nvSpPr>
        <p:spPr>
          <a:xfrm>
            <a:off x="5836691" y="6124993"/>
            <a:ext cx="1632050" cy="830997"/>
          </a:xfrm>
          <a:prstGeom prst="rect">
            <a:avLst/>
          </a:prstGeom>
          <a:noFill/>
        </p:spPr>
        <p:txBody>
          <a:bodyPr wrap="none" rtlCol="0">
            <a:spAutoFit/>
          </a:bodyPr>
          <a:lstStyle/>
          <a:p>
            <a:pPr algn="ctr"/>
            <a:r>
              <a:rPr lang="en-US" sz="2400" dirty="0">
                <a:solidFill>
                  <a:schemeClr val="bg1"/>
                </a:solidFill>
              </a:rPr>
              <a:t>Jean Brodie</a:t>
            </a:r>
            <a:endParaRPr lang="en-US" sz="2400" dirty="0">
              <a:solidFill>
                <a:schemeClr val="bg1"/>
              </a:solidFill>
              <a:latin typeface="+mn-lt"/>
            </a:endParaRPr>
          </a:p>
          <a:p>
            <a:pPr algn="ctr"/>
            <a:endParaRPr lang="en-US" sz="2400" b="1" i="0" dirty="0">
              <a:solidFill>
                <a:schemeClr val="bg1"/>
              </a:solidFill>
              <a:latin typeface="Montserrat" pitchFamily="2" charset="77"/>
            </a:endParaRPr>
          </a:p>
        </p:txBody>
      </p:sp>
    </p:spTree>
    <p:extLst>
      <p:ext uri="{BB962C8B-B14F-4D97-AF65-F5344CB8AC3E}">
        <p14:creationId xmlns:p14="http://schemas.microsoft.com/office/powerpoint/2010/main" val="1698437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a:extLst>
              <a:ext uri="{FF2B5EF4-FFF2-40B4-BE49-F238E27FC236}">
                <a16:creationId xmlns:a16="http://schemas.microsoft.com/office/drawing/2014/main" id="{2356D2A0-52FB-4569-A6B9-93C4A0542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40951" y="336249"/>
            <a:ext cx="4951863" cy="6408293"/>
          </a:xfrm>
          <a:prstGeom prst="rect">
            <a:avLst/>
          </a:prstGeom>
        </p:spPr>
      </p:pic>
      <p:pic>
        <p:nvPicPr>
          <p:cNvPr id="13" name="Picture 12">
            <a:extLst>
              <a:ext uri="{FF2B5EF4-FFF2-40B4-BE49-F238E27FC236}">
                <a16:creationId xmlns:a16="http://schemas.microsoft.com/office/drawing/2014/main" id="{80A5A778-2E71-4B57-94F3-828530AF3543}"/>
              </a:ext>
            </a:extLst>
          </p:cNvPr>
          <p:cNvPicPr>
            <a:picLocks noChangeAspect="1"/>
          </p:cNvPicPr>
          <p:nvPr/>
        </p:nvPicPr>
        <p:blipFill rotWithShape="1">
          <a:blip r:embed="rId3"/>
          <a:srcRect l="11785" t="31684" r="85154" b="57462"/>
          <a:stretch/>
        </p:blipFill>
        <p:spPr>
          <a:xfrm>
            <a:off x="188537" y="2994558"/>
            <a:ext cx="1091684" cy="1091681"/>
          </a:xfrm>
          <a:prstGeom prst="rect">
            <a:avLst/>
          </a:prstGeom>
        </p:spPr>
      </p:pic>
      <p:sp>
        <p:nvSpPr>
          <p:cNvPr id="14" name="TextBox 13">
            <a:extLst>
              <a:ext uri="{FF2B5EF4-FFF2-40B4-BE49-F238E27FC236}">
                <a16:creationId xmlns:a16="http://schemas.microsoft.com/office/drawing/2014/main" id="{EA93CDC2-6B8A-457D-B0BC-949FB41C6B56}"/>
              </a:ext>
            </a:extLst>
          </p:cNvPr>
          <p:cNvSpPr txBox="1"/>
          <p:nvPr/>
        </p:nvSpPr>
        <p:spPr>
          <a:xfrm>
            <a:off x="6564960" y="5723752"/>
            <a:ext cx="1543884" cy="300210"/>
          </a:xfrm>
          <a:prstGeom prst="rect">
            <a:avLst/>
          </a:prstGeom>
          <a:noFill/>
        </p:spPr>
        <p:txBody>
          <a:bodyPr wrap="none" rtlCol="0">
            <a:spAutoFit/>
          </a:bodyPr>
          <a:lstStyle/>
          <a:p>
            <a:pPr defTabSz="685766">
              <a:defRPr/>
            </a:pPr>
            <a:r>
              <a:rPr lang="en-AU" sz="1351" dirty="0">
                <a:solidFill>
                  <a:prstClr val="black"/>
                </a:solidFill>
                <a:latin typeface="Calibri" panose="020F0502020204030204"/>
              </a:rPr>
              <a:t>Forbes et al. (2020)</a:t>
            </a:r>
          </a:p>
        </p:txBody>
      </p:sp>
      <p:sp>
        <p:nvSpPr>
          <p:cNvPr id="15" name="Oval 14">
            <a:extLst>
              <a:ext uri="{FF2B5EF4-FFF2-40B4-BE49-F238E27FC236}">
                <a16:creationId xmlns:a16="http://schemas.microsoft.com/office/drawing/2014/main" id="{B5FF0561-9F2F-4E30-9229-AA33189EF374}"/>
              </a:ext>
            </a:extLst>
          </p:cNvPr>
          <p:cNvSpPr/>
          <p:nvPr/>
        </p:nvSpPr>
        <p:spPr>
          <a:xfrm rot="20328314">
            <a:off x="3205980" y="2072097"/>
            <a:ext cx="2446744" cy="1014787"/>
          </a:xfrm>
          <a:prstGeom prst="ellipse">
            <a:avLst/>
          </a:prstGeom>
          <a:noFill/>
          <a:ln w="44450">
            <a:solidFill>
              <a:srgbClr val="FF7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AU" sz="1351" dirty="0">
              <a:solidFill>
                <a:prstClr val="white"/>
              </a:solidFill>
              <a:latin typeface="Calibri" panose="020F0502020204030204"/>
            </a:endParaRPr>
          </a:p>
        </p:txBody>
      </p:sp>
      <p:sp>
        <p:nvSpPr>
          <p:cNvPr id="6" name="Title 1">
            <a:extLst>
              <a:ext uri="{FF2B5EF4-FFF2-40B4-BE49-F238E27FC236}">
                <a16:creationId xmlns:a16="http://schemas.microsoft.com/office/drawing/2014/main" id="{8798E230-E26A-409A-A540-507DE97FFD67}"/>
              </a:ext>
            </a:extLst>
          </p:cNvPr>
          <p:cNvSpPr txBox="1">
            <a:spLocks/>
          </p:cNvSpPr>
          <p:nvPr/>
        </p:nvSpPr>
        <p:spPr>
          <a:xfrm>
            <a:off x="595367" y="464801"/>
            <a:ext cx="3226006" cy="5996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66">
              <a:defRPr/>
            </a:pPr>
            <a:r>
              <a:rPr lang="en-AU" sz="3300" dirty="0">
                <a:solidFill>
                  <a:prstClr val="black"/>
                </a:solidFill>
                <a:latin typeface="+mn-lt"/>
              </a:rPr>
              <a:t>Observations</a:t>
            </a:r>
          </a:p>
        </p:txBody>
      </p:sp>
    </p:spTree>
    <p:extLst>
      <p:ext uri="{BB962C8B-B14F-4D97-AF65-F5344CB8AC3E}">
        <p14:creationId xmlns:p14="http://schemas.microsoft.com/office/powerpoint/2010/main" val="30864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614EE50-2E15-4EED-9B2D-B7179697D219}"/>
              </a:ext>
            </a:extLst>
          </p:cNvPr>
          <p:cNvPicPr>
            <a:picLocks noChangeAspect="1"/>
          </p:cNvPicPr>
          <p:nvPr/>
        </p:nvPicPr>
        <p:blipFill rotWithShape="1">
          <a:blip r:embed="rId3">
            <a:extLst>
              <a:ext uri="{28A0092B-C50C-407E-A947-70E740481C1C}">
                <a14:useLocalDpi xmlns:a14="http://schemas.microsoft.com/office/drawing/2010/main" val="0"/>
              </a:ext>
            </a:extLst>
          </a:blip>
          <a:srcRect t="1550" b="1301"/>
          <a:stretch/>
        </p:blipFill>
        <p:spPr>
          <a:xfrm>
            <a:off x="753548" y="1290355"/>
            <a:ext cx="6990000" cy="4679832"/>
          </a:xfrm>
          <a:prstGeom prst="rect">
            <a:avLst/>
          </a:prstGeom>
        </p:spPr>
      </p:pic>
      <p:sp>
        <p:nvSpPr>
          <p:cNvPr id="9" name="Rectangle 8">
            <a:extLst>
              <a:ext uri="{FF2B5EF4-FFF2-40B4-BE49-F238E27FC236}">
                <a16:creationId xmlns:a16="http://schemas.microsoft.com/office/drawing/2014/main" id="{3B361739-44BD-4A08-9063-2D7F0B8DDAF8}"/>
              </a:ext>
            </a:extLst>
          </p:cNvPr>
          <p:cNvSpPr/>
          <p:nvPr/>
        </p:nvSpPr>
        <p:spPr>
          <a:xfrm>
            <a:off x="2825452" y="1556369"/>
            <a:ext cx="686727" cy="249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dirty="0"/>
          </a:p>
        </p:txBody>
      </p:sp>
      <p:sp>
        <p:nvSpPr>
          <p:cNvPr id="7" name="Oval 6">
            <a:extLst>
              <a:ext uri="{FF2B5EF4-FFF2-40B4-BE49-F238E27FC236}">
                <a16:creationId xmlns:a16="http://schemas.microsoft.com/office/drawing/2014/main" id="{8695A6CA-CD91-4D87-95B4-66705CEB3E68}"/>
              </a:ext>
            </a:extLst>
          </p:cNvPr>
          <p:cNvSpPr/>
          <p:nvPr/>
        </p:nvSpPr>
        <p:spPr>
          <a:xfrm rot="18436475">
            <a:off x="3091282" y="4404642"/>
            <a:ext cx="1658139" cy="626895"/>
          </a:xfrm>
          <a:prstGeom prst="ellipse">
            <a:avLst/>
          </a:prstGeom>
          <a:noFill/>
          <a:ln w="44450">
            <a:solidFill>
              <a:srgbClr val="FF7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AU" sz="1351"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FF4400F6-43C2-4B81-BF7E-F18B8F4C542E}"/>
              </a:ext>
            </a:extLst>
          </p:cNvPr>
          <p:cNvSpPr txBox="1"/>
          <p:nvPr/>
        </p:nvSpPr>
        <p:spPr>
          <a:xfrm>
            <a:off x="2800055" y="1459392"/>
            <a:ext cx="745717" cy="461665"/>
          </a:xfrm>
          <a:prstGeom prst="rect">
            <a:avLst/>
          </a:prstGeom>
          <a:noFill/>
        </p:spPr>
        <p:txBody>
          <a:bodyPr wrap="none" rtlCol="0">
            <a:spAutoFit/>
          </a:bodyPr>
          <a:lstStyle/>
          <a:p>
            <a:r>
              <a:rPr lang="en-AU" sz="2400" dirty="0">
                <a:solidFill>
                  <a:schemeClr val="bg2">
                    <a:lumMod val="25000"/>
                  </a:schemeClr>
                </a:solidFill>
                <a:latin typeface="Al Nile" pitchFamily="2" charset="-78"/>
                <a:cs typeface="Al Nile" pitchFamily="2" charset="-78"/>
              </a:rPr>
              <a:t>2020</a:t>
            </a:r>
          </a:p>
        </p:txBody>
      </p:sp>
      <p:sp>
        <p:nvSpPr>
          <p:cNvPr id="10" name="Title 1">
            <a:extLst>
              <a:ext uri="{FF2B5EF4-FFF2-40B4-BE49-F238E27FC236}">
                <a16:creationId xmlns:a16="http://schemas.microsoft.com/office/drawing/2014/main" id="{59EEBC2A-2844-4E67-AB60-CCF53C4BA350}"/>
              </a:ext>
            </a:extLst>
          </p:cNvPr>
          <p:cNvSpPr txBox="1">
            <a:spLocks/>
          </p:cNvSpPr>
          <p:nvPr/>
        </p:nvSpPr>
        <p:spPr>
          <a:xfrm>
            <a:off x="444390" y="355072"/>
            <a:ext cx="8627683" cy="5996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66">
              <a:defRPr/>
            </a:pPr>
            <a:r>
              <a:rPr lang="en-AU" sz="3300" dirty="0">
                <a:solidFill>
                  <a:prstClr val="black"/>
                </a:solidFill>
                <a:latin typeface="+mn-lt"/>
              </a:rPr>
              <a:t>Simulations</a:t>
            </a:r>
          </a:p>
        </p:txBody>
      </p:sp>
      <p:sp>
        <p:nvSpPr>
          <p:cNvPr id="2" name="TextBox 1">
            <a:extLst>
              <a:ext uri="{FF2B5EF4-FFF2-40B4-BE49-F238E27FC236}">
                <a16:creationId xmlns:a16="http://schemas.microsoft.com/office/drawing/2014/main" id="{B3ACEF20-C907-EE43-A72E-E6F1A9665D75}"/>
              </a:ext>
            </a:extLst>
          </p:cNvPr>
          <p:cNvSpPr txBox="1"/>
          <p:nvPr/>
        </p:nvSpPr>
        <p:spPr>
          <a:xfrm>
            <a:off x="1870148" y="954735"/>
            <a:ext cx="5576976" cy="769441"/>
          </a:xfrm>
          <a:prstGeom prst="rect">
            <a:avLst/>
          </a:prstGeom>
          <a:noFill/>
        </p:spPr>
        <p:txBody>
          <a:bodyPr wrap="none" rtlCol="0">
            <a:spAutoFit/>
          </a:bodyPr>
          <a:lstStyle/>
          <a:p>
            <a:pPr algn="ctr"/>
            <a:r>
              <a:rPr lang="en-AU" sz="2000" dirty="0">
                <a:solidFill>
                  <a:prstClr val="black"/>
                </a:solidFill>
              </a:rPr>
              <a:t>Romulus-C cosmological hydrodynamical simulation</a:t>
            </a:r>
          </a:p>
          <a:p>
            <a:pPr algn="ctr"/>
            <a:endParaRPr lang="en-US" sz="2400" b="1" i="0" dirty="0">
              <a:solidFill>
                <a:schemeClr val="bg1"/>
              </a:solidFill>
              <a:latin typeface="Montserrat" pitchFamily="2" charset="77"/>
            </a:endParaRPr>
          </a:p>
        </p:txBody>
      </p:sp>
      <p:sp>
        <p:nvSpPr>
          <p:cNvPr id="3" name="TextBox 2">
            <a:extLst>
              <a:ext uri="{FF2B5EF4-FFF2-40B4-BE49-F238E27FC236}">
                <a16:creationId xmlns:a16="http://schemas.microsoft.com/office/drawing/2014/main" id="{1155BC67-E5E1-8AC3-1FDF-F6E9ED3098AC}"/>
              </a:ext>
            </a:extLst>
          </p:cNvPr>
          <p:cNvSpPr txBox="1"/>
          <p:nvPr/>
        </p:nvSpPr>
        <p:spPr>
          <a:xfrm>
            <a:off x="299633" y="6067164"/>
            <a:ext cx="7876958" cy="400110"/>
          </a:xfrm>
          <a:prstGeom prst="rect">
            <a:avLst/>
          </a:prstGeom>
          <a:noFill/>
        </p:spPr>
        <p:txBody>
          <a:bodyPr wrap="square" rtlCol="0">
            <a:spAutoFit/>
          </a:bodyPr>
          <a:lstStyle/>
          <a:p>
            <a:r>
              <a:rPr lang="en-AU" sz="2000" b="1" dirty="0"/>
              <a:t>Gannon+ 2020</a:t>
            </a:r>
            <a:endParaRPr lang="en-US" sz="2000" b="1" i="0" dirty="0">
              <a:solidFill>
                <a:schemeClr val="tx2"/>
              </a:solidFill>
            </a:endParaRPr>
          </a:p>
        </p:txBody>
      </p:sp>
    </p:spTree>
    <p:extLst>
      <p:ext uri="{BB962C8B-B14F-4D97-AF65-F5344CB8AC3E}">
        <p14:creationId xmlns:p14="http://schemas.microsoft.com/office/powerpoint/2010/main" val="8506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27FC6871-872A-4CE3-800D-300F7BCC8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566" y="72007"/>
            <a:ext cx="6011670" cy="4007781"/>
          </a:xfrm>
          <a:prstGeom prst="rect">
            <a:avLst/>
          </a:prstGeom>
        </p:spPr>
      </p:pic>
      <p:sp>
        <p:nvSpPr>
          <p:cNvPr id="2" name="Rectangle 1">
            <a:extLst>
              <a:ext uri="{FF2B5EF4-FFF2-40B4-BE49-F238E27FC236}">
                <a16:creationId xmlns:a16="http://schemas.microsoft.com/office/drawing/2014/main" id="{975F699D-7F5F-C74A-911C-3B02790081A6}"/>
              </a:ext>
            </a:extLst>
          </p:cNvPr>
          <p:cNvSpPr/>
          <p:nvPr/>
        </p:nvSpPr>
        <p:spPr>
          <a:xfrm>
            <a:off x="663919" y="4849572"/>
            <a:ext cx="3527081" cy="1323439"/>
          </a:xfrm>
          <a:prstGeom prst="rect">
            <a:avLst/>
          </a:prstGeom>
        </p:spPr>
        <p:txBody>
          <a:bodyPr wrap="square">
            <a:spAutoFit/>
          </a:bodyPr>
          <a:lstStyle/>
          <a:p>
            <a:r>
              <a:rPr lang="en-AU" sz="2000" dirty="0"/>
              <a:t>FIRE cosmological simulations of dwarf galaxy formation</a:t>
            </a:r>
          </a:p>
          <a:p>
            <a:r>
              <a:rPr lang="en-AU" sz="2000" dirty="0"/>
              <a:t>can reproduce some UDGs, but not all, and GCs remain </a:t>
            </a:r>
            <a:r>
              <a:rPr lang="en-AU" sz="2000" dirty="0" err="1"/>
              <a:t>tbd</a:t>
            </a:r>
            <a:endParaRPr lang="en-AU" sz="2000" dirty="0"/>
          </a:p>
        </p:txBody>
      </p:sp>
      <p:pic>
        <p:nvPicPr>
          <p:cNvPr id="11" name="Picture 10">
            <a:extLst>
              <a:ext uri="{FF2B5EF4-FFF2-40B4-BE49-F238E27FC236}">
                <a16:creationId xmlns:a16="http://schemas.microsoft.com/office/drawing/2014/main" id="{C392021E-2795-9742-B29C-B1A66C7FCBB4}"/>
              </a:ext>
            </a:extLst>
          </p:cNvPr>
          <p:cNvPicPr>
            <a:picLocks noChangeAspect="1"/>
          </p:cNvPicPr>
          <p:nvPr/>
        </p:nvPicPr>
        <p:blipFill>
          <a:blip r:embed="rId4"/>
          <a:stretch>
            <a:fillRect/>
          </a:stretch>
        </p:blipFill>
        <p:spPr>
          <a:xfrm>
            <a:off x="4572000" y="3314688"/>
            <a:ext cx="4572193" cy="3657756"/>
          </a:xfrm>
          <a:prstGeom prst="rect">
            <a:avLst/>
          </a:prstGeom>
        </p:spPr>
      </p:pic>
      <p:sp>
        <p:nvSpPr>
          <p:cNvPr id="6" name="TextBox 5">
            <a:extLst>
              <a:ext uri="{FF2B5EF4-FFF2-40B4-BE49-F238E27FC236}">
                <a16:creationId xmlns:a16="http://schemas.microsoft.com/office/drawing/2014/main" id="{0EB2A0EB-90F1-4E2C-A1C5-D53DFD92D994}"/>
              </a:ext>
            </a:extLst>
          </p:cNvPr>
          <p:cNvSpPr txBox="1"/>
          <p:nvPr/>
        </p:nvSpPr>
        <p:spPr>
          <a:xfrm>
            <a:off x="6498400" y="1598362"/>
            <a:ext cx="2296085" cy="707886"/>
          </a:xfrm>
          <a:prstGeom prst="rect">
            <a:avLst/>
          </a:prstGeom>
          <a:noFill/>
        </p:spPr>
        <p:txBody>
          <a:bodyPr wrap="square" rtlCol="0">
            <a:spAutoFit/>
          </a:bodyPr>
          <a:lstStyle/>
          <a:p>
            <a:r>
              <a:rPr lang="en-AU" sz="2000" dirty="0"/>
              <a:t>Extreme variations in UDG M/L ratios</a:t>
            </a:r>
          </a:p>
        </p:txBody>
      </p:sp>
      <p:sp>
        <p:nvSpPr>
          <p:cNvPr id="9" name="TextBox 8">
            <a:extLst>
              <a:ext uri="{FF2B5EF4-FFF2-40B4-BE49-F238E27FC236}">
                <a16:creationId xmlns:a16="http://schemas.microsoft.com/office/drawing/2014/main" id="{1B1F9BBC-50CE-4F61-9529-8459350ADB03}"/>
              </a:ext>
            </a:extLst>
          </p:cNvPr>
          <p:cNvSpPr txBox="1"/>
          <p:nvPr/>
        </p:nvSpPr>
        <p:spPr>
          <a:xfrm rot="16200000">
            <a:off x="-1935105" y="1790723"/>
            <a:ext cx="4529710" cy="323165"/>
          </a:xfrm>
          <a:prstGeom prst="rect">
            <a:avLst/>
          </a:prstGeom>
          <a:noFill/>
        </p:spPr>
        <p:txBody>
          <a:bodyPr wrap="square" rtlCol="0">
            <a:spAutoFit/>
          </a:bodyPr>
          <a:lstStyle/>
          <a:p>
            <a:r>
              <a:rPr lang="en-AU" sz="1500" b="1" dirty="0">
                <a:latin typeface="Montserrat" panose="020B0604020202020204" charset="0"/>
              </a:rPr>
              <a:t>Mass-to-light ratio with half-light radius</a:t>
            </a:r>
          </a:p>
        </p:txBody>
      </p:sp>
      <p:sp>
        <p:nvSpPr>
          <p:cNvPr id="10" name="TextBox 9">
            <a:extLst>
              <a:ext uri="{FF2B5EF4-FFF2-40B4-BE49-F238E27FC236}">
                <a16:creationId xmlns:a16="http://schemas.microsoft.com/office/drawing/2014/main" id="{F126B4C5-F2DB-43FE-83AF-6C93A4586AAF}"/>
              </a:ext>
            </a:extLst>
          </p:cNvPr>
          <p:cNvSpPr txBox="1"/>
          <p:nvPr/>
        </p:nvSpPr>
        <p:spPr>
          <a:xfrm rot="16200000">
            <a:off x="4276919" y="1971342"/>
            <a:ext cx="954742" cy="646331"/>
          </a:xfrm>
          <a:prstGeom prst="rect">
            <a:avLst/>
          </a:prstGeom>
          <a:noFill/>
        </p:spPr>
        <p:txBody>
          <a:bodyPr wrap="square" rtlCol="0">
            <a:spAutoFit/>
          </a:bodyPr>
          <a:lstStyle/>
          <a:p>
            <a:pPr algn="ctr"/>
            <a:r>
              <a:rPr lang="en-AU" b="1" dirty="0">
                <a:solidFill>
                  <a:srgbClr val="FFA300"/>
                </a:solidFill>
                <a:latin typeface="Montserrat" pitchFamily="2" charset="77"/>
              </a:rPr>
              <a:t>GCs    </a:t>
            </a:r>
            <a:r>
              <a:rPr lang="en-AU" b="1" dirty="0">
                <a:solidFill>
                  <a:srgbClr val="1919FF"/>
                </a:solidFill>
                <a:latin typeface="Montserrat" pitchFamily="2" charset="77"/>
              </a:rPr>
              <a:t>Stars</a:t>
            </a:r>
            <a:endParaRPr lang="en-AU" b="1" dirty="0">
              <a:solidFill>
                <a:srgbClr val="FFA300"/>
              </a:solidFill>
              <a:latin typeface="Montserrat" pitchFamily="2" charset="77"/>
            </a:endParaRPr>
          </a:p>
        </p:txBody>
      </p:sp>
      <p:sp>
        <p:nvSpPr>
          <p:cNvPr id="12" name="TextBox 11">
            <a:extLst>
              <a:ext uri="{FF2B5EF4-FFF2-40B4-BE49-F238E27FC236}">
                <a16:creationId xmlns:a16="http://schemas.microsoft.com/office/drawing/2014/main" id="{31BDF17E-823E-1245-A2D0-6C4FDDB73DAA}"/>
              </a:ext>
            </a:extLst>
          </p:cNvPr>
          <p:cNvSpPr txBox="1"/>
          <p:nvPr/>
        </p:nvSpPr>
        <p:spPr>
          <a:xfrm>
            <a:off x="6454236" y="927356"/>
            <a:ext cx="2247390" cy="369332"/>
          </a:xfrm>
          <a:prstGeom prst="rect">
            <a:avLst/>
          </a:prstGeom>
          <a:noFill/>
        </p:spPr>
        <p:txBody>
          <a:bodyPr wrap="square" rtlCol="0">
            <a:spAutoFit/>
          </a:bodyPr>
          <a:lstStyle/>
          <a:p>
            <a:r>
              <a:rPr lang="en-AU" b="1" dirty="0"/>
              <a:t>Gannon+ </a:t>
            </a:r>
            <a:r>
              <a:rPr lang="it-IT" b="1" dirty="0"/>
              <a:t>2020</a:t>
            </a:r>
          </a:p>
        </p:txBody>
      </p:sp>
      <p:sp>
        <p:nvSpPr>
          <p:cNvPr id="4" name="Title 1">
            <a:extLst>
              <a:ext uri="{FF2B5EF4-FFF2-40B4-BE49-F238E27FC236}">
                <a16:creationId xmlns:a16="http://schemas.microsoft.com/office/drawing/2014/main" id="{2EAA69F7-94C1-445A-93E2-0B80CA27EFC2}"/>
              </a:ext>
            </a:extLst>
          </p:cNvPr>
          <p:cNvSpPr>
            <a:spLocks noGrp="1"/>
          </p:cNvSpPr>
          <p:nvPr>
            <p:ph type="title"/>
          </p:nvPr>
        </p:nvSpPr>
        <p:spPr>
          <a:xfrm>
            <a:off x="5653861" y="99934"/>
            <a:ext cx="7886700" cy="994172"/>
          </a:xfrm>
        </p:spPr>
        <p:txBody>
          <a:bodyPr>
            <a:normAutofit/>
          </a:bodyPr>
          <a:lstStyle/>
          <a:p>
            <a:r>
              <a:rPr lang="en-AU" dirty="0"/>
              <a:t>Mass to Light</a:t>
            </a:r>
          </a:p>
        </p:txBody>
      </p:sp>
      <p:sp>
        <p:nvSpPr>
          <p:cNvPr id="8" name="TextBox 7">
            <a:extLst>
              <a:ext uri="{FF2B5EF4-FFF2-40B4-BE49-F238E27FC236}">
                <a16:creationId xmlns:a16="http://schemas.microsoft.com/office/drawing/2014/main" id="{5A4BD3A3-C29C-4D92-B90A-A6BD9B14F2D5}"/>
              </a:ext>
            </a:extLst>
          </p:cNvPr>
          <p:cNvSpPr txBox="1"/>
          <p:nvPr/>
        </p:nvSpPr>
        <p:spPr>
          <a:xfrm>
            <a:off x="728975" y="3892606"/>
            <a:ext cx="3305520" cy="323165"/>
          </a:xfrm>
          <a:prstGeom prst="rect">
            <a:avLst/>
          </a:prstGeom>
          <a:noFill/>
        </p:spPr>
        <p:txBody>
          <a:bodyPr wrap="none" rtlCol="0">
            <a:spAutoFit/>
          </a:bodyPr>
          <a:lstStyle/>
          <a:p>
            <a:r>
              <a:rPr lang="en-AU" sz="1500" b="1" dirty="0">
                <a:latin typeface="Montserrat" panose="020B0604020202020204" charset="0"/>
              </a:rPr>
              <a:t>Dynamical mass within half-light radius</a:t>
            </a:r>
          </a:p>
        </p:txBody>
      </p:sp>
    </p:spTree>
    <p:extLst>
      <p:ext uri="{BB962C8B-B14F-4D97-AF65-F5344CB8AC3E}">
        <p14:creationId xmlns:p14="http://schemas.microsoft.com/office/powerpoint/2010/main" val="68238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8E54C5-24B9-C646-BBE2-336E38854596}"/>
              </a:ext>
            </a:extLst>
          </p:cNvPr>
          <p:cNvSpPr>
            <a:spLocks noGrp="1"/>
          </p:cNvSpPr>
          <p:nvPr>
            <p:ph type="body" sz="quarter" idx="11"/>
          </p:nvPr>
        </p:nvSpPr>
        <p:spPr>
          <a:xfrm>
            <a:off x="281411" y="550637"/>
            <a:ext cx="8851692" cy="6956310"/>
          </a:xfrm>
        </p:spPr>
        <p:txBody>
          <a:bodyPr>
            <a:normAutofit/>
          </a:bodyPr>
          <a:lstStyle/>
          <a:p>
            <a:pPr>
              <a:spcAft>
                <a:spcPts val="0"/>
              </a:spcAft>
            </a:pPr>
            <a:r>
              <a:rPr lang="en-US" sz="2000" dirty="0">
                <a:latin typeface="Helvetica" pitchFamily="2" charset="0"/>
              </a:rPr>
              <a:t>Puffy Dwarfs</a:t>
            </a:r>
            <a:br>
              <a:rPr lang="en-US" sz="2000" dirty="0">
                <a:latin typeface="+mn-lt"/>
              </a:rPr>
            </a:br>
            <a:r>
              <a:rPr lang="en-US" sz="2000" b="0" dirty="0">
                <a:latin typeface="+mn-lt"/>
              </a:rPr>
              <a:t>Dwarf</a:t>
            </a:r>
            <a:r>
              <a:rPr lang="en-US" sz="2000" dirty="0">
                <a:latin typeface="+mn-lt"/>
              </a:rPr>
              <a:t> </a:t>
            </a:r>
            <a:r>
              <a:rPr lang="en-US" sz="2000" b="0" dirty="0">
                <a:latin typeface="+mn-lt"/>
              </a:rPr>
              <a:t>galaxies that were puffed-up and made “ultra diffuse” </a:t>
            </a:r>
          </a:p>
          <a:p>
            <a:pPr>
              <a:spcAft>
                <a:spcPts val="0"/>
              </a:spcAft>
            </a:pPr>
            <a:r>
              <a:rPr lang="en-US" sz="2000" b="0" dirty="0">
                <a:solidFill>
                  <a:schemeClr val="tx1"/>
                </a:solidFill>
                <a:latin typeface="+mn-lt"/>
              </a:rPr>
              <a:t>Candidate processes: tidal interactions; high spin; strong feedback</a:t>
            </a:r>
            <a:br>
              <a:rPr lang="en-US" sz="2000" b="0" dirty="0">
                <a:solidFill>
                  <a:schemeClr val="accent1">
                    <a:lumMod val="60000"/>
                    <a:lumOff val="40000"/>
                  </a:schemeClr>
                </a:solidFill>
                <a:latin typeface="+mn-lt"/>
              </a:rPr>
            </a:br>
            <a:r>
              <a:rPr lang="en-US" sz="2000" b="0" dirty="0">
                <a:solidFill>
                  <a:srgbClr val="FF0000"/>
                </a:solidFill>
                <a:latin typeface="+mn-lt"/>
              </a:rPr>
              <a:t>Expect modest halo mass, low velocity dispersion, few GCs</a:t>
            </a:r>
            <a:endParaRPr lang="en-US" sz="2000" dirty="0">
              <a:latin typeface="Helvetica" pitchFamily="2" charset="0"/>
            </a:endParaRPr>
          </a:p>
          <a:p>
            <a:pPr>
              <a:spcAft>
                <a:spcPts val="0"/>
              </a:spcAft>
            </a:pPr>
            <a:r>
              <a:rPr lang="en-US" sz="2000" dirty="0">
                <a:latin typeface="Helvetica" pitchFamily="2" charset="0"/>
              </a:rPr>
              <a:t>Failed Galaxies</a:t>
            </a:r>
            <a:br>
              <a:rPr lang="en-US" sz="2000" dirty="0">
                <a:latin typeface="+mn-lt"/>
              </a:rPr>
            </a:br>
            <a:r>
              <a:rPr lang="en-US" sz="2000" b="0" dirty="0">
                <a:latin typeface="+mn-lt"/>
              </a:rPr>
              <a:t>Dark</a:t>
            </a:r>
            <a:r>
              <a:rPr lang="en-US" sz="2000" dirty="0">
                <a:latin typeface="+mn-lt"/>
              </a:rPr>
              <a:t> </a:t>
            </a:r>
            <a:r>
              <a:rPr lang="en-US" sz="2000" b="0" dirty="0">
                <a:latin typeface="+mn-lt"/>
              </a:rPr>
              <a:t>matter halo ~ 10</a:t>
            </a:r>
            <a:r>
              <a:rPr lang="en-US" sz="2000" b="0" baseline="30000" dirty="0">
                <a:latin typeface="+mn-lt"/>
              </a:rPr>
              <a:t>11</a:t>
            </a:r>
            <a:r>
              <a:rPr lang="en-US" sz="2000" b="0" dirty="0">
                <a:latin typeface="+mn-lt"/>
              </a:rPr>
              <a:t> solar masses </a:t>
            </a:r>
            <a:br>
              <a:rPr lang="en-US" sz="2000" b="0" dirty="0">
                <a:latin typeface="+mn-lt"/>
              </a:rPr>
            </a:br>
            <a:r>
              <a:rPr lang="en-US" sz="2000" b="0" dirty="0">
                <a:latin typeface="+mn-lt"/>
              </a:rPr>
              <a:t>Formed stars at an early epoch but ceased subsequent star formation</a:t>
            </a:r>
            <a:br>
              <a:rPr lang="en-US" sz="2000" b="0" dirty="0">
                <a:latin typeface="+mn-lt"/>
              </a:rPr>
            </a:br>
            <a:r>
              <a:rPr lang="en-US" sz="2000" b="0" dirty="0">
                <a:latin typeface="+mn-lt"/>
              </a:rPr>
              <a:t>Candidate processes: </a:t>
            </a:r>
            <a:r>
              <a:rPr lang="en-US" sz="2000" b="0" dirty="0">
                <a:solidFill>
                  <a:schemeClr val="tx1"/>
                </a:solidFill>
                <a:latin typeface="+mn-lt"/>
              </a:rPr>
              <a:t> tidal heating, ram pressure stripping; </a:t>
            </a:r>
          </a:p>
          <a:p>
            <a:pPr>
              <a:spcAft>
                <a:spcPts val="0"/>
              </a:spcAft>
            </a:pPr>
            <a:r>
              <a:rPr lang="en-US" sz="2000" b="0" dirty="0">
                <a:solidFill>
                  <a:schemeClr val="tx1"/>
                </a:solidFill>
                <a:latin typeface="+mn-lt"/>
              </a:rPr>
              <a:t>violent, early massive star cluster formation → gas ejection</a:t>
            </a:r>
          </a:p>
          <a:p>
            <a:pPr>
              <a:spcAft>
                <a:spcPts val="0"/>
              </a:spcAft>
            </a:pPr>
            <a:r>
              <a:rPr lang="en-US" sz="2000" b="0" dirty="0">
                <a:solidFill>
                  <a:srgbClr val="FF0000"/>
                </a:solidFill>
                <a:latin typeface="+mn-lt"/>
              </a:rPr>
              <a:t>Expect</a:t>
            </a:r>
            <a:r>
              <a:rPr lang="en-US" sz="2000" dirty="0">
                <a:latin typeface="+mn-lt"/>
              </a:rPr>
              <a:t> </a:t>
            </a:r>
            <a:r>
              <a:rPr lang="en-US" sz="2000" b="0" dirty="0">
                <a:solidFill>
                  <a:srgbClr val="FF0000"/>
                </a:solidFill>
                <a:latin typeface="+mn-lt"/>
              </a:rPr>
              <a:t>high halo mass, high velocity dispersion, many GCs</a:t>
            </a:r>
            <a:endParaRPr lang="en-US" sz="2000" dirty="0">
              <a:latin typeface="+mn-lt"/>
            </a:endParaRPr>
          </a:p>
          <a:p>
            <a:r>
              <a:rPr lang="en-US" sz="2000" dirty="0">
                <a:latin typeface="Helvetica" pitchFamily="2" charset="0"/>
              </a:rPr>
              <a:t>Dark Matter Free</a:t>
            </a:r>
            <a:br>
              <a:rPr lang="en-US" sz="2000" dirty="0">
                <a:latin typeface="+mn-lt"/>
              </a:rPr>
            </a:br>
            <a:r>
              <a:rPr lang="en-US" sz="2000" b="0" dirty="0">
                <a:solidFill>
                  <a:srgbClr val="FF0000"/>
                </a:solidFill>
                <a:latin typeface="+mn-lt"/>
              </a:rPr>
              <a:t>Not expected!</a:t>
            </a:r>
          </a:p>
        </p:txBody>
      </p:sp>
      <p:sp>
        <p:nvSpPr>
          <p:cNvPr id="8" name="TextBox 7">
            <a:extLst>
              <a:ext uri="{FF2B5EF4-FFF2-40B4-BE49-F238E27FC236}">
                <a16:creationId xmlns:a16="http://schemas.microsoft.com/office/drawing/2014/main" id="{491A0C94-7DE2-324F-BC39-E692AB9224AA}"/>
              </a:ext>
            </a:extLst>
          </p:cNvPr>
          <p:cNvSpPr txBox="1"/>
          <p:nvPr/>
        </p:nvSpPr>
        <p:spPr>
          <a:xfrm>
            <a:off x="2889958" y="46140"/>
            <a:ext cx="3364084" cy="669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ctr"/>
            <a:r>
              <a:rPr lang="en-US" sz="2000" b="1" dirty="0"/>
              <a:t>3 UDG TYPES </a:t>
            </a:r>
            <a:br>
              <a:rPr lang="en-US" sz="2000" b="1" dirty="0"/>
            </a:br>
            <a:r>
              <a:rPr lang="en-US" sz="2000" dirty="0"/>
              <a:t>Old, gas poor</a:t>
            </a:r>
            <a:endParaRPr lang="en-US" sz="2000" dirty="0">
              <a:solidFill>
                <a:srgbClr val="000000"/>
              </a:solidFill>
              <a:latin typeface="Helvetica"/>
              <a:ea typeface="Helvetica"/>
              <a:cs typeface="Helvetica"/>
              <a:sym typeface="Helvetica"/>
            </a:endParaRPr>
          </a:p>
        </p:txBody>
      </p:sp>
      <p:pic>
        <p:nvPicPr>
          <p:cNvPr id="4" name="Picture 3" descr="A group of stars in space&#10;&#10;Description automatically generated with low confidence">
            <a:extLst>
              <a:ext uri="{FF2B5EF4-FFF2-40B4-BE49-F238E27FC236}">
                <a16:creationId xmlns:a16="http://schemas.microsoft.com/office/drawing/2014/main" id="{C16A012C-9AFB-6844-A5C9-A3EAF4BBE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36473"/>
            <a:ext cx="9144001" cy="2616124"/>
          </a:xfrm>
          <a:prstGeom prst="rect">
            <a:avLst/>
          </a:prstGeom>
        </p:spPr>
      </p:pic>
    </p:spTree>
    <p:extLst>
      <p:ext uri="{BB962C8B-B14F-4D97-AF65-F5344CB8AC3E}">
        <p14:creationId xmlns:p14="http://schemas.microsoft.com/office/powerpoint/2010/main" val="12745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9B9EE6-D0B4-4C21-86DA-696954BDC467}"/>
              </a:ext>
            </a:extLst>
          </p:cNvPr>
          <p:cNvSpPr>
            <a:spLocks noGrp="1"/>
          </p:cNvSpPr>
          <p:nvPr>
            <p:ph type="title"/>
          </p:nvPr>
        </p:nvSpPr>
        <p:spPr>
          <a:xfrm>
            <a:off x="125397" y="221672"/>
            <a:ext cx="8627683" cy="599663"/>
          </a:xfrm>
        </p:spPr>
        <p:txBody>
          <a:bodyPr>
            <a:noAutofit/>
          </a:bodyPr>
          <a:lstStyle/>
          <a:p>
            <a:pPr algn="ctr"/>
            <a:r>
              <a:rPr lang="en-AU" dirty="0">
                <a:latin typeface="+mn-lt"/>
              </a:rPr>
              <a:t>GC rich – failed galaxies?</a:t>
            </a:r>
            <a:br>
              <a:rPr lang="en-AU" dirty="0">
                <a:latin typeface="+mn-lt"/>
              </a:rPr>
            </a:br>
            <a:r>
              <a:rPr lang="en-AU" dirty="0">
                <a:latin typeface="+mn-lt"/>
              </a:rPr>
              <a:t>GC poor – puffed up dwarfs?</a:t>
            </a:r>
          </a:p>
        </p:txBody>
      </p:sp>
      <p:sp>
        <p:nvSpPr>
          <p:cNvPr id="5" name="TextBox 4">
            <a:extLst>
              <a:ext uri="{FF2B5EF4-FFF2-40B4-BE49-F238E27FC236}">
                <a16:creationId xmlns:a16="http://schemas.microsoft.com/office/drawing/2014/main" id="{DCA6ABB6-89EF-4C6E-AF2D-05CB902E7A70}"/>
              </a:ext>
            </a:extLst>
          </p:cNvPr>
          <p:cNvSpPr txBox="1"/>
          <p:nvPr/>
        </p:nvSpPr>
        <p:spPr>
          <a:xfrm>
            <a:off x="793466" y="5000375"/>
            <a:ext cx="7959614" cy="1877437"/>
          </a:xfrm>
          <a:prstGeom prst="rect">
            <a:avLst/>
          </a:prstGeom>
          <a:noFill/>
        </p:spPr>
        <p:txBody>
          <a:bodyPr wrap="square" rtlCol="0">
            <a:spAutoFit/>
          </a:bodyPr>
          <a:lstStyle/>
          <a:p>
            <a:pPr defTabSz="685766">
              <a:defRPr/>
            </a:pPr>
            <a:r>
              <a:rPr lang="en-AU" sz="2000" dirty="0">
                <a:solidFill>
                  <a:prstClr val="black"/>
                </a:solidFill>
              </a:rPr>
              <a:t>Globular Cluster Rich                                        Globular Cluster Poor    				</a:t>
            </a:r>
          </a:p>
          <a:p>
            <a:pPr marL="257162" indent="-257162" defTabSz="685766">
              <a:buFont typeface="Arial" panose="020B0604020202020204" pitchFamily="34" charset="0"/>
              <a:buChar char="•"/>
              <a:defRPr/>
            </a:pPr>
            <a:r>
              <a:rPr lang="en-AU" sz="2000" dirty="0">
                <a:solidFill>
                  <a:prstClr val="black"/>
                </a:solidFill>
              </a:rPr>
              <a:t>Both types in all environments</a:t>
            </a:r>
          </a:p>
          <a:p>
            <a:pPr marL="257162" indent="-257162" defTabSz="685766">
              <a:buFont typeface="Arial" panose="020B0604020202020204" pitchFamily="34" charset="0"/>
              <a:buChar char="•"/>
              <a:defRPr/>
            </a:pPr>
            <a:r>
              <a:rPr lang="en-AU" sz="2000" dirty="0">
                <a:solidFill>
                  <a:prstClr val="black"/>
                </a:solidFill>
              </a:rPr>
              <a:t>Many UDGs have remarkably rich GC systems</a:t>
            </a:r>
          </a:p>
          <a:p>
            <a:pPr defTabSz="685766">
              <a:defRPr/>
            </a:pPr>
            <a:endParaRPr lang="en-AU" dirty="0">
              <a:solidFill>
                <a:prstClr val="black"/>
              </a:solidFill>
              <a:latin typeface="Calibri" panose="020F0502020204030204"/>
            </a:endParaRPr>
          </a:p>
          <a:p>
            <a:pPr marL="257162" indent="-257162" defTabSz="685766">
              <a:buFont typeface="Arial" panose="020B0604020202020204" pitchFamily="34" charset="0"/>
              <a:buChar char="•"/>
              <a:defRPr/>
            </a:pPr>
            <a:endParaRPr lang="en-AU" dirty="0">
              <a:solidFill>
                <a:prstClr val="black"/>
              </a:solidFill>
              <a:latin typeface="Calibri" panose="020F0502020204030204"/>
            </a:endParaRPr>
          </a:p>
        </p:txBody>
      </p:sp>
      <p:pic>
        <p:nvPicPr>
          <p:cNvPr id="6" name="Picture 5" descr="A screenshot of a computer&#10;&#10;Description automatically generated">
            <a:extLst>
              <a:ext uri="{FF2B5EF4-FFF2-40B4-BE49-F238E27FC236}">
                <a16:creationId xmlns:a16="http://schemas.microsoft.com/office/drawing/2014/main" id="{52BCC607-BA1A-41B3-BA0A-67E289B8C3C1}"/>
              </a:ext>
            </a:extLst>
          </p:cNvPr>
          <p:cNvPicPr>
            <a:picLocks noChangeAspect="1"/>
          </p:cNvPicPr>
          <p:nvPr/>
        </p:nvPicPr>
        <p:blipFill rotWithShape="1">
          <a:blip r:embed="rId3"/>
          <a:srcRect l="587" t="56032" r="75295" b="5490"/>
          <a:stretch/>
        </p:blipFill>
        <p:spPr>
          <a:xfrm>
            <a:off x="4710149" y="1122119"/>
            <a:ext cx="4042931" cy="357747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C5FC9218-0305-4A8D-82F2-E26117BFF37D}"/>
              </a:ext>
            </a:extLst>
          </p:cNvPr>
          <p:cNvPicPr>
            <a:picLocks noChangeAspect="1"/>
          </p:cNvPicPr>
          <p:nvPr/>
        </p:nvPicPr>
        <p:blipFill rotWithShape="1">
          <a:blip r:embed="rId3"/>
          <a:srcRect l="927" t="8396" r="74956" b="53126"/>
          <a:stretch/>
        </p:blipFill>
        <p:spPr>
          <a:xfrm>
            <a:off x="286233" y="1122119"/>
            <a:ext cx="4042931" cy="3577472"/>
          </a:xfrm>
          <a:prstGeom prst="rect">
            <a:avLst/>
          </a:prstGeom>
        </p:spPr>
      </p:pic>
    </p:spTree>
    <p:extLst>
      <p:ext uri="{BB962C8B-B14F-4D97-AF65-F5344CB8AC3E}">
        <p14:creationId xmlns:p14="http://schemas.microsoft.com/office/powerpoint/2010/main" val="9256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4BFE-5BFB-0948-8013-19BAFEDB5BE4}"/>
              </a:ext>
            </a:extLst>
          </p:cNvPr>
          <p:cNvSpPr>
            <a:spLocks noGrp="1"/>
          </p:cNvSpPr>
          <p:nvPr>
            <p:ph type="title"/>
          </p:nvPr>
        </p:nvSpPr>
        <p:spPr>
          <a:xfrm>
            <a:off x="303613" y="365126"/>
            <a:ext cx="4825275" cy="549824"/>
          </a:xfrm>
        </p:spPr>
        <p:txBody>
          <a:bodyPr>
            <a:noAutofit/>
          </a:bodyPr>
          <a:lstStyle/>
          <a:p>
            <a:pPr algn="ctr"/>
            <a:r>
              <a:rPr lang="en-US" sz="2400" cap="none" dirty="0">
                <a:solidFill>
                  <a:srgbClr val="7030A0"/>
                </a:solidFill>
                <a:latin typeface="+mn-lt"/>
              </a:rPr>
              <a:t>GC poor UDGs in lower mass halos</a:t>
            </a:r>
            <a:endParaRPr lang="en-US" sz="2400" dirty="0">
              <a:solidFill>
                <a:srgbClr val="7030A0"/>
              </a:solidFill>
              <a:latin typeface="+mn-lt"/>
            </a:endParaRPr>
          </a:p>
        </p:txBody>
      </p:sp>
      <p:pic>
        <p:nvPicPr>
          <p:cNvPr id="5" name="Content Placeholder 4" descr="A picture containing line, text, diagram, plot&#10;&#10;Description automatically generated">
            <a:extLst>
              <a:ext uri="{FF2B5EF4-FFF2-40B4-BE49-F238E27FC236}">
                <a16:creationId xmlns:a16="http://schemas.microsoft.com/office/drawing/2014/main" id="{A8C19E9A-CE57-9F4E-B168-4CE17B4147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8888" y="365126"/>
            <a:ext cx="3845259" cy="6408765"/>
          </a:xfrm>
        </p:spPr>
      </p:pic>
      <p:sp>
        <p:nvSpPr>
          <p:cNvPr id="7" name="TextBox 6">
            <a:extLst>
              <a:ext uri="{FF2B5EF4-FFF2-40B4-BE49-F238E27FC236}">
                <a16:creationId xmlns:a16="http://schemas.microsoft.com/office/drawing/2014/main" id="{A1443E24-44CF-D142-B61B-97848CD4E62B}"/>
              </a:ext>
            </a:extLst>
          </p:cNvPr>
          <p:cNvSpPr txBox="1"/>
          <p:nvPr/>
        </p:nvSpPr>
        <p:spPr>
          <a:xfrm>
            <a:off x="303612" y="1438226"/>
            <a:ext cx="4268388" cy="5228226"/>
          </a:xfrm>
          <a:prstGeom prst="rect">
            <a:avLst/>
          </a:prstGeom>
          <a:noFill/>
        </p:spPr>
        <p:txBody>
          <a:bodyPr wrap="square" rtlCol="0">
            <a:spAutoFit/>
          </a:bodyPr>
          <a:lstStyle/>
          <a:p>
            <a:pPr algn="l"/>
            <a:r>
              <a:rPr lang="en-US" sz="2000" dirty="0"/>
              <a:t>GC-poor UDGs live in "under-massive" haloes</a:t>
            </a:r>
          </a:p>
          <a:p>
            <a:pPr algn="l"/>
            <a:br>
              <a:rPr lang="en-US" sz="2000" dirty="0"/>
            </a:br>
            <a:r>
              <a:rPr lang="en-US" sz="2000" dirty="0"/>
              <a:t>Galaxies formed at earlier redshifts expected to have more GCs</a:t>
            </a:r>
          </a:p>
          <a:p>
            <a:pPr algn="l"/>
            <a:r>
              <a:rPr lang="en-US" sz="2000" dirty="0"/>
              <a:t>Mistani+2016; Bastian, Pfeffer+2020, Carleton 2021</a:t>
            </a:r>
          </a:p>
          <a:p>
            <a:pPr algn="l"/>
            <a:endParaRPr lang="en-US" sz="2000" dirty="0"/>
          </a:p>
          <a:p>
            <a:r>
              <a:rPr lang="en-US" sz="2000" dirty="0"/>
              <a:t>At higher redshifts, haloes are more compact and core mass is higher</a:t>
            </a:r>
            <a:br>
              <a:rPr lang="en-US" sz="2000" dirty="0"/>
            </a:br>
            <a:r>
              <a:rPr lang="en-US" sz="2000" dirty="0"/>
              <a:t>(LCDM prediction)  </a:t>
            </a:r>
          </a:p>
          <a:p>
            <a:endParaRPr lang="en-US" sz="2000" dirty="0"/>
          </a:p>
          <a:p>
            <a:r>
              <a:rPr lang="en-US" sz="2000" dirty="0"/>
              <a:t>Expect a correlation between GC richness and enclosed mass</a:t>
            </a:r>
            <a:endParaRPr lang="en-US" sz="2000" b="0" i="0" u="none" strike="noStrike" dirty="0">
              <a:effectLst/>
              <a:latin typeface="+mn-lt"/>
              <a:ea typeface="+mn-ea"/>
              <a:cs typeface="+mn-cs"/>
              <a:sym typeface="Helvetica Neue"/>
            </a:endParaRPr>
          </a:p>
          <a:p>
            <a:pPr algn="l"/>
            <a:endParaRPr lang="en-US" sz="2000" dirty="0"/>
          </a:p>
          <a:p>
            <a:pPr algn="l"/>
            <a:br>
              <a:rPr lang="en-US" sz="1687" dirty="0"/>
            </a:br>
            <a:endParaRPr lang="en-US" sz="1687" dirty="0"/>
          </a:p>
        </p:txBody>
      </p:sp>
      <p:sp>
        <p:nvSpPr>
          <p:cNvPr id="6" name="TextBox 5">
            <a:extLst>
              <a:ext uri="{FF2B5EF4-FFF2-40B4-BE49-F238E27FC236}">
                <a16:creationId xmlns:a16="http://schemas.microsoft.com/office/drawing/2014/main" id="{1FB242EF-9676-F142-B8BB-C5EA2F287580}"/>
              </a:ext>
            </a:extLst>
          </p:cNvPr>
          <p:cNvSpPr txBox="1"/>
          <p:nvPr/>
        </p:nvSpPr>
        <p:spPr>
          <a:xfrm>
            <a:off x="3619339" y="5750000"/>
            <a:ext cx="1905322" cy="395365"/>
          </a:xfrm>
          <a:prstGeom prst="rect">
            <a:avLst/>
          </a:prstGeom>
          <a:solidFill>
            <a:schemeClr val="bg1"/>
          </a:solidFill>
        </p:spPr>
        <p:txBody>
          <a:bodyPr wrap="square" rtlCol="0">
            <a:spAutoFit/>
          </a:bodyPr>
          <a:lstStyle/>
          <a:p>
            <a:r>
              <a:rPr lang="en-US" sz="1969" b="1" dirty="0"/>
              <a:t>Gannon+ 2022</a:t>
            </a:r>
          </a:p>
        </p:txBody>
      </p:sp>
    </p:spTree>
    <p:extLst>
      <p:ext uri="{BB962C8B-B14F-4D97-AF65-F5344CB8AC3E}">
        <p14:creationId xmlns:p14="http://schemas.microsoft.com/office/powerpoint/2010/main" val="495002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0CC96E-80D1-4DD1-AA03-B14D357C80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2520" y="1230357"/>
            <a:ext cx="5902270" cy="5744888"/>
          </a:xfrm>
        </p:spPr>
      </p:pic>
      <p:sp>
        <p:nvSpPr>
          <p:cNvPr id="6" name="TextBox 5">
            <a:extLst>
              <a:ext uri="{FF2B5EF4-FFF2-40B4-BE49-F238E27FC236}">
                <a16:creationId xmlns:a16="http://schemas.microsoft.com/office/drawing/2014/main" id="{E6DFCA0F-A56A-82EA-E5E5-7B6C72CB074E}"/>
              </a:ext>
            </a:extLst>
          </p:cNvPr>
          <p:cNvSpPr txBox="1"/>
          <p:nvPr/>
        </p:nvSpPr>
        <p:spPr>
          <a:xfrm>
            <a:off x="7005949" y="2126394"/>
            <a:ext cx="1235531" cy="646331"/>
          </a:xfrm>
          <a:prstGeom prst="rect">
            <a:avLst/>
          </a:prstGeom>
          <a:noFill/>
        </p:spPr>
        <p:txBody>
          <a:bodyPr wrap="none" rtlCol="0">
            <a:spAutoFit/>
          </a:bodyPr>
          <a:lstStyle/>
          <a:p>
            <a:r>
              <a:rPr lang="en-US" dirty="0" err="1"/>
              <a:t>Schaye</a:t>
            </a:r>
            <a:r>
              <a:rPr lang="en-US" dirty="0"/>
              <a:t>+ 15</a:t>
            </a:r>
          </a:p>
          <a:p>
            <a:r>
              <a:rPr lang="en-US" dirty="0"/>
              <a:t>Crain+ 15</a:t>
            </a:r>
          </a:p>
        </p:txBody>
      </p:sp>
      <p:sp>
        <p:nvSpPr>
          <p:cNvPr id="8" name="TextBox 7">
            <a:extLst>
              <a:ext uri="{FF2B5EF4-FFF2-40B4-BE49-F238E27FC236}">
                <a16:creationId xmlns:a16="http://schemas.microsoft.com/office/drawing/2014/main" id="{E8780A44-9066-94EF-AB40-C55A5C759B21}"/>
              </a:ext>
            </a:extLst>
          </p:cNvPr>
          <p:cNvSpPr txBox="1"/>
          <p:nvPr/>
        </p:nvSpPr>
        <p:spPr>
          <a:xfrm>
            <a:off x="7102934" y="4284769"/>
            <a:ext cx="1549374" cy="646331"/>
          </a:xfrm>
          <a:prstGeom prst="rect">
            <a:avLst/>
          </a:prstGeom>
          <a:noFill/>
        </p:spPr>
        <p:txBody>
          <a:bodyPr wrap="square">
            <a:spAutoFit/>
          </a:bodyPr>
          <a:lstStyle/>
          <a:p>
            <a:r>
              <a:rPr lang="en-US" dirty="0" err="1"/>
              <a:t>Kruijssen</a:t>
            </a:r>
            <a:r>
              <a:rPr lang="en-US" dirty="0"/>
              <a:t>+ 11</a:t>
            </a:r>
          </a:p>
          <a:p>
            <a:r>
              <a:rPr lang="en-US" dirty="0"/>
              <a:t>Pfeffer+ 18</a:t>
            </a:r>
          </a:p>
        </p:txBody>
      </p:sp>
      <p:sp>
        <p:nvSpPr>
          <p:cNvPr id="2" name="TextBox 1">
            <a:extLst>
              <a:ext uri="{FF2B5EF4-FFF2-40B4-BE49-F238E27FC236}">
                <a16:creationId xmlns:a16="http://schemas.microsoft.com/office/drawing/2014/main" id="{9EEC72AC-E664-979A-901A-190FD5EA0A9B}"/>
              </a:ext>
            </a:extLst>
          </p:cNvPr>
          <p:cNvSpPr txBox="1"/>
          <p:nvPr/>
        </p:nvSpPr>
        <p:spPr>
          <a:xfrm>
            <a:off x="2987572" y="81213"/>
            <a:ext cx="2016898" cy="461665"/>
          </a:xfrm>
          <a:prstGeom prst="rect">
            <a:avLst/>
          </a:prstGeom>
          <a:noFill/>
        </p:spPr>
        <p:txBody>
          <a:bodyPr wrap="none" rtlCol="0">
            <a:spAutoFit/>
          </a:bodyPr>
          <a:lstStyle/>
          <a:p>
            <a:pPr algn="ctr"/>
            <a:r>
              <a:rPr lang="en-US" sz="2400" b="1" i="0" dirty="0">
                <a:latin typeface="Montserrat" pitchFamily="2" charset="77"/>
              </a:rPr>
              <a:t>E-MOSAICS</a:t>
            </a:r>
          </a:p>
        </p:txBody>
      </p:sp>
      <p:sp>
        <p:nvSpPr>
          <p:cNvPr id="4" name="TextBox 3">
            <a:extLst>
              <a:ext uri="{FF2B5EF4-FFF2-40B4-BE49-F238E27FC236}">
                <a16:creationId xmlns:a16="http://schemas.microsoft.com/office/drawing/2014/main" id="{FF1DA49F-4C24-4ED8-6340-0BCBDE779DF7}"/>
              </a:ext>
            </a:extLst>
          </p:cNvPr>
          <p:cNvSpPr txBox="1"/>
          <p:nvPr/>
        </p:nvSpPr>
        <p:spPr>
          <a:xfrm>
            <a:off x="1673970" y="636953"/>
            <a:ext cx="4644101" cy="707886"/>
          </a:xfrm>
          <a:prstGeom prst="rect">
            <a:avLst/>
          </a:prstGeom>
          <a:noFill/>
        </p:spPr>
        <p:txBody>
          <a:bodyPr wrap="square">
            <a:spAutoFit/>
          </a:bodyPr>
          <a:lstStyle/>
          <a:p>
            <a:pPr defTabSz="308047">
              <a:defRPr sz="2500">
                <a:latin typeface="Arial"/>
                <a:ea typeface="Arial"/>
                <a:cs typeface="Arial"/>
                <a:sym typeface="Arial"/>
              </a:defRPr>
            </a:pPr>
            <a:r>
              <a:rPr lang="en-US" sz="2000" dirty="0">
                <a:solidFill>
                  <a:srgbClr val="FF0000"/>
                </a:solidFill>
              </a:rPr>
              <a:t>Simulating Globular Cluster Formation</a:t>
            </a:r>
          </a:p>
          <a:p>
            <a:pPr algn="ctr" defTabSz="308047">
              <a:defRPr sz="2500">
                <a:latin typeface="Arial"/>
                <a:ea typeface="Arial"/>
                <a:cs typeface="Arial"/>
                <a:sym typeface="Arial"/>
              </a:defRPr>
            </a:pPr>
            <a:r>
              <a:rPr lang="en-US" sz="2000" dirty="0"/>
              <a:t>Sub-grid, on the fly modeling</a:t>
            </a:r>
          </a:p>
        </p:txBody>
      </p:sp>
    </p:spTree>
    <p:extLst>
      <p:ext uri="{BB962C8B-B14F-4D97-AF65-F5344CB8AC3E}">
        <p14:creationId xmlns:p14="http://schemas.microsoft.com/office/powerpoint/2010/main" val="345509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3E19-1DB2-E775-EE4D-445FAA11BAE7}"/>
              </a:ext>
            </a:extLst>
          </p:cNvPr>
          <p:cNvSpPr>
            <a:spLocks noGrp="1"/>
          </p:cNvSpPr>
          <p:nvPr>
            <p:ph type="title"/>
          </p:nvPr>
        </p:nvSpPr>
        <p:spPr>
          <a:xfrm>
            <a:off x="360759" y="3752849"/>
            <a:ext cx="2468166" cy="2452687"/>
          </a:xfrm>
        </p:spPr>
        <p:txBody>
          <a:bodyPr anchor="ctr">
            <a:normAutofit/>
          </a:bodyPr>
          <a:lstStyle/>
          <a:p>
            <a:r>
              <a:rPr lang="en-US" sz="3164" dirty="0">
                <a:solidFill>
                  <a:schemeClr val="accent1"/>
                </a:solidFill>
                <a:latin typeface="+mn-lt"/>
              </a:rPr>
              <a:t>Testable Predictions</a:t>
            </a:r>
          </a:p>
        </p:txBody>
      </p:sp>
      <p:pic>
        <p:nvPicPr>
          <p:cNvPr id="5" name="Picture 4" descr="A picture containing outdoor, sky, sunrise, landscape&#10;&#10;Description automatically generated">
            <a:extLst>
              <a:ext uri="{FF2B5EF4-FFF2-40B4-BE49-F238E27FC236}">
                <a16:creationId xmlns:a16="http://schemas.microsoft.com/office/drawing/2014/main" id="{1986BFDE-2D0A-68AE-D21D-1409360B7C9C}"/>
              </a:ext>
            </a:extLst>
          </p:cNvPr>
          <p:cNvPicPr>
            <a:picLocks noChangeAspect="1"/>
          </p:cNvPicPr>
          <p:nvPr/>
        </p:nvPicPr>
        <p:blipFill rotWithShape="1">
          <a:blip r:embed="rId3">
            <a:extLst>
              <a:ext uri="{28A0092B-C50C-407E-A947-70E740481C1C}">
                <a14:useLocalDpi xmlns:a14="http://schemas.microsoft.com/office/drawing/2010/main" val="0"/>
              </a:ext>
            </a:extLst>
          </a:blip>
          <a:srcRect t="24150"/>
          <a:stretch/>
        </p:blipFill>
        <p:spPr>
          <a:xfrm>
            <a:off x="14" y="0"/>
            <a:ext cx="9143986" cy="371060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5CDAB75-EC40-C00E-3B3F-D3D6C6688A1C}"/>
              </a:ext>
            </a:extLst>
          </p:cNvPr>
          <p:cNvSpPr>
            <a:spLocks noGrp="1"/>
          </p:cNvSpPr>
          <p:nvPr>
            <p:ph idx="1"/>
          </p:nvPr>
        </p:nvSpPr>
        <p:spPr>
          <a:xfrm>
            <a:off x="3167986" y="3752850"/>
            <a:ext cx="5614060" cy="2452687"/>
          </a:xfrm>
        </p:spPr>
        <p:txBody>
          <a:bodyPr anchor="ctr">
            <a:normAutofit/>
          </a:bodyPr>
          <a:lstStyle/>
          <a:p>
            <a:r>
              <a:rPr lang="en-US" sz="2000" b="0" dirty="0">
                <a:solidFill>
                  <a:schemeClr val="accent1"/>
                </a:solidFill>
                <a:latin typeface="Calibri" panose="020F0502020204030204" pitchFamily="34" charset="0"/>
              </a:rPr>
              <a:t>More rotation in GC poor UDGs</a:t>
            </a:r>
          </a:p>
          <a:p>
            <a:r>
              <a:rPr lang="en-US" sz="2000" b="0" dirty="0">
                <a:solidFill>
                  <a:schemeClr val="accent1"/>
                </a:solidFill>
                <a:latin typeface="Calibri" panose="020F0502020204030204" pitchFamily="34" charset="0"/>
              </a:rPr>
              <a:t>GC rich UDGs should have rounder shapes on</a:t>
            </a:r>
            <a:br>
              <a:rPr lang="en-US" sz="2000" b="0" dirty="0">
                <a:solidFill>
                  <a:schemeClr val="accent1"/>
                </a:solidFill>
                <a:latin typeface="Calibri" panose="020F0502020204030204" pitchFamily="34" charset="0"/>
              </a:rPr>
            </a:br>
            <a:r>
              <a:rPr lang="en-US" sz="2000" b="0" dirty="0">
                <a:solidFill>
                  <a:schemeClr val="accent1"/>
                </a:solidFill>
                <a:latin typeface="Calibri" panose="020F0502020204030204" pitchFamily="34" charset="0"/>
              </a:rPr>
              <a:t>average than GC poor ones</a:t>
            </a:r>
          </a:p>
        </p:txBody>
      </p:sp>
      <p:sp>
        <p:nvSpPr>
          <p:cNvPr id="4" name="TextBox 3">
            <a:extLst>
              <a:ext uri="{FF2B5EF4-FFF2-40B4-BE49-F238E27FC236}">
                <a16:creationId xmlns:a16="http://schemas.microsoft.com/office/drawing/2014/main" id="{CDC9DAA9-FF48-9A74-0AF3-EC0F41ABC33B}"/>
              </a:ext>
            </a:extLst>
          </p:cNvPr>
          <p:cNvSpPr txBox="1"/>
          <p:nvPr/>
        </p:nvSpPr>
        <p:spPr>
          <a:xfrm>
            <a:off x="1307088" y="6205536"/>
            <a:ext cx="2693412" cy="611578"/>
          </a:xfrm>
          <a:prstGeom prst="rect">
            <a:avLst/>
          </a:prstGeom>
          <a:noFill/>
        </p:spPr>
        <p:txBody>
          <a:bodyPr wrap="square" rtlCol="0">
            <a:spAutoFit/>
          </a:bodyPr>
          <a:lstStyle/>
          <a:p>
            <a:r>
              <a:rPr lang="en-US" sz="1687" dirty="0"/>
              <a:t>Pfeffer+ 2023</a:t>
            </a:r>
          </a:p>
          <a:p>
            <a:endParaRPr lang="en-US" sz="1687" dirty="0"/>
          </a:p>
        </p:txBody>
      </p:sp>
      <p:pic>
        <p:nvPicPr>
          <p:cNvPr id="6" name="Picture 2" descr="Swinburne University of Technology - Wikipedia">
            <a:extLst>
              <a:ext uri="{FF2B5EF4-FFF2-40B4-BE49-F238E27FC236}">
                <a16:creationId xmlns:a16="http://schemas.microsoft.com/office/drawing/2014/main" id="{57979639-8D61-40E4-9949-E786B2CDC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5363" y="5926284"/>
            <a:ext cx="1518637" cy="7593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A6E899-6834-55C2-3637-05370D70ADD4}"/>
              </a:ext>
            </a:extLst>
          </p:cNvPr>
          <p:cNvSpPr txBox="1"/>
          <p:nvPr/>
        </p:nvSpPr>
        <p:spPr>
          <a:xfrm>
            <a:off x="2295555" y="189058"/>
            <a:ext cx="4011034" cy="738664"/>
          </a:xfrm>
          <a:prstGeom prst="rect">
            <a:avLst/>
          </a:prstGeom>
          <a:noFill/>
        </p:spPr>
        <p:txBody>
          <a:bodyPr wrap="none" rtlCol="0">
            <a:spAutoFit/>
          </a:bodyPr>
          <a:lstStyle/>
          <a:p>
            <a:pPr algn="ctr"/>
            <a:r>
              <a:rPr lang="en-US" sz="2200" b="1" i="0" dirty="0">
                <a:latin typeface="Montserrat" pitchFamily="2" charset="77"/>
              </a:rPr>
              <a:t>E-MOSAICS SIMULATIONS</a:t>
            </a:r>
          </a:p>
          <a:p>
            <a:pPr algn="ctr"/>
            <a:r>
              <a:rPr lang="en-US" sz="2000" b="1" dirty="0">
                <a:latin typeface="Montserrat" pitchFamily="2" charset="77"/>
              </a:rPr>
              <a:t>Pfeffer+ 2023, 2024</a:t>
            </a:r>
            <a:endParaRPr lang="en-US" sz="2000" b="1" i="0" dirty="0">
              <a:latin typeface="Montserrat" pitchFamily="2" charset="77"/>
            </a:endParaRPr>
          </a:p>
        </p:txBody>
      </p:sp>
      <p:sp>
        <p:nvSpPr>
          <p:cNvPr id="8" name="TextBox 7">
            <a:extLst>
              <a:ext uri="{FF2B5EF4-FFF2-40B4-BE49-F238E27FC236}">
                <a16:creationId xmlns:a16="http://schemas.microsoft.com/office/drawing/2014/main" id="{9976E6F9-F162-A982-34DA-FD0CE221C9C3}"/>
              </a:ext>
            </a:extLst>
          </p:cNvPr>
          <p:cNvSpPr txBox="1"/>
          <p:nvPr/>
        </p:nvSpPr>
        <p:spPr>
          <a:xfrm>
            <a:off x="0" y="914603"/>
            <a:ext cx="9018816" cy="1200329"/>
          </a:xfrm>
          <a:prstGeom prst="rect">
            <a:avLst/>
          </a:prstGeom>
          <a:noFill/>
        </p:spPr>
        <p:txBody>
          <a:bodyPr wrap="none" rtlCol="0">
            <a:spAutoFit/>
          </a:bodyPr>
          <a:lstStyle/>
          <a:p>
            <a:pPr defTabSz="308047">
              <a:defRPr sz="2500">
                <a:latin typeface="Arial"/>
                <a:ea typeface="Arial"/>
                <a:cs typeface="Arial"/>
                <a:sym typeface="Arial"/>
              </a:defRPr>
            </a:pPr>
            <a:r>
              <a:rPr lang="en-US" sz="2400" dirty="0"/>
              <a:t>Establishing UDG properties directly too telescope time intensive</a:t>
            </a:r>
          </a:p>
          <a:p>
            <a:pPr defTabSz="308047">
              <a:defRPr sz="2500">
                <a:latin typeface="Arial"/>
                <a:ea typeface="Arial"/>
                <a:cs typeface="Arial"/>
                <a:sym typeface="Arial"/>
              </a:defRPr>
            </a:pPr>
            <a:r>
              <a:rPr lang="en-US" sz="2400" b="1" dirty="0">
                <a:solidFill>
                  <a:srgbClr val="FF0000"/>
                </a:solidFill>
              </a:rPr>
              <a:t>Understanding GC formation in UDGs is essential</a:t>
            </a:r>
          </a:p>
          <a:p>
            <a:pPr algn="ctr"/>
            <a:endParaRPr lang="en-US" sz="2400" b="1" i="0" dirty="0">
              <a:solidFill>
                <a:schemeClr val="bg1"/>
              </a:solidFill>
              <a:latin typeface="Montserrat" pitchFamily="2" charset="77"/>
            </a:endParaRPr>
          </a:p>
        </p:txBody>
      </p:sp>
      <p:sp>
        <p:nvSpPr>
          <p:cNvPr id="10" name="TextBox 9">
            <a:extLst>
              <a:ext uri="{FF2B5EF4-FFF2-40B4-BE49-F238E27FC236}">
                <a16:creationId xmlns:a16="http://schemas.microsoft.com/office/drawing/2014/main" id="{16E1D9AE-A65C-BCA5-C1BD-D74C8EC805C3}"/>
              </a:ext>
            </a:extLst>
          </p:cNvPr>
          <p:cNvSpPr txBox="1"/>
          <p:nvPr/>
        </p:nvSpPr>
        <p:spPr>
          <a:xfrm>
            <a:off x="1732750" y="3600896"/>
            <a:ext cx="5553315" cy="830997"/>
          </a:xfrm>
          <a:prstGeom prst="rect">
            <a:avLst/>
          </a:prstGeom>
          <a:noFill/>
        </p:spPr>
        <p:txBody>
          <a:bodyPr wrap="none" rtlCol="0">
            <a:spAutoFit/>
          </a:bodyPr>
          <a:lstStyle/>
          <a:p>
            <a:pPr algn="ctr"/>
            <a:r>
              <a:rPr lang="en-US" sz="2400" b="0" dirty="0">
                <a:solidFill>
                  <a:schemeClr val="bg1"/>
                </a:solidFill>
                <a:latin typeface="+mn-lt"/>
              </a:rPr>
              <a:t>Natal gas pressure determines GC richness </a:t>
            </a:r>
          </a:p>
          <a:p>
            <a:pPr algn="ctr"/>
            <a:endParaRPr lang="en-US" sz="2400" b="1" i="0" dirty="0">
              <a:solidFill>
                <a:schemeClr val="bg1"/>
              </a:solidFill>
              <a:latin typeface="Montserrat" pitchFamily="2" charset="77"/>
            </a:endParaRPr>
          </a:p>
        </p:txBody>
      </p:sp>
    </p:spTree>
    <p:extLst>
      <p:ext uri="{BB962C8B-B14F-4D97-AF65-F5344CB8AC3E}">
        <p14:creationId xmlns:p14="http://schemas.microsoft.com/office/powerpoint/2010/main" val="97193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AB73-5CEA-F48C-5425-DB6732F4B12B}"/>
              </a:ext>
            </a:extLst>
          </p:cNvPr>
          <p:cNvSpPr>
            <a:spLocks noGrp="1"/>
          </p:cNvSpPr>
          <p:nvPr>
            <p:ph type="title"/>
          </p:nvPr>
        </p:nvSpPr>
        <p:spPr>
          <a:xfrm>
            <a:off x="469151" y="976559"/>
            <a:ext cx="7886700" cy="1325563"/>
          </a:xfrm>
        </p:spPr>
        <p:txBody>
          <a:bodyPr>
            <a:normAutofit/>
          </a:bodyPr>
          <a:lstStyle/>
          <a:p>
            <a:pPr algn="ctr"/>
            <a:r>
              <a:rPr lang="en-US" sz="2000" cap="none" dirty="0">
                <a:solidFill>
                  <a:srgbClr val="7030A0"/>
                </a:solidFill>
                <a:latin typeface="+mn-lt"/>
              </a:rPr>
              <a:t>Evidence</a:t>
            </a:r>
            <a:r>
              <a:rPr lang="en-US" sz="2000" b="1" cap="none" dirty="0">
                <a:solidFill>
                  <a:srgbClr val="7030A0"/>
                </a:solidFill>
                <a:latin typeface="+mn-lt"/>
              </a:rPr>
              <a:t> t</a:t>
            </a:r>
            <a:r>
              <a:rPr lang="en-US" sz="2000" cap="none" dirty="0">
                <a:solidFill>
                  <a:srgbClr val="7030A0"/>
                </a:solidFill>
                <a:latin typeface="+mn-lt"/>
              </a:rPr>
              <a:t>hat GC Poor UDGs are </a:t>
            </a:r>
            <a:r>
              <a:rPr lang="en-US" sz="2000" cap="none" dirty="0" err="1">
                <a:solidFill>
                  <a:srgbClr val="7030A0"/>
                </a:solidFill>
                <a:latin typeface="+mn-lt"/>
              </a:rPr>
              <a:t>Diskier</a:t>
            </a:r>
            <a:endParaRPr lang="en-US" sz="2000" cap="none" dirty="0">
              <a:solidFill>
                <a:srgbClr val="7030A0"/>
              </a:solidFill>
              <a:latin typeface="+mn-lt"/>
            </a:endParaRPr>
          </a:p>
        </p:txBody>
      </p:sp>
      <p:sp>
        <p:nvSpPr>
          <p:cNvPr id="9" name="TextBox 8">
            <a:extLst>
              <a:ext uri="{FF2B5EF4-FFF2-40B4-BE49-F238E27FC236}">
                <a16:creationId xmlns:a16="http://schemas.microsoft.com/office/drawing/2014/main" id="{C294D357-8ED2-E13E-D3FE-B7C27A7C7CCB}"/>
              </a:ext>
            </a:extLst>
          </p:cNvPr>
          <p:cNvSpPr txBox="1"/>
          <p:nvPr/>
        </p:nvSpPr>
        <p:spPr>
          <a:xfrm>
            <a:off x="469151" y="5415035"/>
            <a:ext cx="2804496" cy="923330"/>
          </a:xfrm>
          <a:prstGeom prst="rect">
            <a:avLst/>
          </a:prstGeom>
          <a:noFill/>
        </p:spPr>
        <p:txBody>
          <a:bodyPr wrap="square" rtlCol="0">
            <a:spAutoFit/>
          </a:bodyPr>
          <a:lstStyle/>
          <a:p>
            <a:pPr algn="l"/>
            <a:r>
              <a:rPr lang="en-US" dirty="0"/>
              <a:t>Lim+ 2018 found low S</a:t>
            </a:r>
            <a:r>
              <a:rPr lang="en-US" baseline="-25000" dirty="0"/>
              <a:t>N</a:t>
            </a:r>
            <a:r>
              <a:rPr lang="en-US" dirty="0"/>
              <a:t> UDGs in Coma to be more elongated</a:t>
            </a:r>
          </a:p>
        </p:txBody>
      </p:sp>
      <p:pic>
        <p:nvPicPr>
          <p:cNvPr id="5" name="Content Placeholder 4" descr="A picture containing text, screenshot, diagram, plot&#10;&#10;Description automatically generated">
            <a:extLst>
              <a:ext uri="{FF2B5EF4-FFF2-40B4-BE49-F238E27FC236}">
                <a16:creationId xmlns:a16="http://schemas.microsoft.com/office/drawing/2014/main" id="{7D0ED139-C9FB-72DE-89BB-0FFD128D59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833" y="1937024"/>
            <a:ext cx="3102544" cy="3295743"/>
          </a:xfrm>
        </p:spPr>
      </p:pic>
      <p:pic>
        <p:nvPicPr>
          <p:cNvPr id="3" name="Picture 2" descr="A picture containing text, screenshot, diagram, plot&#10;&#10;Description automatically generated">
            <a:extLst>
              <a:ext uri="{FF2B5EF4-FFF2-40B4-BE49-F238E27FC236}">
                <a16:creationId xmlns:a16="http://schemas.microsoft.com/office/drawing/2014/main" id="{102CA22C-5347-0496-4B02-6FBBFCF27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0187" y="1985589"/>
            <a:ext cx="4325664" cy="3295744"/>
          </a:xfrm>
          <a:prstGeom prst="rect">
            <a:avLst/>
          </a:prstGeom>
        </p:spPr>
      </p:pic>
      <p:sp>
        <p:nvSpPr>
          <p:cNvPr id="7" name="TextBox 6">
            <a:extLst>
              <a:ext uri="{FF2B5EF4-FFF2-40B4-BE49-F238E27FC236}">
                <a16:creationId xmlns:a16="http://schemas.microsoft.com/office/drawing/2014/main" id="{1732DD04-3D78-1038-9B42-1B33A93B64F8}"/>
              </a:ext>
            </a:extLst>
          </p:cNvPr>
          <p:cNvSpPr txBox="1"/>
          <p:nvPr/>
        </p:nvSpPr>
        <p:spPr>
          <a:xfrm>
            <a:off x="4701660" y="5281333"/>
            <a:ext cx="4572000" cy="1477328"/>
          </a:xfrm>
          <a:prstGeom prst="rect">
            <a:avLst/>
          </a:prstGeom>
          <a:noFill/>
        </p:spPr>
        <p:txBody>
          <a:bodyPr wrap="square">
            <a:spAutoFit/>
          </a:bodyPr>
          <a:lstStyle/>
          <a:p>
            <a:pPr algn="l"/>
            <a:r>
              <a:rPr lang="en-US" sz="1800" dirty="0"/>
              <a:t>Perseus results from HST imaging </a:t>
            </a:r>
            <a:br>
              <a:rPr lang="en-US" sz="1800" dirty="0"/>
            </a:br>
            <a:r>
              <a:rPr lang="en-US" sz="1800" b="1" dirty="0">
                <a:solidFill>
                  <a:srgbClr val="7030A0"/>
                </a:solidFill>
              </a:rPr>
              <a:t>Janssens+ 2024 submitted</a:t>
            </a:r>
          </a:p>
          <a:p>
            <a:pPr algn="l"/>
            <a:endParaRPr lang="en-US" sz="1800" b="1" dirty="0">
              <a:solidFill>
                <a:srgbClr val="7030A0"/>
              </a:solidFill>
            </a:endParaRPr>
          </a:p>
          <a:p>
            <a:pPr algn="l"/>
            <a:r>
              <a:rPr lang="en-US" sz="1800" dirty="0"/>
              <a:t>High S</a:t>
            </a:r>
            <a:r>
              <a:rPr lang="en-US" sz="1800" baseline="-25000" dirty="0"/>
              <a:t>N</a:t>
            </a:r>
            <a:r>
              <a:rPr lang="en-US" sz="1800" dirty="0"/>
              <a:t> UDGs </a:t>
            </a:r>
            <a:r>
              <a:rPr lang="en-US" sz="1800" i="1" dirty="0"/>
              <a:t>all</a:t>
            </a:r>
            <a:r>
              <a:rPr lang="en-US" sz="1800" dirty="0"/>
              <a:t> round</a:t>
            </a:r>
          </a:p>
          <a:p>
            <a:pPr algn="l"/>
            <a:r>
              <a:rPr lang="en-US" sz="1800" dirty="0"/>
              <a:t>Elongated UDGs have low S</a:t>
            </a:r>
            <a:r>
              <a:rPr lang="en-US" sz="1800" baseline="-25000" dirty="0"/>
              <a:t>N</a:t>
            </a:r>
            <a:endParaRPr lang="en-US" sz="1800" dirty="0"/>
          </a:p>
        </p:txBody>
      </p:sp>
      <p:sp>
        <p:nvSpPr>
          <p:cNvPr id="11" name="TextBox 10">
            <a:extLst>
              <a:ext uri="{FF2B5EF4-FFF2-40B4-BE49-F238E27FC236}">
                <a16:creationId xmlns:a16="http://schemas.microsoft.com/office/drawing/2014/main" id="{94076F05-6031-2F9D-D83D-2AAB71945428}"/>
              </a:ext>
            </a:extLst>
          </p:cNvPr>
          <p:cNvSpPr txBox="1"/>
          <p:nvPr/>
        </p:nvSpPr>
        <p:spPr>
          <a:xfrm>
            <a:off x="2252134" y="136391"/>
            <a:ext cx="4639732" cy="400110"/>
          </a:xfrm>
          <a:prstGeom prst="rect">
            <a:avLst/>
          </a:prstGeom>
          <a:noFill/>
        </p:spPr>
        <p:txBody>
          <a:bodyPr wrap="square">
            <a:spAutoFit/>
          </a:bodyPr>
          <a:lstStyle/>
          <a:p>
            <a:r>
              <a:rPr lang="en-US" sz="2000" b="1" cap="none" dirty="0">
                <a:solidFill>
                  <a:srgbClr val="7030A0"/>
                </a:solidFill>
                <a:latin typeface="+mn-lt"/>
              </a:rPr>
              <a:t>What Do We Know About UDG Rotation?</a:t>
            </a:r>
            <a:endParaRPr lang="en-US" sz="2000" b="1" dirty="0"/>
          </a:p>
        </p:txBody>
      </p:sp>
      <p:sp>
        <p:nvSpPr>
          <p:cNvPr id="13" name="TextBox 12">
            <a:extLst>
              <a:ext uri="{FF2B5EF4-FFF2-40B4-BE49-F238E27FC236}">
                <a16:creationId xmlns:a16="http://schemas.microsoft.com/office/drawing/2014/main" id="{3379881C-07CF-2D3E-AA65-E9E0E6C04EC8}"/>
              </a:ext>
            </a:extLst>
          </p:cNvPr>
          <p:cNvSpPr txBox="1"/>
          <p:nvPr/>
        </p:nvSpPr>
        <p:spPr>
          <a:xfrm>
            <a:off x="494551" y="646760"/>
            <a:ext cx="7650382" cy="646331"/>
          </a:xfrm>
          <a:prstGeom prst="rect">
            <a:avLst/>
          </a:prstGeom>
          <a:noFill/>
        </p:spPr>
        <p:txBody>
          <a:bodyPr wrap="square">
            <a:spAutoFit/>
          </a:bodyPr>
          <a:lstStyle/>
          <a:p>
            <a:pPr marL="0" indent="0"/>
            <a:r>
              <a:rPr lang="en-US" sz="1800" b="0" dirty="0">
                <a:solidFill>
                  <a:schemeClr val="tx1"/>
                </a:solidFill>
              </a:rPr>
              <a:t>Very few rotation measurements in quiescent UDGs, especially GC poor ones</a:t>
            </a:r>
            <a:endParaRPr lang="en-US" sz="1800" dirty="0">
              <a:solidFill>
                <a:schemeClr val="tx1"/>
              </a:solidFill>
            </a:endParaRPr>
          </a:p>
          <a:p>
            <a:pPr marL="0" indent="0"/>
            <a:r>
              <a:rPr lang="en-US" sz="1800" b="0" dirty="0">
                <a:solidFill>
                  <a:schemeClr val="tx1"/>
                </a:solidFill>
              </a:rPr>
              <a:t>DF44 not rotating, GC rich </a:t>
            </a:r>
            <a:r>
              <a:rPr lang="en-US" sz="1800" dirty="0">
                <a:solidFill>
                  <a:srgbClr val="00B050"/>
                </a:solidFill>
              </a:rPr>
              <a:t>✓</a:t>
            </a:r>
          </a:p>
        </p:txBody>
      </p:sp>
    </p:spTree>
    <p:extLst>
      <p:ext uri="{BB962C8B-B14F-4D97-AF65-F5344CB8AC3E}">
        <p14:creationId xmlns:p14="http://schemas.microsoft.com/office/powerpoint/2010/main" val="653542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3B3D80-9FAF-7629-9CCC-E286F6D3C547}"/>
              </a:ext>
            </a:extLst>
          </p:cNvPr>
          <p:cNvSpPr txBox="1"/>
          <p:nvPr/>
        </p:nvSpPr>
        <p:spPr>
          <a:xfrm>
            <a:off x="5907323" y="5504065"/>
            <a:ext cx="1510798" cy="400110"/>
          </a:xfrm>
          <a:prstGeom prst="rect">
            <a:avLst/>
          </a:prstGeom>
          <a:noFill/>
        </p:spPr>
        <p:txBody>
          <a:bodyPr wrap="none" rtlCol="0">
            <a:spAutoFit/>
          </a:bodyPr>
          <a:lstStyle/>
          <a:p>
            <a:pPr algn="ctr"/>
            <a:r>
              <a:rPr lang="en-US" sz="2000" b="1" i="0" dirty="0" err="1"/>
              <a:t>Buzzo</a:t>
            </a:r>
            <a:r>
              <a:rPr lang="en-US" sz="2000" b="1" i="0" dirty="0"/>
              <a:t>+ 2024</a:t>
            </a:r>
          </a:p>
        </p:txBody>
      </p:sp>
      <p:sp>
        <p:nvSpPr>
          <p:cNvPr id="3" name="Text Placeholder 2">
            <a:extLst>
              <a:ext uri="{FF2B5EF4-FFF2-40B4-BE49-F238E27FC236}">
                <a16:creationId xmlns:a16="http://schemas.microsoft.com/office/drawing/2014/main" id="{F23D4782-F6CB-D517-2D09-4E61CE98C8A0}"/>
              </a:ext>
            </a:extLst>
          </p:cNvPr>
          <p:cNvSpPr>
            <a:spLocks noGrp="1"/>
          </p:cNvSpPr>
          <p:nvPr>
            <p:ph type="body" idx="1"/>
          </p:nvPr>
        </p:nvSpPr>
        <p:spPr>
          <a:xfrm>
            <a:off x="178228" y="1059245"/>
            <a:ext cx="3975318" cy="5113786"/>
          </a:xfrm>
        </p:spPr>
        <p:txBody>
          <a:bodyPr>
            <a:normAutofit fontScale="92500" lnSpcReduction="10000"/>
          </a:bodyPr>
          <a:lstStyle/>
          <a:p>
            <a:r>
              <a:rPr lang="en-US" b="0" dirty="0">
                <a:solidFill>
                  <a:schemeClr val="tx1"/>
                </a:solidFill>
              </a:rPr>
              <a:t>3</a:t>
            </a:r>
            <a:r>
              <a:rPr lang="en-US" sz="2200" b="0" dirty="0">
                <a:solidFill>
                  <a:schemeClr val="tx1"/>
                </a:solidFill>
                <a:latin typeface="+mn-lt"/>
              </a:rPr>
              <a:t>7 UDGs with N</a:t>
            </a:r>
            <a:r>
              <a:rPr lang="en-US" sz="2200" b="0" baseline="-25000" dirty="0">
                <a:solidFill>
                  <a:schemeClr val="tx1"/>
                </a:solidFill>
                <a:latin typeface="+mn-lt"/>
              </a:rPr>
              <a:t>GC</a:t>
            </a:r>
          </a:p>
          <a:p>
            <a:r>
              <a:rPr lang="en-US" sz="2200" b="0" dirty="0" err="1">
                <a:solidFill>
                  <a:schemeClr val="tx1"/>
                </a:solidFill>
                <a:latin typeface="+mn-lt"/>
              </a:rPr>
              <a:t>KMeans</a:t>
            </a:r>
            <a:r>
              <a:rPr lang="en-US" sz="2200" b="0" dirty="0">
                <a:solidFill>
                  <a:schemeClr val="tx1"/>
                </a:solidFill>
                <a:latin typeface="+mn-lt"/>
              </a:rPr>
              <a:t> grouping algorithm → clear separation into 2 classes</a:t>
            </a:r>
          </a:p>
          <a:p>
            <a:pPr marL="457200" indent="-457200" algn="l">
              <a:buAutoNum type="alphaUcPeriod"/>
            </a:pPr>
            <a:r>
              <a:rPr lang="en-US" sz="2200" b="0" dirty="0">
                <a:solidFill>
                  <a:srgbClr val="00B050"/>
                </a:solidFill>
                <a:latin typeface="+mn-lt"/>
              </a:rPr>
              <a:t>Lower stellar mass, more metal rich, prolonged SF, more elongated, in less dense environments, lower N</a:t>
            </a:r>
            <a:r>
              <a:rPr lang="en-US" sz="2200" b="0" baseline="-25000" dirty="0">
                <a:solidFill>
                  <a:srgbClr val="00B050"/>
                </a:solidFill>
                <a:latin typeface="+mn-lt"/>
              </a:rPr>
              <a:t>GC</a:t>
            </a:r>
            <a:r>
              <a:rPr lang="en-US" sz="2200" b="0" dirty="0">
                <a:solidFill>
                  <a:srgbClr val="00B050"/>
                </a:solidFill>
                <a:latin typeface="+mn-lt"/>
              </a:rPr>
              <a:t>, younger, fainter, smaller, follow classical dwarf MZR</a:t>
            </a:r>
          </a:p>
          <a:p>
            <a:pPr marL="457200" indent="-457200" algn="l">
              <a:buAutoNum type="alphaUcPeriod"/>
            </a:pPr>
            <a:r>
              <a:rPr lang="en-US" sz="2200" b="0" dirty="0">
                <a:solidFill>
                  <a:srgbClr val="ED15C7"/>
                </a:solidFill>
                <a:latin typeface="+mn-lt"/>
              </a:rPr>
              <a:t>More massive, metal poor, quick SFHs , rounder, in the densest environments, richest GC systems, older, brighter, largest sizes, fit the evolving MZR at 𝑧 = 2.2, i.e., consistent with early-quenching.</a:t>
            </a:r>
          </a:p>
        </p:txBody>
      </p:sp>
      <p:pic>
        <p:nvPicPr>
          <p:cNvPr id="7" name="Picture 6" descr="A diagram of a star&#10;&#10;Description automatically generated">
            <a:extLst>
              <a:ext uri="{FF2B5EF4-FFF2-40B4-BE49-F238E27FC236}">
                <a16:creationId xmlns:a16="http://schemas.microsoft.com/office/drawing/2014/main" id="{9ADCEFC4-49B1-48DB-49F3-F668DD364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559" y="602165"/>
            <a:ext cx="4800327" cy="4720683"/>
          </a:xfrm>
          <a:prstGeom prst="rect">
            <a:avLst/>
          </a:prstGeom>
        </p:spPr>
      </p:pic>
      <p:sp>
        <p:nvSpPr>
          <p:cNvPr id="2" name="Title 1">
            <a:extLst>
              <a:ext uri="{FF2B5EF4-FFF2-40B4-BE49-F238E27FC236}">
                <a16:creationId xmlns:a16="http://schemas.microsoft.com/office/drawing/2014/main" id="{DDE229F6-3BE9-CE8D-8D82-E3FE39F2108D}"/>
              </a:ext>
            </a:extLst>
          </p:cNvPr>
          <p:cNvSpPr>
            <a:spLocks noGrp="1"/>
          </p:cNvSpPr>
          <p:nvPr>
            <p:ph type="title"/>
          </p:nvPr>
        </p:nvSpPr>
        <p:spPr>
          <a:xfrm>
            <a:off x="178228" y="94457"/>
            <a:ext cx="8670874" cy="1143001"/>
          </a:xfrm>
        </p:spPr>
        <p:txBody>
          <a:bodyPr>
            <a:normAutofit/>
          </a:bodyPr>
          <a:lstStyle/>
          <a:p>
            <a:r>
              <a:rPr lang="en-US" sz="2000" cap="none" dirty="0">
                <a:solidFill>
                  <a:srgbClr val="7030A0"/>
                </a:solidFill>
                <a:latin typeface="+mn-lt"/>
              </a:rPr>
              <a:t>UDGs separate into two sub-classes: </a:t>
            </a:r>
            <a:r>
              <a:rPr lang="en-US" sz="2000" cap="none" dirty="0">
                <a:solidFill>
                  <a:srgbClr val="00B050"/>
                </a:solidFill>
                <a:latin typeface="+mn-lt"/>
              </a:rPr>
              <a:t>puffy dwarfs </a:t>
            </a:r>
            <a:r>
              <a:rPr lang="en-US" sz="2000" cap="none" dirty="0">
                <a:solidFill>
                  <a:srgbClr val="7030A0"/>
                </a:solidFill>
                <a:latin typeface="+mn-lt"/>
              </a:rPr>
              <a:t>&amp; </a:t>
            </a:r>
            <a:r>
              <a:rPr lang="en-US" sz="2000" cap="none" dirty="0">
                <a:solidFill>
                  <a:srgbClr val="ED15C7"/>
                </a:solidFill>
                <a:latin typeface="+mn-lt"/>
              </a:rPr>
              <a:t>failed galaxies</a:t>
            </a:r>
            <a:br>
              <a:rPr lang="en-US" sz="2000" dirty="0">
                <a:solidFill>
                  <a:schemeClr val="tx1"/>
                </a:solidFill>
                <a:latin typeface="+mn-lt"/>
              </a:rPr>
            </a:br>
            <a:r>
              <a:rPr lang="en-US" sz="2000" dirty="0">
                <a:solidFill>
                  <a:schemeClr val="tx1"/>
                </a:solidFill>
                <a:latin typeface="+mn-lt"/>
              </a:rPr>
              <a:t>B</a:t>
            </a:r>
            <a:r>
              <a:rPr lang="en-US" sz="2000" cap="none" dirty="0">
                <a:solidFill>
                  <a:schemeClr val="tx1"/>
                </a:solidFill>
                <a:latin typeface="+mn-lt"/>
              </a:rPr>
              <a:t>ased on SED Fitting</a:t>
            </a:r>
            <a:endParaRPr lang="en-US" sz="2000" dirty="0">
              <a:solidFill>
                <a:schemeClr val="tx1"/>
              </a:solidFill>
              <a:latin typeface="+mn-lt"/>
            </a:endParaRPr>
          </a:p>
        </p:txBody>
      </p:sp>
    </p:spTree>
    <p:extLst>
      <p:ext uri="{BB962C8B-B14F-4D97-AF65-F5344CB8AC3E}">
        <p14:creationId xmlns:p14="http://schemas.microsoft.com/office/powerpoint/2010/main" val="5859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descr="Picture 2"/>
          <p:cNvPicPr>
            <a:picLocks noChangeAspect="1"/>
          </p:cNvPicPr>
          <p:nvPr/>
        </p:nvPicPr>
        <p:blipFill>
          <a:blip r:embed="rId3"/>
          <a:stretch>
            <a:fillRect/>
          </a:stretch>
        </p:blipFill>
        <p:spPr>
          <a:xfrm>
            <a:off x="160141" y="4286967"/>
            <a:ext cx="2294875" cy="1546767"/>
          </a:xfrm>
          <a:prstGeom prst="rect">
            <a:avLst/>
          </a:prstGeom>
          <a:ln w="12700">
            <a:miter lim="400000"/>
          </a:ln>
        </p:spPr>
      </p:pic>
      <p:pic>
        <p:nvPicPr>
          <p:cNvPr id="222" name="Picture 3" descr="Picture 3"/>
          <p:cNvPicPr>
            <a:picLocks noChangeAspect="1"/>
          </p:cNvPicPr>
          <p:nvPr/>
        </p:nvPicPr>
        <p:blipFill>
          <a:blip r:embed="rId4"/>
          <a:stretch>
            <a:fillRect/>
          </a:stretch>
        </p:blipFill>
        <p:spPr>
          <a:xfrm>
            <a:off x="2633419" y="4286966"/>
            <a:ext cx="3615635" cy="1546767"/>
          </a:xfrm>
          <a:prstGeom prst="rect">
            <a:avLst/>
          </a:prstGeom>
          <a:ln w="12700">
            <a:miter lim="400000"/>
          </a:ln>
        </p:spPr>
      </p:pic>
      <p:pic>
        <p:nvPicPr>
          <p:cNvPr id="223" name="Picture 4" descr="Picture 4"/>
          <p:cNvPicPr>
            <a:picLocks noChangeAspect="1"/>
          </p:cNvPicPr>
          <p:nvPr/>
        </p:nvPicPr>
        <p:blipFill>
          <a:blip r:embed="rId5"/>
          <a:srcRect t="24062"/>
          <a:stretch>
            <a:fillRect/>
          </a:stretch>
        </p:blipFill>
        <p:spPr>
          <a:xfrm>
            <a:off x="6328056" y="4351665"/>
            <a:ext cx="2715864" cy="1546767"/>
          </a:xfrm>
          <a:prstGeom prst="rect">
            <a:avLst/>
          </a:prstGeom>
          <a:ln w="12700">
            <a:miter lim="400000"/>
          </a:ln>
        </p:spPr>
      </p:pic>
      <p:sp>
        <p:nvSpPr>
          <p:cNvPr id="224" name="Rectangle 5"/>
          <p:cNvSpPr txBox="1"/>
          <p:nvPr/>
        </p:nvSpPr>
        <p:spPr>
          <a:xfrm>
            <a:off x="6496485" y="5929353"/>
            <a:ext cx="2294875" cy="2435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1300480">
              <a:defRPr sz="3000">
                <a:solidFill>
                  <a:schemeClr val="accent1"/>
                </a:solidFill>
                <a:latin typeface="Arial"/>
                <a:ea typeface="Arial"/>
                <a:cs typeface="Arial"/>
                <a:sym typeface="Arial"/>
              </a:defRPr>
            </a:lvl1pPr>
          </a:lstStyle>
          <a:p>
            <a:r>
              <a:rPr sz="1477" dirty="0"/>
              <a:t>E</a:t>
            </a:r>
            <a:r>
              <a:rPr lang="en-US" sz="1477" dirty="0"/>
              <a:t>lliptical</a:t>
            </a:r>
            <a:r>
              <a:rPr sz="1477" dirty="0"/>
              <a:t>s: 100s to10,000</a:t>
            </a:r>
            <a:r>
              <a:rPr sz="1583" dirty="0"/>
              <a:t>+</a:t>
            </a:r>
          </a:p>
        </p:txBody>
      </p:sp>
      <p:sp>
        <p:nvSpPr>
          <p:cNvPr id="225" name="Rectangle 6"/>
          <p:cNvSpPr txBox="1"/>
          <p:nvPr/>
        </p:nvSpPr>
        <p:spPr>
          <a:xfrm>
            <a:off x="3443075" y="5966415"/>
            <a:ext cx="2417715" cy="227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defTabSz="685742">
              <a:defRPr sz="3000">
                <a:solidFill>
                  <a:schemeClr val="accent1"/>
                </a:solidFill>
                <a:latin typeface="Arial"/>
                <a:ea typeface="Arial"/>
                <a:cs typeface="Arial"/>
                <a:sym typeface="Arial"/>
              </a:defRPr>
            </a:pPr>
            <a:r>
              <a:rPr sz="1477" dirty="0"/>
              <a:t>Spirals: 10s to 100s</a:t>
            </a:r>
            <a:r>
              <a:rPr sz="1477" baseline="31999" dirty="0"/>
              <a:t> </a:t>
            </a:r>
          </a:p>
        </p:txBody>
      </p:sp>
      <p:sp>
        <p:nvSpPr>
          <p:cNvPr id="226" name="Rectangle 7"/>
          <p:cNvSpPr txBox="1"/>
          <p:nvPr/>
        </p:nvSpPr>
        <p:spPr>
          <a:xfrm>
            <a:off x="542110" y="5984571"/>
            <a:ext cx="1614043" cy="227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1300480">
              <a:defRPr sz="3000">
                <a:solidFill>
                  <a:schemeClr val="accent1"/>
                </a:solidFill>
                <a:latin typeface="Arial"/>
                <a:ea typeface="Arial"/>
                <a:cs typeface="Arial"/>
                <a:sym typeface="Arial"/>
              </a:defRPr>
            </a:lvl1pPr>
          </a:lstStyle>
          <a:p>
            <a:r>
              <a:rPr sz="1477" dirty="0"/>
              <a:t>Dwarfs: 0 to 10s</a:t>
            </a:r>
          </a:p>
        </p:txBody>
      </p:sp>
      <p:pic>
        <p:nvPicPr>
          <p:cNvPr id="227" name="Picture 9" descr="Picture 9"/>
          <p:cNvPicPr>
            <a:picLocks noChangeAspect="1"/>
          </p:cNvPicPr>
          <p:nvPr/>
        </p:nvPicPr>
        <p:blipFill>
          <a:blip r:embed="rId6"/>
          <a:stretch>
            <a:fillRect/>
          </a:stretch>
        </p:blipFill>
        <p:spPr>
          <a:xfrm>
            <a:off x="4441237" y="29095"/>
            <a:ext cx="4674592" cy="4291650"/>
          </a:xfrm>
          <a:prstGeom prst="rect">
            <a:avLst/>
          </a:prstGeom>
          <a:ln w="12700">
            <a:miter lim="400000"/>
          </a:ln>
        </p:spPr>
      </p:pic>
      <p:sp>
        <p:nvSpPr>
          <p:cNvPr id="228" name="Rectangle 2"/>
          <p:cNvSpPr txBox="1"/>
          <p:nvPr/>
        </p:nvSpPr>
        <p:spPr>
          <a:xfrm>
            <a:off x="0" y="147484"/>
            <a:ext cx="3621523"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lvl1pPr defTabSz="1300480">
              <a:defRPr sz="3600">
                <a:latin typeface="Arial"/>
                <a:ea typeface="Arial"/>
                <a:cs typeface="Arial"/>
                <a:sym typeface="Arial"/>
              </a:defRPr>
            </a:lvl1pPr>
          </a:lstStyle>
          <a:p>
            <a:pPr algn="ctr"/>
            <a:r>
              <a:rPr lang="en-AU" sz="2400" dirty="0">
                <a:solidFill>
                  <a:schemeClr val="bg1"/>
                </a:solidFill>
              </a:rPr>
              <a:t>Globular Clusters</a:t>
            </a:r>
            <a:endParaRPr sz="2400" dirty="0">
              <a:solidFill>
                <a:schemeClr val="bg1"/>
              </a:solidFill>
            </a:endParaRPr>
          </a:p>
        </p:txBody>
      </p:sp>
      <p:sp>
        <p:nvSpPr>
          <p:cNvPr id="229" name="Rectangle 3"/>
          <p:cNvSpPr txBox="1"/>
          <p:nvPr/>
        </p:nvSpPr>
        <p:spPr>
          <a:xfrm>
            <a:off x="160141" y="718746"/>
            <a:ext cx="3750470" cy="3454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marL="253136" indent="-253136" defTabSz="685742">
              <a:buSzPct val="100000"/>
              <a:buFont typeface="Arial"/>
              <a:buChar char="•"/>
              <a:defRPr sz="2700">
                <a:latin typeface="Arial"/>
                <a:ea typeface="Arial"/>
                <a:cs typeface="Arial"/>
                <a:sym typeface="Arial"/>
              </a:defRPr>
            </a:pPr>
            <a:r>
              <a:rPr lang="en-US" sz="2000" dirty="0">
                <a:solidFill>
                  <a:schemeClr val="bg1"/>
                </a:solidFill>
              </a:rPr>
              <a:t>Spherical aggregates of stars </a:t>
            </a:r>
          </a:p>
          <a:p>
            <a:pPr defTabSz="685742">
              <a:buSzPct val="100000"/>
              <a:defRPr sz="2700">
                <a:latin typeface="Arial"/>
                <a:ea typeface="Arial"/>
                <a:cs typeface="Arial"/>
                <a:sym typeface="Arial"/>
              </a:defRPr>
            </a:pPr>
            <a:r>
              <a:rPr lang="en-US" sz="2000" dirty="0">
                <a:solidFill>
                  <a:schemeClr val="bg1"/>
                </a:solidFill>
              </a:rPr>
              <a:t>    (10</a:t>
            </a:r>
            <a:r>
              <a:rPr lang="en-US" sz="2000" baseline="31999" dirty="0">
                <a:solidFill>
                  <a:schemeClr val="bg1"/>
                </a:solidFill>
              </a:rPr>
              <a:t>5</a:t>
            </a:r>
            <a:r>
              <a:rPr lang="en-US" sz="2000" dirty="0">
                <a:solidFill>
                  <a:schemeClr val="bg1"/>
                </a:solidFill>
              </a:rPr>
              <a:t>­−10</a:t>
            </a:r>
            <a:r>
              <a:rPr lang="en-US" sz="2000" baseline="31999" dirty="0">
                <a:solidFill>
                  <a:schemeClr val="bg1"/>
                </a:solidFill>
              </a:rPr>
              <a:t>6 </a:t>
            </a:r>
            <a:r>
              <a:rPr lang="en-US" sz="2000" dirty="0">
                <a:solidFill>
                  <a:schemeClr val="bg1"/>
                </a:solidFill>
              </a:rPr>
              <a:t>M</a:t>
            </a:r>
            <a:r>
              <a:rPr lang="en-US" sz="2000" baseline="-5999" dirty="0">
                <a:solidFill>
                  <a:schemeClr val="bg1"/>
                </a:solidFill>
              </a:rPr>
              <a:t>☉</a:t>
            </a:r>
            <a:r>
              <a:rPr lang="en-US" sz="2000" dirty="0">
                <a:solidFill>
                  <a:schemeClr val="bg1"/>
                </a:solidFill>
              </a:rPr>
              <a:t>)</a:t>
            </a:r>
          </a:p>
          <a:p>
            <a:pPr marL="253136" indent="-253136" defTabSz="685742">
              <a:buSzPct val="100000"/>
              <a:buFont typeface="Arial"/>
              <a:buChar char="•"/>
              <a:defRPr sz="2700">
                <a:latin typeface="Arial"/>
                <a:ea typeface="Arial"/>
                <a:cs typeface="Arial"/>
                <a:sym typeface="Arial"/>
              </a:defRPr>
            </a:pPr>
            <a:r>
              <a:rPr sz="2000" dirty="0">
                <a:solidFill>
                  <a:schemeClr val="bg1"/>
                </a:solidFill>
              </a:rPr>
              <a:t>Almost all galaxies </a:t>
            </a:r>
            <a:br>
              <a:rPr sz="2000" dirty="0">
                <a:solidFill>
                  <a:schemeClr val="bg1"/>
                </a:solidFill>
              </a:rPr>
            </a:br>
            <a:r>
              <a:rPr sz="2000" dirty="0">
                <a:solidFill>
                  <a:schemeClr val="bg1"/>
                </a:solidFill>
              </a:rPr>
              <a:t>(&gt;10</a:t>
            </a:r>
            <a:r>
              <a:rPr sz="2000" baseline="31999" dirty="0">
                <a:solidFill>
                  <a:schemeClr val="bg1"/>
                </a:solidFill>
              </a:rPr>
              <a:t>9 </a:t>
            </a:r>
            <a:r>
              <a:rPr sz="2000" dirty="0">
                <a:solidFill>
                  <a:schemeClr val="bg1"/>
                </a:solidFill>
              </a:rPr>
              <a:t>M</a:t>
            </a:r>
            <a:r>
              <a:rPr sz="2000" baseline="-5999" dirty="0">
                <a:solidFill>
                  <a:schemeClr val="bg1"/>
                </a:solidFill>
              </a:rPr>
              <a:t>☉</a:t>
            </a:r>
            <a:r>
              <a:rPr sz="2000" dirty="0">
                <a:solidFill>
                  <a:schemeClr val="bg1"/>
                </a:solidFill>
              </a:rPr>
              <a:t>) host GC systems</a:t>
            </a:r>
          </a:p>
          <a:p>
            <a:pPr marL="253136" indent="-253136" defTabSz="685742">
              <a:buSzPct val="100000"/>
              <a:buFont typeface="Arial"/>
              <a:buChar char="•"/>
              <a:defRPr sz="2700">
                <a:latin typeface="Arial"/>
                <a:ea typeface="Arial"/>
                <a:cs typeface="Arial"/>
                <a:sym typeface="Arial"/>
              </a:defRPr>
            </a:pPr>
            <a:r>
              <a:rPr sz="2000" dirty="0">
                <a:solidFill>
                  <a:schemeClr val="bg1"/>
                </a:solidFill>
              </a:rPr>
              <a:t>GC formation accompanies all major star formation</a:t>
            </a:r>
          </a:p>
          <a:p>
            <a:pPr marL="253136" indent="-253136" defTabSz="685742">
              <a:buSzPct val="100000"/>
              <a:buFont typeface="Arial"/>
              <a:buChar char="•"/>
              <a:defRPr sz="2700">
                <a:latin typeface="Arial"/>
                <a:ea typeface="Arial"/>
                <a:cs typeface="Arial"/>
                <a:sym typeface="Arial"/>
              </a:defRPr>
            </a:pPr>
            <a:r>
              <a:rPr sz="2000" dirty="0">
                <a:solidFill>
                  <a:schemeClr val="bg1"/>
                </a:solidFill>
              </a:rPr>
              <a:t>Vast majority are old</a:t>
            </a:r>
          </a:p>
          <a:p>
            <a:pPr marL="253136" indent="-253136" defTabSz="685742">
              <a:buSzPct val="100000"/>
              <a:buFont typeface="Arial"/>
              <a:buChar char="•"/>
              <a:defRPr sz="2700">
                <a:latin typeface="Arial"/>
                <a:ea typeface="Arial"/>
                <a:cs typeface="Arial"/>
                <a:sym typeface="Arial"/>
              </a:defRPr>
            </a:pPr>
            <a:r>
              <a:rPr sz="2000" dirty="0">
                <a:solidFill>
                  <a:schemeClr val="bg1"/>
                </a:solidFill>
              </a:rPr>
              <a:t>Bright fossil tracers of galaxy formation </a:t>
            </a:r>
          </a:p>
          <a:p>
            <a:pPr marL="253136" indent="-253136" defTabSz="685742">
              <a:buSzPct val="100000"/>
              <a:buFont typeface="Arial"/>
              <a:buChar char="•"/>
              <a:defRPr sz="2700">
                <a:solidFill>
                  <a:srgbClr val="FFFF00"/>
                </a:solidFill>
                <a:latin typeface="Arial"/>
                <a:ea typeface="Arial"/>
                <a:cs typeface="Arial"/>
                <a:sym typeface="Arial"/>
              </a:defRPr>
            </a:pPr>
            <a:r>
              <a:rPr sz="2000" dirty="0">
                <a:solidFill>
                  <a:schemeClr val="bg1"/>
                </a:solidFill>
              </a:rPr>
              <a:t>Spectroscopy feasible to </a:t>
            </a:r>
            <a:br>
              <a:rPr sz="2000" dirty="0">
                <a:solidFill>
                  <a:schemeClr val="bg1"/>
                </a:solidFill>
              </a:rPr>
            </a:br>
            <a:r>
              <a:rPr sz="2000" dirty="0">
                <a:solidFill>
                  <a:schemeClr val="bg1"/>
                </a:solidFill>
              </a:rPr>
              <a:t>~ 50 </a:t>
            </a:r>
            <a:r>
              <a:rPr sz="2000" dirty="0" err="1">
                <a:solidFill>
                  <a:schemeClr val="bg1"/>
                </a:solidFill>
              </a:rPr>
              <a:t>Mpc</a:t>
            </a:r>
            <a:endParaRPr sz="2000" dirty="0">
              <a:solidFill>
                <a:schemeClr val="bg1"/>
              </a:solidFill>
            </a:endParaRPr>
          </a:p>
        </p:txBody>
      </p:sp>
    </p:spTree>
    <p:extLst>
      <p:ext uri="{BB962C8B-B14F-4D97-AF65-F5344CB8AC3E}">
        <p14:creationId xmlns:p14="http://schemas.microsoft.com/office/powerpoint/2010/main" val="1497361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application&#10;&#10;Description automatically generated">
            <a:extLst>
              <a:ext uri="{FF2B5EF4-FFF2-40B4-BE49-F238E27FC236}">
                <a16:creationId xmlns:a16="http://schemas.microsoft.com/office/drawing/2014/main" id="{3AE56CFB-6242-3149-AAD2-A856566CC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951" y="59626"/>
            <a:ext cx="5050410" cy="2936857"/>
          </a:xfrm>
          <a:prstGeom prst="rect">
            <a:avLst/>
          </a:prstGeom>
        </p:spPr>
      </p:pic>
      <p:pic>
        <p:nvPicPr>
          <p:cNvPr id="4" name="Picture 3" descr="Chart, histogram&#10;&#10;Description automatically generated">
            <a:extLst>
              <a:ext uri="{FF2B5EF4-FFF2-40B4-BE49-F238E27FC236}">
                <a16:creationId xmlns:a16="http://schemas.microsoft.com/office/drawing/2014/main" id="{FB3B3340-7E21-194F-835D-98670B7EB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2" y="2401824"/>
            <a:ext cx="5163162" cy="4455288"/>
          </a:xfrm>
          <a:prstGeom prst="rect">
            <a:avLst/>
          </a:prstGeom>
        </p:spPr>
      </p:pic>
      <p:sp>
        <p:nvSpPr>
          <p:cNvPr id="699" name="Content Placeholder 2"/>
          <p:cNvSpPr txBox="1"/>
          <p:nvPr/>
        </p:nvSpPr>
        <p:spPr>
          <a:xfrm>
            <a:off x="159979" y="1196654"/>
            <a:ext cx="3760452" cy="6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395" tIns="23395" rIns="23395" bIns="23395">
            <a:spAutoFit/>
          </a:bodyPr>
          <a:lstStyle/>
          <a:p>
            <a:pPr defTabSz="685742">
              <a:spcBef>
                <a:spcPts val="107"/>
              </a:spcBef>
              <a:defRPr sz="2500"/>
            </a:pPr>
            <a:r>
              <a:rPr lang="en-AU" sz="2000" dirty="0">
                <a:cs typeface="Arial" panose="020B0604020202020204" pitchFamily="34" charset="0"/>
              </a:rPr>
              <a:t>Population of</a:t>
            </a:r>
            <a:r>
              <a:rPr lang="en-AU" sz="2000" dirty="0">
                <a:solidFill>
                  <a:srgbClr val="CCCCFF"/>
                </a:solidFill>
                <a:cs typeface="Arial" panose="020B0604020202020204" pitchFamily="34" charset="0"/>
              </a:rPr>
              <a:t> </a:t>
            </a:r>
            <a:r>
              <a:rPr lang="en-AU" sz="2000" dirty="0">
                <a:cs typeface="Arial" panose="020B0604020202020204" pitchFamily="34" charset="0"/>
              </a:rPr>
              <a:t>l</a:t>
            </a:r>
            <a:r>
              <a:rPr sz="2000" dirty="0" err="1">
                <a:cs typeface="Arial" panose="020B0604020202020204" pitchFamily="34" charset="0"/>
              </a:rPr>
              <a:t>uminous</a:t>
            </a:r>
            <a:r>
              <a:rPr sz="2000" dirty="0">
                <a:cs typeface="Arial" panose="020B0604020202020204" pitchFamily="34" charset="0"/>
              </a:rPr>
              <a:t>,</a:t>
            </a:r>
            <a:r>
              <a:rPr lang="en-AU" sz="2000" dirty="0">
                <a:cs typeface="Arial" panose="020B0604020202020204" pitchFamily="34" charset="0"/>
              </a:rPr>
              <a:t> </a:t>
            </a:r>
            <a:r>
              <a:rPr sz="2000" dirty="0">
                <a:cs typeface="Arial" panose="020B0604020202020204" pitchFamily="34" charset="0"/>
              </a:rPr>
              <a:t>extended, flattened</a:t>
            </a:r>
            <a:r>
              <a:rPr lang="en-AU" sz="2000" dirty="0">
                <a:cs typeface="Arial" panose="020B0604020202020204" pitchFamily="34" charset="0"/>
              </a:rPr>
              <a:t> star </a:t>
            </a:r>
            <a:r>
              <a:rPr lang="en-AU" sz="2000" dirty="0">
                <a:latin typeface="Arial" panose="020B0604020202020204" pitchFamily="34" charset="0"/>
                <a:cs typeface="Arial" panose="020B0604020202020204" pitchFamily="34" charset="0"/>
              </a:rPr>
              <a:t>clusters </a:t>
            </a:r>
            <a:r>
              <a:rPr lang="en-AU" sz="2000" b="1" dirty="0">
                <a:solidFill>
                  <a:srgbClr val="00B050"/>
                </a:solidFill>
                <a:latin typeface="Arial" panose="020B0604020202020204" pitchFamily="34" charset="0"/>
                <a:cs typeface="Arial" panose="020B0604020202020204" pitchFamily="34" charset="0"/>
              </a:rPr>
              <a:t>=&gt; UCDs</a:t>
            </a:r>
            <a:endParaRPr b="1" dirty="0">
              <a:solidFill>
                <a:srgbClr val="00B050"/>
              </a:solidFill>
              <a:latin typeface="Arial" panose="020B0604020202020204" pitchFamily="34" charset="0"/>
              <a:cs typeface="Arial" panose="020B0604020202020204" pitchFamily="34" charset="0"/>
            </a:endParaRPr>
          </a:p>
        </p:txBody>
      </p:sp>
      <p:sp>
        <p:nvSpPr>
          <p:cNvPr id="700" name="Title 1"/>
          <p:cNvSpPr txBox="1">
            <a:spLocks noGrp="1"/>
          </p:cNvSpPr>
          <p:nvPr>
            <p:ph type="title"/>
          </p:nvPr>
        </p:nvSpPr>
        <p:spPr>
          <a:xfrm>
            <a:off x="117639" y="396822"/>
            <a:ext cx="3845133" cy="257462"/>
          </a:xfrm>
          <a:prstGeom prst="rect">
            <a:avLst/>
          </a:prstGeom>
        </p:spPr>
        <p:txBody>
          <a:bodyPr>
            <a:noAutofit/>
          </a:bodyPr>
          <a:lstStyle>
            <a:lvl1pPr defTabSz="1196441">
              <a:defRPr sz="4600">
                <a:solidFill>
                  <a:srgbClr val="000000"/>
                </a:solidFill>
                <a:latin typeface="+mn-lt"/>
                <a:ea typeface="+mn-ea"/>
                <a:cs typeface="+mn-cs"/>
                <a:sym typeface="Gill Sans"/>
              </a:defRPr>
            </a:lvl1pPr>
          </a:lstStyle>
          <a:p>
            <a:pPr>
              <a:lnSpc>
                <a:spcPct val="100000"/>
              </a:lnSpc>
            </a:pPr>
            <a:r>
              <a:rPr lang="en-US" sz="2400" cap="none" dirty="0">
                <a:solidFill>
                  <a:srgbClr val="7030A0"/>
                </a:solidFill>
              </a:rPr>
              <a:t>UCDs in</a:t>
            </a:r>
            <a:r>
              <a:rPr lang="en-US" sz="2400" dirty="0">
                <a:solidFill>
                  <a:srgbClr val="7030A0"/>
                </a:solidFill>
              </a:rPr>
              <a:t> </a:t>
            </a:r>
            <a:r>
              <a:rPr lang="en-US" sz="2400" cap="none" dirty="0">
                <a:solidFill>
                  <a:srgbClr val="7030A0"/>
                </a:solidFill>
              </a:rPr>
              <a:t>UDGs </a:t>
            </a:r>
            <a:r>
              <a:rPr lang="en-US" sz="2400" dirty="0">
                <a:solidFill>
                  <a:srgbClr val="7030A0"/>
                </a:solidFill>
              </a:rPr>
              <a:t>lacking DM</a:t>
            </a:r>
            <a:br>
              <a:rPr lang="en-US" sz="2000" dirty="0"/>
            </a:br>
            <a:r>
              <a:rPr lang="en-US" sz="2000" dirty="0"/>
              <a:t>                     </a:t>
            </a:r>
            <a:endParaRPr lang="en-US" sz="2400" dirty="0"/>
          </a:p>
        </p:txBody>
      </p:sp>
      <p:pic>
        <p:nvPicPr>
          <p:cNvPr id="9" name="Picture 8">
            <a:extLst>
              <a:ext uri="{FF2B5EF4-FFF2-40B4-BE49-F238E27FC236}">
                <a16:creationId xmlns:a16="http://schemas.microsoft.com/office/drawing/2014/main" id="{9C50F41D-A306-0B40-BCED-5722762240C9}"/>
              </a:ext>
            </a:extLst>
          </p:cNvPr>
          <p:cNvPicPr>
            <a:picLocks noChangeAspect="1"/>
          </p:cNvPicPr>
          <p:nvPr/>
        </p:nvPicPr>
        <p:blipFill rotWithShape="1">
          <a:blip r:embed="rId5">
            <a:extLst>
              <a:ext uri="{28A0092B-C50C-407E-A947-70E740481C1C}">
                <a14:useLocalDpi xmlns:a14="http://schemas.microsoft.com/office/drawing/2010/main" val="0"/>
              </a:ext>
            </a:extLst>
          </a:blip>
          <a:srcRect l="26679" t="10319" r="27652" b="17585"/>
          <a:stretch/>
        </p:blipFill>
        <p:spPr>
          <a:xfrm>
            <a:off x="7221943" y="5095745"/>
            <a:ext cx="1804416" cy="1745140"/>
          </a:xfrm>
          <a:prstGeom prst="rect">
            <a:avLst/>
          </a:prstGeom>
        </p:spPr>
      </p:pic>
      <p:sp>
        <p:nvSpPr>
          <p:cNvPr id="10" name="TextBox 9">
            <a:extLst>
              <a:ext uri="{FF2B5EF4-FFF2-40B4-BE49-F238E27FC236}">
                <a16:creationId xmlns:a16="http://schemas.microsoft.com/office/drawing/2014/main" id="{C00C28BC-259E-FC44-9624-9FBF866A012C}"/>
              </a:ext>
            </a:extLst>
          </p:cNvPr>
          <p:cNvSpPr txBox="1"/>
          <p:nvPr/>
        </p:nvSpPr>
        <p:spPr>
          <a:xfrm>
            <a:off x="8646061" y="4762500"/>
            <a:ext cx="513282" cy="338554"/>
          </a:xfrm>
          <a:prstGeom prst="rect">
            <a:avLst/>
          </a:prstGeom>
          <a:noFill/>
        </p:spPr>
        <p:txBody>
          <a:bodyPr wrap="none" rtlCol="0">
            <a:spAutoFit/>
          </a:bodyPr>
          <a:lstStyle/>
          <a:p>
            <a:pPr algn="ctr"/>
            <a:r>
              <a:rPr lang="en-US" sz="1600" b="1" i="0" dirty="0">
                <a:solidFill>
                  <a:schemeClr val="bg1"/>
                </a:solidFill>
                <a:latin typeface="Montserrat" pitchFamily="2" charset="77"/>
              </a:rPr>
              <a:t>DF2</a:t>
            </a:r>
          </a:p>
        </p:txBody>
      </p:sp>
      <p:pic>
        <p:nvPicPr>
          <p:cNvPr id="8" name="Screen Shot 2019-04-20 at 1.08.13 PM.png" descr="Screen Shot 2019-04-20 at 1.08.13 PM.png">
            <a:extLst>
              <a:ext uri="{FF2B5EF4-FFF2-40B4-BE49-F238E27FC236}">
                <a16:creationId xmlns:a16="http://schemas.microsoft.com/office/drawing/2014/main" id="{8BE2739C-47D9-AA43-8ECD-B76628C54E85}"/>
              </a:ext>
            </a:extLst>
          </p:cNvPr>
          <p:cNvPicPr>
            <a:picLocks noChangeAspect="1"/>
          </p:cNvPicPr>
          <p:nvPr/>
        </p:nvPicPr>
        <p:blipFill>
          <a:blip r:embed="rId6"/>
          <a:stretch>
            <a:fillRect/>
          </a:stretch>
        </p:blipFill>
        <p:spPr>
          <a:xfrm>
            <a:off x="6913090" y="3009163"/>
            <a:ext cx="2246253" cy="2276856"/>
          </a:xfrm>
          <a:prstGeom prst="rect">
            <a:avLst/>
          </a:prstGeom>
          <a:ln w="12700">
            <a:miter lim="400000"/>
          </a:ln>
        </p:spPr>
      </p:pic>
      <p:sp>
        <p:nvSpPr>
          <p:cNvPr id="2" name="Rectangle 1">
            <a:extLst>
              <a:ext uri="{FF2B5EF4-FFF2-40B4-BE49-F238E27FC236}">
                <a16:creationId xmlns:a16="http://schemas.microsoft.com/office/drawing/2014/main" id="{868F2207-8F32-7A4D-977B-03CD05AD3DF9}"/>
              </a:ext>
            </a:extLst>
          </p:cNvPr>
          <p:cNvSpPr/>
          <p:nvPr/>
        </p:nvSpPr>
        <p:spPr>
          <a:xfrm>
            <a:off x="4555088" y="3331983"/>
            <a:ext cx="2356277" cy="1938992"/>
          </a:xfrm>
          <a:prstGeom prst="rect">
            <a:avLst/>
          </a:prstGeom>
          <a:solidFill>
            <a:schemeClr val="bg1"/>
          </a:solidFill>
        </p:spPr>
        <p:txBody>
          <a:bodyPr wrap="square">
            <a:spAutoFit/>
          </a:bodyPr>
          <a:lstStyle/>
          <a:p>
            <a:pPr>
              <a:defRPr sz="2600"/>
            </a:pPr>
            <a:r>
              <a:rPr lang="en-US" sz="2000" dirty="0"/>
              <a:t>M</a:t>
            </a:r>
            <a:r>
              <a:rPr lang="en-US" sz="2000" baseline="-5999" dirty="0"/>
              <a:t>★</a:t>
            </a:r>
            <a:r>
              <a:rPr lang="en-US" sz="2000" dirty="0"/>
              <a:t> = 2 x 10</a:t>
            </a:r>
            <a:r>
              <a:rPr lang="en-US" sz="2000" baseline="31999" dirty="0"/>
              <a:t>8 </a:t>
            </a:r>
            <a:r>
              <a:rPr lang="en-US" sz="2000" dirty="0"/>
              <a:t>M</a:t>
            </a:r>
            <a:r>
              <a:rPr lang="en-US" sz="2000" baseline="-5999" dirty="0"/>
              <a:t>⦿</a:t>
            </a:r>
          </a:p>
          <a:p>
            <a:pPr>
              <a:defRPr sz="2600"/>
            </a:pPr>
            <a:r>
              <a:rPr lang="en-US" sz="2000" dirty="0" err="1"/>
              <a:t>M</a:t>
            </a:r>
            <a:r>
              <a:rPr lang="en-US" sz="2000" baseline="-5999" dirty="0" err="1"/>
              <a:t>halo</a:t>
            </a:r>
            <a:r>
              <a:rPr lang="en-US" sz="2000" baseline="-5999" dirty="0"/>
              <a:t>  </a:t>
            </a:r>
            <a:r>
              <a:rPr lang="en-US" sz="2000" dirty="0"/>
              <a:t>&lt; 3.4 x 10</a:t>
            </a:r>
            <a:r>
              <a:rPr lang="en-US" sz="2000" baseline="31999" dirty="0"/>
              <a:t>8 </a:t>
            </a:r>
            <a:r>
              <a:rPr lang="en-US" sz="2000" dirty="0"/>
              <a:t>M</a:t>
            </a:r>
            <a:r>
              <a:rPr lang="en-US" sz="2000" baseline="-5999" dirty="0"/>
              <a:t>⦿</a:t>
            </a:r>
          </a:p>
          <a:p>
            <a:pPr>
              <a:defRPr sz="2600"/>
            </a:pPr>
            <a:r>
              <a:rPr lang="en-US" sz="2000" dirty="0" err="1"/>
              <a:t>M</a:t>
            </a:r>
            <a:r>
              <a:rPr lang="en-US" sz="2000" baseline="-5999" dirty="0" err="1"/>
              <a:t>halo</a:t>
            </a:r>
            <a:r>
              <a:rPr lang="en-US" sz="2000" dirty="0"/>
              <a:t>/M</a:t>
            </a:r>
            <a:r>
              <a:rPr lang="en-US" sz="2000" baseline="-5999" dirty="0"/>
              <a:t>★ </a:t>
            </a:r>
            <a:r>
              <a:rPr lang="en-US" sz="2000" dirty="0"/>
              <a:t>~ 1  consistent with zero dark matter</a:t>
            </a:r>
          </a:p>
          <a:p>
            <a:pPr>
              <a:defRPr sz="2600"/>
            </a:pPr>
            <a:endParaRPr lang="en-US" sz="2000" dirty="0"/>
          </a:p>
        </p:txBody>
      </p:sp>
      <p:sp>
        <p:nvSpPr>
          <p:cNvPr id="3" name="TextBox 2">
            <a:extLst>
              <a:ext uri="{FF2B5EF4-FFF2-40B4-BE49-F238E27FC236}">
                <a16:creationId xmlns:a16="http://schemas.microsoft.com/office/drawing/2014/main" id="{A9A1ADB1-97C2-9A42-86B5-217775480BA2}"/>
              </a:ext>
            </a:extLst>
          </p:cNvPr>
          <p:cNvSpPr txBox="1"/>
          <p:nvPr/>
        </p:nvSpPr>
        <p:spPr>
          <a:xfrm rot="10800000" flipV="1">
            <a:off x="5251659" y="5221570"/>
            <a:ext cx="1804416" cy="1692771"/>
          </a:xfrm>
          <a:prstGeom prst="rect">
            <a:avLst/>
          </a:prstGeom>
          <a:noFill/>
        </p:spPr>
        <p:txBody>
          <a:bodyPr wrap="square" rtlCol="0">
            <a:spAutoFit/>
          </a:bodyPr>
          <a:lstStyle/>
          <a:p>
            <a:r>
              <a:rPr lang="en-US" sz="2000" dirty="0"/>
              <a:t>Expected </a:t>
            </a:r>
            <a:r>
              <a:rPr lang="en-US" sz="2000" dirty="0" err="1"/>
              <a:t>M</a:t>
            </a:r>
            <a:r>
              <a:rPr lang="en-US" sz="2000" baseline="-5999" dirty="0" err="1"/>
              <a:t>halo</a:t>
            </a:r>
            <a:r>
              <a:rPr lang="en-US" sz="2000" baseline="-5999" dirty="0"/>
              <a:t> </a:t>
            </a:r>
            <a:r>
              <a:rPr lang="en-US" sz="2000" dirty="0"/>
              <a:t>is</a:t>
            </a:r>
            <a:r>
              <a:rPr lang="en-US" sz="2000" baseline="-5999" dirty="0"/>
              <a:t> </a:t>
            </a:r>
            <a:r>
              <a:rPr lang="en-US" sz="2000" dirty="0"/>
              <a:t>400 times higher than our upper limit</a:t>
            </a:r>
          </a:p>
          <a:p>
            <a:pPr algn="ctr"/>
            <a:endParaRPr lang="en-US" sz="2400" b="1" i="0" dirty="0">
              <a:solidFill>
                <a:schemeClr val="bg1"/>
              </a:solidFill>
              <a:latin typeface="Montserrat" pitchFamily="2" charset="77"/>
            </a:endParaRPr>
          </a:p>
        </p:txBody>
      </p:sp>
      <p:sp>
        <p:nvSpPr>
          <p:cNvPr id="5" name="TextBox 4">
            <a:extLst>
              <a:ext uri="{FF2B5EF4-FFF2-40B4-BE49-F238E27FC236}">
                <a16:creationId xmlns:a16="http://schemas.microsoft.com/office/drawing/2014/main" id="{733B9CF5-59F4-CB48-BA03-59FD00FD24D5}"/>
              </a:ext>
            </a:extLst>
          </p:cNvPr>
          <p:cNvSpPr txBox="1"/>
          <p:nvPr/>
        </p:nvSpPr>
        <p:spPr>
          <a:xfrm>
            <a:off x="8502863" y="3149936"/>
            <a:ext cx="471603" cy="307777"/>
          </a:xfrm>
          <a:prstGeom prst="rect">
            <a:avLst/>
          </a:prstGeom>
          <a:noFill/>
        </p:spPr>
        <p:txBody>
          <a:bodyPr wrap="none" rtlCol="0">
            <a:spAutoFit/>
          </a:bodyPr>
          <a:lstStyle/>
          <a:p>
            <a:pPr algn="ctr"/>
            <a:r>
              <a:rPr lang="en-US" sz="1400" i="0" dirty="0">
                <a:latin typeface="Montserrat" pitchFamily="2" charset="77"/>
              </a:rPr>
              <a:t>DF2</a:t>
            </a:r>
          </a:p>
        </p:txBody>
      </p:sp>
      <p:sp>
        <p:nvSpPr>
          <p:cNvPr id="6" name="TextBox 5">
            <a:extLst>
              <a:ext uri="{FF2B5EF4-FFF2-40B4-BE49-F238E27FC236}">
                <a16:creationId xmlns:a16="http://schemas.microsoft.com/office/drawing/2014/main" id="{75CA59DD-1D7A-CF45-27A8-C4D700EFCB13}"/>
              </a:ext>
            </a:extLst>
          </p:cNvPr>
          <p:cNvSpPr txBox="1"/>
          <p:nvPr/>
        </p:nvSpPr>
        <p:spPr>
          <a:xfrm>
            <a:off x="1219201" y="654284"/>
            <a:ext cx="1173020" cy="523220"/>
          </a:xfrm>
          <a:prstGeom prst="rect">
            <a:avLst/>
          </a:prstGeom>
          <a:noFill/>
        </p:spPr>
        <p:txBody>
          <a:bodyPr wrap="square" rtlCol="0">
            <a:spAutoFit/>
          </a:bodyPr>
          <a:lstStyle/>
          <a:p>
            <a:pPr algn="ctr"/>
            <a:r>
              <a:rPr lang="en-US" sz="2800" b="1" i="0" dirty="0">
                <a:solidFill>
                  <a:schemeClr val="bg1"/>
                </a:solidFill>
                <a:latin typeface="Montserrat" pitchFamily="2" charset="77"/>
              </a:rPr>
              <a:t>🤨</a:t>
            </a:r>
          </a:p>
        </p:txBody>
      </p:sp>
      <p:sp>
        <p:nvSpPr>
          <p:cNvPr id="12" name="TextBox 11">
            <a:extLst>
              <a:ext uri="{FF2B5EF4-FFF2-40B4-BE49-F238E27FC236}">
                <a16:creationId xmlns:a16="http://schemas.microsoft.com/office/drawing/2014/main" id="{BF22B2DB-C248-AC2E-119D-2D3B34B52194}"/>
              </a:ext>
            </a:extLst>
          </p:cNvPr>
          <p:cNvSpPr txBox="1"/>
          <p:nvPr/>
        </p:nvSpPr>
        <p:spPr>
          <a:xfrm>
            <a:off x="275561" y="1906204"/>
            <a:ext cx="3060299" cy="707886"/>
          </a:xfrm>
          <a:prstGeom prst="rect">
            <a:avLst/>
          </a:prstGeom>
          <a:noFill/>
        </p:spPr>
        <p:txBody>
          <a:bodyPr wrap="square" rtlCol="0">
            <a:spAutoFit/>
          </a:bodyPr>
          <a:lstStyle/>
          <a:p>
            <a:pPr algn="ctr"/>
            <a:r>
              <a:rPr lang="en-US" sz="2000" dirty="0"/>
              <a:t>v</a:t>
            </a:r>
            <a:r>
              <a:rPr lang="en-US" sz="2000" i="0" dirty="0"/>
              <a:t>an </a:t>
            </a:r>
            <a:r>
              <a:rPr lang="en-US" sz="2000" dirty="0" err="1"/>
              <a:t>D</a:t>
            </a:r>
            <a:r>
              <a:rPr lang="en-US" sz="2000" i="0" dirty="0" err="1"/>
              <a:t>okkum</a:t>
            </a:r>
            <a:r>
              <a:rPr lang="en-US" sz="2000" dirty="0"/>
              <a:t>+ 2018, 2019 </a:t>
            </a:r>
            <a:r>
              <a:rPr lang="en-US" sz="2000" i="0" dirty="0"/>
              <a:t>Shen+ 2020</a:t>
            </a:r>
          </a:p>
        </p:txBody>
      </p:sp>
    </p:spTree>
    <p:extLst>
      <p:ext uri="{BB962C8B-B14F-4D97-AF65-F5344CB8AC3E}">
        <p14:creationId xmlns:p14="http://schemas.microsoft.com/office/powerpoint/2010/main" val="2135479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C1DA41D-2C3F-7E47-A5A2-27043AD22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636" y="851630"/>
            <a:ext cx="6631047" cy="5260856"/>
          </a:xfrm>
          <a:prstGeom prst="rect">
            <a:avLst/>
          </a:prstGeom>
        </p:spPr>
      </p:pic>
      <p:sp>
        <p:nvSpPr>
          <p:cNvPr id="2" name="Title 1">
            <a:extLst>
              <a:ext uri="{FF2B5EF4-FFF2-40B4-BE49-F238E27FC236}">
                <a16:creationId xmlns:a16="http://schemas.microsoft.com/office/drawing/2014/main" id="{C726A246-866D-204B-998A-3A796A4B4188}"/>
              </a:ext>
            </a:extLst>
          </p:cNvPr>
          <p:cNvSpPr>
            <a:spLocks noGrp="1"/>
          </p:cNvSpPr>
          <p:nvPr>
            <p:ph type="title"/>
          </p:nvPr>
        </p:nvSpPr>
        <p:spPr>
          <a:xfrm>
            <a:off x="4038506" y="26907"/>
            <a:ext cx="3518740" cy="718608"/>
          </a:xfrm>
        </p:spPr>
        <p:txBody>
          <a:bodyPr/>
          <a:lstStyle/>
          <a:p>
            <a:r>
              <a:rPr lang="en-US" dirty="0">
                <a:latin typeface="+mn-lt"/>
              </a:rPr>
              <a:t>Bullet formation scenario</a:t>
            </a:r>
          </a:p>
        </p:txBody>
      </p:sp>
      <p:sp>
        <p:nvSpPr>
          <p:cNvPr id="6" name="TextBox 5">
            <a:extLst>
              <a:ext uri="{FF2B5EF4-FFF2-40B4-BE49-F238E27FC236}">
                <a16:creationId xmlns:a16="http://schemas.microsoft.com/office/drawing/2014/main" id="{E978C118-9719-CB48-A329-9B6728385795}"/>
              </a:ext>
            </a:extLst>
          </p:cNvPr>
          <p:cNvSpPr txBox="1"/>
          <p:nvPr/>
        </p:nvSpPr>
        <p:spPr>
          <a:xfrm>
            <a:off x="147433" y="330915"/>
            <a:ext cx="2233175" cy="461665"/>
          </a:xfrm>
          <a:prstGeom prst="rect">
            <a:avLst/>
          </a:prstGeom>
          <a:noFill/>
        </p:spPr>
        <p:txBody>
          <a:bodyPr wrap="none" rtlCol="0">
            <a:spAutoFit/>
          </a:bodyPr>
          <a:lstStyle/>
          <a:p>
            <a:pPr algn="ctr"/>
            <a:r>
              <a:rPr lang="en-US" sz="2400" dirty="0"/>
              <a:t>NGC 1052 group</a:t>
            </a:r>
            <a:endParaRPr lang="en-US" sz="2400" b="1" i="0" dirty="0">
              <a:solidFill>
                <a:schemeClr val="bg1"/>
              </a:solidFill>
              <a:latin typeface="Montserrat" pitchFamily="2" charset="77"/>
            </a:endParaRPr>
          </a:p>
        </p:txBody>
      </p:sp>
      <p:sp>
        <p:nvSpPr>
          <p:cNvPr id="3" name="Text Placeholder 2">
            <a:extLst>
              <a:ext uri="{FF2B5EF4-FFF2-40B4-BE49-F238E27FC236}">
                <a16:creationId xmlns:a16="http://schemas.microsoft.com/office/drawing/2014/main" id="{8C5F6457-3089-BD47-9A64-4AEAC3916BFB}"/>
              </a:ext>
            </a:extLst>
          </p:cNvPr>
          <p:cNvSpPr>
            <a:spLocks noGrp="1"/>
          </p:cNvSpPr>
          <p:nvPr>
            <p:ph type="body" sz="quarter" idx="11"/>
          </p:nvPr>
        </p:nvSpPr>
        <p:spPr>
          <a:xfrm>
            <a:off x="147433" y="561747"/>
            <a:ext cx="2716306" cy="5858451"/>
          </a:xfrm>
        </p:spPr>
        <p:txBody>
          <a:bodyPr>
            <a:normAutofit fontScale="32500" lnSpcReduction="20000"/>
          </a:bodyPr>
          <a:lstStyle/>
          <a:p>
            <a:br>
              <a:rPr lang="en-US" sz="6200" b="0" dirty="0">
                <a:latin typeface="+mn-lt"/>
              </a:rPr>
            </a:br>
            <a:r>
              <a:rPr lang="en-US" sz="6200" b="0" dirty="0">
                <a:solidFill>
                  <a:schemeClr val="accent2"/>
                </a:solidFill>
                <a:latin typeface="+mn-lt"/>
              </a:rPr>
              <a:t>van </a:t>
            </a:r>
            <a:r>
              <a:rPr lang="en-US" sz="6200" b="0" dirty="0" err="1">
                <a:solidFill>
                  <a:schemeClr val="accent2"/>
                </a:solidFill>
                <a:latin typeface="+mn-lt"/>
              </a:rPr>
              <a:t>Dokkum</a:t>
            </a:r>
            <a:r>
              <a:rPr lang="en-US" sz="6200" b="0" dirty="0">
                <a:solidFill>
                  <a:schemeClr val="accent2"/>
                </a:solidFill>
                <a:latin typeface="+mn-lt"/>
              </a:rPr>
              <a:t>+ 2022 Nature</a:t>
            </a:r>
            <a:br>
              <a:rPr lang="en-US" sz="6200" b="0" dirty="0">
                <a:latin typeface="+mn-lt"/>
              </a:rPr>
            </a:br>
            <a:endParaRPr lang="en-US" sz="6200" b="0" dirty="0">
              <a:latin typeface="+mn-lt"/>
            </a:endParaRPr>
          </a:p>
          <a:p>
            <a:r>
              <a:rPr lang="en-US" sz="6200" b="0" dirty="0">
                <a:latin typeface="+mn-lt"/>
              </a:rPr>
              <a:t>Two gas rich galaxies collide </a:t>
            </a:r>
          </a:p>
          <a:p>
            <a:r>
              <a:rPr lang="en-US" sz="6200" b="0" dirty="0">
                <a:latin typeface="+mn-lt"/>
              </a:rPr>
              <a:t>Creates trail of UDGs </a:t>
            </a:r>
          </a:p>
          <a:p>
            <a:r>
              <a:rPr lang="en-US" sz="6200" b="0" dirty="0">
                <a:latin typeface="+mn-lt"/>
              </a:rPr>
              <a:t>stripped of DM</a:t>
            </a:r>
          </a:p>
          <a:p>
            <a:endParaRPr lang="en-US" sz="6200" b="0" dirty="0">
              <a:latin typeface="+mn-lt"/>
            </a:endParaRPr>
          </a:p>
          <a:p>
            <a:r>
              <a:rPr lang="en-US" sz="6200" b="0" dirty="0">
                <a:latin typeface="+mn-lt"/>
              </a:rPr>
              <a:t>Also creates massive star clusters &amp; feedback expands UDGs</a:t>
            </a:r>
          </a:p>
          <a:p>
            <a:endParaRPr lang="en-US" sz="6200" b="0" dirty="0">
              <a:latin typeface="+mn-lt"/>
            </a:endParaRPr>
          </a:p>
          <a:p>
            <a:r>
              <a:rPr lang="en-US" sz="6200" b="0" dirty="0">
                <a:latin typeface="+mn-lt"/>
              </a:rPr>
              <a:t>Stellar pops are key:</a:t>
            </a:r>
          </a:p>
          <a:p>
            <a:r>
              <a:rPr lang="en-US" sz="6200" b="0" dirty="0">
                <a:latin typeface="+mn-lt"/>
              </a:rPr>
              <a:t>DF2 and DF4 same metallicities &amp; ages</a:t>
            </a:r>
          </a:p>
          <a:p>
            <a:r>
              <a:rPr lang="en-US" sz="6200" b="0" dirty="0">
                <a:latin typeface="+mn-lt"/>
              </a:rPr>
              <a:t>[Fe/H] -1.35, ~8 </a:t>
            </a:r>
            <a:r>
              <a:rPr lang="en-US" sz="6200" b="0" dirty="0" err="1">
                <a:latin typeface="+mn-lt"/>
              </a:rPr>
              <a:t>Gyr</a:t>
            </a:r>
            <a:r>
              <a:rPr lang="en-US" sz="6200" b="0" dirty="0">
                <a:latin typeface="+mn-lt"/>
              </a:rPr>
              <a:t>, consistent with model</a:t>
            </a:r>
          </a:p>
          <a:p>
            <a:r>
              <a:rPr lang="en-US" sz="6200" b="0" dirty="0">
                <a:latin typeface="+mn-lt"/>
              </a:rPr>
              <a:t> </a:t>
            </a:r>
          </a:p>
          <a:p>
            <a:r>
              <a:rPr lang="en-US" sz="6200" b="0" dirty="0">
                <a:latin typeface="+mn-lt"/>
              </a:rPr>
              <a:t>DF5? Similar but fainter</a:t>
            </a:r>
          </a:p>
          <a:p>
            <a:endParaRPr lang="en-US" sz="6200" b="0" dirty="0">
              <a:latin typeface="+mn-lt"/>
            </a:endParaRPr>
          </a:p>
          <a:p>
            <a:endParaRPr lang="en-US" sz="5600" b="0" dirty="0"/>
          </a:p>
          <a:p>
            <a:endParaRPr lang="en-US" sz="1800" b="0" dirty="0"/>
          </a:p>
          <a:p>
            <a:endParaRPr lang="en-US" sz="1800" b="0" dirty="0"/>
          </a:p>
        </p:txBody>
      </p:sp>
    </p:spTree>
    <p:extLst>
      <p:ext uri="{BB962C8B-B14F-4D97-AF65-F5344CB8AC3E}">
        <p14:creationId xmlns:p14="http://schemas.microsoft.com/office/powerpoint/2010/main" val="1741787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a graph with numbers and symbols&#10;&#10;Description automatically generated with medium confidence">
            <a:extLst>
              <a:ext uri="{FF2B5EF4-FFF2-40B4-BE49-F238E27FC236}">
                <a16:creationId xmlns:a16="http://schemas.microsoft.com/office/drawing/2014/main" id="{2021C88B-46A6-F411-C5C6-3AC49ABB16B0}"/>
              </a:ext>
            </a:extLst>
          </p:cNvPr>
          <p:cNvPicPr>
            <a:picLocks noChangeAspect="1"/>
          </p:cNvPicPr>
          <p:nvPr/>
        </p:nvPicPr>
        <p:blipFill rotWithShape="1">
          <a:blip r:embed="rId3">
            <a:extLst>
              <a:ext uri="{28A0092B-C50C-407E-A947-70E740481C1C}">
                <a14:useLocalDpi xmlns:a14="http://schemas.microsoft.com/office/drawing/2010/main" val="0"/>
              </a:ext>
            </a:extLst>
          </a:blip>
          <a:srcRect t="6567"/>
          <a:stretch/>
        </p:blipFill>
        <p:spPr>
          <a:xfrm>
            <a:off x="2503408" y="3288705"/>
            <a:ext cx="3644662" cy="3251133"/>
          </a:xfrm>
          <a:prstGeom prst="rect">
            <a:avLst/>
          </a:prstGeom>
        </p:spPr>
      </p:pic>
      <p:sp>
        <p:nvSpPr>
          <p:cNvPr id="2" name="Title 1">
            <a:extLst>
              <a:ext uri="{FF2B5EF4-FFF2-40B4-BE49-F238E27FC236}">
                <a16:creationId xmlns:a16="http://schemas.microsoft.com/office/drawing/2014/main" id="{6D377DF2-B9FF-E18A-EE27-F175A7D865DD}"/>
              </a:ext>
            </a:extLst>
          </p:cNvPr>
          <p:cNvSpPr>
            <a:spLocks noGrp="1"/>
          </p:cNvSpPr>
          <p:nvPr>
            <p:ph type="title"/>
          </p:nvPr>
        </p:nvSpPr>
        <p:spPr>
          <a:xfrm>
            <a:off x="421248" y="-215591"/>
            <a:ext cx="7886700" cy="1202633"/>
          </a:xfrm>
        </p:spPr>
        <p:txBody>
          <a:bodyPr/>
          <a:lstStyle/>
          <a:p>
            <a:pPr algn="ctr"/>
            <a:r>
              <a:rPr lang="en-US" dirty="0"/>
              <a:t>Another DM – free UDG</a:t>
            </a:r>
          </a:p>
        </p:txBody>
      </p:sp>
      <p:sp>
        <p:nvSpPr>
          <p:cNvPr id="3" name="Text Placeholder 2">
            <a:extLst>
              <a:ext uri="{FF2B5EF4-FFF2-40B4-BE49-F238E27FC236}">
                <a16:creationId xmlns:a16="http://schemas.microsoft.com/office/drawing/2014/main" id="{977A6936-C3F5-FC15-E4E8-7430BAF77B13}"/>
              </a:ext>
            </a:extLst>
          </p:cNvPr>
          <p:cNvSpPr>
            <a:spLocks noGrp="1"/>
          </p:cNvSpPr>
          <p:nvPr>
            <p:ph type="body" sz="quarter" idx="11"/>
          </p:nvPr>
        </p:nvSpPr>
        <p:spPr>
          <a:xfrm>
            <a:off x="63386" y="610921"/>
            <a:ext cx="8268563" cy="5923621"/>
          </a:xfrm>
        </p:spPr>
        <p:txBody>
          <a:bodyPr>
            <a:normAutofit/>
          </a:bodyPr>
          <a:lstStyle/>
          <a:p>
            <a:pPr>
              <a:spcAft>
                <a:spcPts val="0"/>
              </a:spcAft>
            </a:pPr>
            <a:r>
              <a:rPr lang="en-US" sz="2000" b="0" dirty="0">
                <a:latin typeface="+mn-lt"/>
              </a:rPr>
              <a:t>          </a:t>
            </a:r>
            <a:r>
              <a:rPr lang="en-US" sz="2000" dirty="0">
                <a:latin typeface="+mn-lt"/>
              </a:rPr>
              <a:t>FCC 224  </a:t>
            </a:r>
            <a:r>
              <a:rPr lang="en-US" sz="2000" b="0" dirty="0">
                <a:latin typeface="+mn-lt"/>
              </a:rPr>
              <a:t>(Romanowsky+ 2024, Tang+ submitted, </a:t>
            </a:r>
            <a:r>
              <a:rPr lang="en-US" sz="2000" b="0" dirty="0" err="1">
                <a:latin typeface="+mn-lt"/>
              </a:rPr>
              <a:t>Buzzo</a:t>
            </a:r>
            <a:r>
              <a:rPr lang="en-US" sz="2000" b="0" dirty="0">
                <a:latin typeface="+mn-lt"/>
              </a:rPr>
              <a:t>+ in prep)</a:t>
            </a:r>
          </a:p>
          <a:p>
            <a:pPr algn="ctr">
              <a:spcAft>
                <a:spcPts val="0"/>
              </a:spcAft>
            </a:pPr>
            <a:r>
              <a:rPr lang="en-US" sz="2000" b="0" dirty="0" err="1">
                <a:latin typeface="+mn-lt"/>
              </a:rPr>
              <a:t>DECaLS</a:t>
            </a:r>
            <a:r>
              <a:rPr lang="en-US" sz="2000" b="0" dirty="0">
                <a:latin typeface="+mn-lt"/>
              </a:rPr>
              <a:t>, HST, KCWI</a:t>
            </a:r>
            <a:br>
              <a:rPr lang="en-US" sz="2000" b="0" dirty="0">
                <a:latin typeface="+mn-lt"/>
              </a:rPr>
            </a:br>
            <a:endParaRPr lang="en-US" sz="2000" b="0" dirty="0">
              <a:latin typeface="+mn-lt"/>
            </a:endParaRPr>
          </a:p>
          <a:p>
            <a:pPr>
              <a:spcAft>
                <a:spcPts val="0"/>
              </a:spcAft>
            </a:pPr>
            <a:r>
              <a:rPr lang="en-US" sz="1800" b="0" dirty="0">
                <a:latin typeface="+mn-lt"/>
              </a:rPr>
              <a:t>Quiescent UDG in Fornax at  ~18 </a:t>
            </a:r>
            <a:r>
              <a:rPr lang="en-US" sz="1800" b="0" dirty="0" err="1">
                <a:latin typeface="+mn-lt"/>
              </a:rPr>
              <a:t>Mpc</a:t>
            </a:r>
            <a:r>
              <a:rPr lang="en-US" sz="1800" b="0" dirty="0">
                <a:latin typeface="+mn-lt"/>
              </a:rPr>
              <a:t>, age 10 </a:t>
            </a:r>
            <a:r>
              <a:rPr lang="en-US" sz="1800" b="0" dirty="0" err="1">
                <a:latin typeface="+mn-lt"/>
              </a:rPr>
              <a:t>Gyr</a:t>
            </a:r>
            <a:r>
              <a:rPr lang="en-US" sz="1800" b="0" dirty="0">
                <a:latin typeface="+mn-lt"/>
              </a:rPr>
              <a:t>, [m/H] -1.3</a:t>
            </a:r>
          </a:p>
          <a:p>
            <a:pPr>
              <a:spcAft>
                <a:spcPts val="0"/>
              </a:spcAft>
            </a:pPr>
            <a:r>
              <a:rPr lang="en-US" sz="1800" b="0" dirty="0">
                <a:solidFill>
                  <a:srgbClr val="00B050"/>
                </a:solidFill>
                <a:latin typeface="+mn-lt"/>
              </a:rPr>
              <a:t>6 confirmed GCs, homogenous </a:t>
            </a:r>
            <a:r>
              <a:rPr lang="en-US" sz="1800" b="0" dirty="0" err="1">
                <a:solidFill>
                  <a:srgbClr val="00B050"/>
                </a:solidFill>
                <a:latin typeface="+mn-lt"/>
              </a:rPr>
              <a:t>colours</a:t>
            </a:r>
            <a:r>
              <a:rPr lang="en-US" sz="1800" b="0" dirty="0">
                <a:solidFill>
                  <a:srgbClr val="00B050"/>
                </a:solidFill>
                <a:latin typeface="+mn-lt"/>
              </a:rPr>
              <a:t> </a:t>
            </a:r>
            <a:br>
              <a:rPr lang="en-US" sz="1800" b="0" dirty="0">
                <a:solidFill>
                  <a:srgbClr val="00B050"/>
                </a:solidFill>
                <a:latin typeface="+mn-lt"/>
              </a:rPr>
            </a:br>
            <a:r>
              <a:rPr lang="en-US" sz="1800" b="0" dirty="0">
                <a:solidFill>
                  <a:srgbClr val="00B050"/>
                </a:solidFill>
                <a:latin typeface="+mn-lt"/>
              </a:rPr>
              <a:t>&amp; very similar to the galaxy starlight</a:t>
            </a:r>
          </a:p>
          <a:p>
            <a:pPr>
              <a:spcAft>
                <a:spcPts val="0"/>
              </a:spcAft>
            </a:pPr>
            <a:r>
              <a:rPr lang="en-US" sz="1800" b="0" dirty="0">
                <a:solidFill>
                  <a:srgbClr val="00B050"/>
                </a:solidFill>
                <a:latin typeface="+mn-lt"/>
              </a:rPr>
              <a:t>Single burst formation for galaxy and GCs</a:t>
            </a:r>
          </a:p>
          <a:p>
            <a:pPr>
              <a:spcAft>
                <a:spcPts val="0"/>
              </a:spcAft>
            </a:pPr>
            <a:r>
              <a:rPr lang="en-US" sz="1800" b="0" dirty="0">
                <a:solidFill>
                  <a:srgbClr val="00B050"/>
                </a:solidFill>
                <a:latin typeface="+mn-lt"/>
              </a:rPr>
              <a:t>Top-heavy GCLF</a:t>
            </a:r>
          </a:p>
          <a:p>
            <a:pPr>
              <a:spcAft>
                <a:spcPts val="0"/>
              </a:spcAft>
            </a:pPr>
            <a:r>
              <a:rPr lang="en-US" sz="1800" b="0" dirty="0">
                <a:solidFill>
                  <a:srgbClr val="00B050"/>
                </a:solidFill>
                <a:latin typeface="+mn-lt"/>
              </a:rPr>
              <a:t>Sigma (stars and GCs) consistent with no DM</a:t>
            </a:r>
          </a:p>
          <a:p>
            <a:endParaRPr lang="en-US" sz="2000" b="0" dirty="0">
              <a:latin typeface="+mn-lt"/>
            </a:endParaRPr>
          </a:p>
          <a:p>
            <a:endParaRPr lang="en-US" sz="2000" b="0" dirty="0">
              <a:latin typeface="+mn-lt"/>
            </a:endParaRPr>
          </a:p>
        </p:txBody>
      </p:sp>
      <p:pic>
        <p:nvPicPr>
          <p:cNvPr id="5" name="Picture 4" descr="A galaxy with stars and a white circle&#10;&#10;Description automatically generated with medium confidence">
            <a:extLst>
              <a:ext uri="{FF2B5EF4-FFF2-40B4-BE49-F238E27FC236}">
                <a16:creationId xmlns:a16="http://schemas.microsoft.com/office/drawing/2014/main" id="{5BFB40B0-27CE-48EA-4F7D-D4E079E85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823" y="1057043"/>
            <a:ext cx="3025180" cy="3016869"/>
          </a:xfrm>
          <a:prstGeom prst="rect">
            <a:avLst/>
          </a:prstGeom>
        </p:spPr>
      </p:pic>
      <p:pic>
        <p:nvPicPr>
          <p:cNvPr id="7" name="Picture 6" descr="A galaxy with stars and a circle in the center&#10;&#10;Description automatically generated">
            <a:extLst>
              <a:ext uri="{FF2B5EF4-FFF2-40B4-BE49-F238E27FC236}">
                <a16:creationId xmlns:a16="http://schemas.microsoft.com/office/drawing/2014/main" id="{AB4F1701-EADE-0CD1-E47A-31C4CAF9B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823" y="4073912"/>
            <a:ext cx="3025180" cy="3030115"/>
          </a:xfrm>
          <a:prstGeom prst="rect">
            <a:avLst/>
          </a:prstGeom>
        </p:spPr>
      </p:pic>
      <p:sp>
        <p:nvSpPr>
          <p:cNvPr id="12" name="TextBox 11">
            <a:extLst>
              <a:ext uri="{FF2B5EF4-FFF2-40B4-BE49-F238E27FC236}">
                <a16:creationId xmlns:a16="http://schemas.microsoft.com/office/drawing/2014/main" id="{4A00DFCF-8D31-887F-79F8-60DC9CB1CFD1}"/>
              </a:ext>
            </a:extLst>
          </p:cNvPr>
          <p:cNvSpPr txBox="1"/>
          <p:nvPr/>
        </p:nvSpPr>
        <p:spPr>
          <a:xfrm>
            <a:off x="111997" y="3390858"/>
            <a:ext cx="2624899" cy="3231654"/>
          </a:xfrm>
          <a:prstGeom prst="rect">
            <a:avLst/>
          </a:prstGeom>
          <a:noFill/>
        </p:spPr>
        <p:txBody>
          <a:bodyPr wrap="square" rtlCol="0">
            <a:spAutoFit/>
          </a:bodyPr>
          <a:lstStyle/>
          <a:p>
            <a:r>
              <a:rPr lang="en-US" b="0" dirty="0">
                <a:latin typeface="+mn-lt"/>
              </a:rPr>
              <a:t>Differences c.f. DF2/4</a:t>
            </a:r>
          </a:p>
          <a:p>
            <a:endParaRPr lang="en-US" b="0" dirty="0">
              <a:latin typeface="+mn-lt"/>
            </a:endParaRPr>
          </a:p>
          <a:p>
            <a:r>
              <a:rPr lang="en-US" b="0" dirty="0">
                <a:solidFill>
                  <a:schemeClr val="accent2"/>
                </a:solidFill>
                <a:latin typeface="+mn-lt"/>
              </a:rPr>
              <a:t>Compact GCs distribution</a:t>
            </a:r>
          </a:p>
          <a:p>
            <a:r>
              <a:rPr lang="en-US" b="0" dirty="0">
                <a:solidFill>
                  <a:schemeClr val="accent2"/>
                </a:solidFill>
                <a:latin typeface="+mn-lt"/>
              </a:rPr>
              <a:t>(r</a:t>
            </a:r>
            <a:r>
              <a:rPr lang="en-US" b="0" baseline="-25000" dirty="0">
                <a:solidFill>
                  <a:schemeClr val="accent2"/>
                </a:solidFill>
                <a:latin typeface="+mn-lt"/>
              </a:rPr>
              <a:t>1/2 </a:t>
            </a:r>
            <a:r>
              <a:rPr lang="en-US" b="0" baseline="-25000" dirty="0" err="1">
                <a:solidFill>
                  <a:schemeClr val="accent2"/>
                </a:solidFill>
                <a:latin typeface="+mn-lt"/>
              </a:rPr>
              <a:t>Ngc</a:t>
            </a:r>
            <a:r>
              <a:rPr lang="en-US" b="0" baseline="-25000" dirty="0">
                <a:solidFill>
                  <a:schemeClr val="accent2"/>
                </a:solidFill>
                <a:latin typeface="+mn-lt"/>
              </a:rPr>
              <a:t> </a:t>
            </a:r>
            <a:r>
              <a:rPr lang="en-US" b="0" dirty="0">
                <a:solidFill>
                  <a:schemeClr val="accent2"/>
                </a:solidFill>
                <a:latin typeface="+mn-lt"/>
              </a:rPr>
              <a:t>=  0.55 </a:t>
            </a:r>
            <a:r>
              <a:rPr lang="en-US" b="0" dirty="0" err="1">
                <a:solidFill>
                  <a:schemeClr val="accent2"/>
                </a:solidFill>
                <a:latin typeface="+mn-lt"/>
              </a:rPr>
              <a:t>r</a:t>
            </a:r>
            <a:r>
              <a:rPr lang="en-US" b="0" baseline="-25000" dirty="0" err="1">
                <a:solidFill>
                  <a:schemeClr val="accent2"/>
                </a:solidFill>
                <a:latin typeface="+mn-lt"/>
              </a:rPr>
              <a:t>e,gal</a:t>
            </a:r>
            <a:r>
              <a:rPr lang="en-US" b="0" dirty="0">
                <a:solidFill>
                  <a:schemeClr val="accent2"/>
                </a:solidFill>
                <a:latin typeface="+mn-lt"/>
              </a:rPr>
              <a:t>) </a:t>
            </a:r>
          </a:p>
          <a:p>
            <a:endParaRPr lang="en-US" b="0" dirty="0">
              <a:solidFill>
                <a:schemeClr val="accent2"/>
              </a:solidFill>
              <a:latin typeface="+mn-lt"/>
            </a:endParaRPr>
          </a:p>
          <a:p>
            <a:endParaRPr lang="en-US" dirty="0">
              <a:solidFill>
                <a:schemeClr val="accent2"/>
              </a:solidFill>
            </a:endParaRPr>
          </a:p>
          <a:p>
            <a:r>
              <a:rPr lang="en-US" b="0" dirty="0">
                <a:solidFill>
                  <a:schemeClr val="accent2"/>
                </a:solidFill>
                <a:latin typeface="+mn-lt"/>
              </a:rPr>
              <a:t>GCs are not extended </a:t>
            </a:r>
          </a:p>
          <a:p>
            <a:endParaRPr lang="en-US" b="0" dirty="0">
              <a:solidFill>
                <a:schemeClr val="accent2"/>
              </a:solidFill>
              <a:latin typeface="+mn-lt"/>
            </a:endParaRPr>
          </a:p>
          <a:p>
            <a:r>
              <a:rPr lang="en-US" b="0" dirty="0">
                <a:solidFill>
                  <a:schemeClr val="accent2"/>
                </a:solidFill>
                <a:latin typeface="+mn-lt"/>
              </a:rPr>
              <a:t>No massive galaxy nearby</a:t>
            </a:r>
          </a:p>
          <a:p>
            <a:endParaRPr lang="en-US" b="0" dirty="0">
              <a:latin typeface="+mn-lt"/>
            </a:endParaRPr>
          </a:p>
          <a:p>
            <a:pPr algn="ctr"/>
            <a:endParaRPr lang="en-US" sz="2400" b="1" i="0" dirty="0">
              <a:solidFill>
                <a:schemeClr val="bg1"/>
              </a:solidFill>
              <a:latin typeface="Montserrat" pitchFamily="2" charset="77"/>
            </a:endParaRPr>
          </a:p>
        </p:txBody>
      </p:sp>
      <p:sp>
        <p:nvSpPr>
          <p:cNvPr id="14" name="TextBox 13">
            <a:extLst>
              <a:ext uri="{FF2B5EF4-FFF2-40B4-BE49-F238E27FC236}">
                <a16:creationId xmlns:a16="http://schemas.microsoft.com/office/drawing/2014/main" id="{AE1DEF32-14D1-A565-B8DA-E8A7A4736532}"/>
              </a:ext>
            </a:extLst>
          </p:cNvPr>
          <p:cNvSpPr txBox="1"/>
          <p:nvPr/>
        </p:nvSpPr>
        <p:spPr>
          <a:xfrm>
            <a:off x="111996" y="6355333"/>
            <a:ext cx="4572000" cy="369332"/>
          </a:xfrm>
          <a:prstGeom prst="rect">
            <a:avLst/>
          </a:prstGeom>
          <a:noFill/>
        </p:spPr>
        <p:txBody>
          <a:bodyPr wrap="square">
            <a:spAutoFit/>
          </a:bodyPr>
          <a:lstStyle/>
          <a:p>
            <a:r>
              <a:rPr lang="en-US" b="0" dirty="0">
                <a:latin typeface="+mn-lt"/>
              </a:rPr>
              <a:t>Bullet scenario is still best bet</a:t>
            </a:r>
          </a:p>
        </p:txBody>
      </p:sp>
    </p:spTree>
    <p:extLst>
      <p:ext uri="{BB962C8B-B14F-4D97-AF65-F5344CB8AC3E}">
        <p14:creationId xmlns:p14="http://schemas.microsoft.com/office/powerpoint/2010/main" val="3138794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393C1D-FC26-0B3A-19BC-565B2B533C0B}"/>
              </a:ext>
            </a:extLst>
          </p:cNvPr>
          <p:cNvSpPr>
            <a:spLocks noGrp="1"/>
          </p:cNvSpPr>
          <p:nvPr>
            <p:ph type="body" idx="1"/>
          </p:nvPr>
        </p:nvSpPr>
        <p:spPr>
          <a:xfrm>
            <a:off x="42163" y="522614"/>
            <a:ext cx="9206768" cy="1041023"/>
          </a:xfrm>
        </p:spPr>
        <p:txBody>
          <a:bodyPr>
            <a:normAutofit fontScale="25000" lnSpcReduction="20000"/>
          </a:bodyPr>
          <a:lstStyle/>
          <a:p>
            <a:pPr defTabSz="241081" hangingPunct="0"/>
            <a:r>
              <a:rPr lang="en-US" sz="8000" b="0" dirty="0">
                <a:solidFill>
                  <a:srgbClr val="000000"/>
                </a:solidFill>
                <a:latin typeface="+mn-lt"/>
                <a:cs typeface="Arial" panose="020B0604020202020204" pitchFamily="34" charset="0"/>
                <a:sym typeface="Helvetica"/>
              </a:rPr>
              <a:t>3 distinct types of old, relatively metal poor UDGs</a:t>
            </a:r>
          </a:p>
          <a:p>
            <a:pPr defTabSz="241081" hangingPunct="0"/>
            <a:r>
              <a:rPr lang="en-US" sz="8000" b="0" dirty="0">
                <a:solidFill>
                  <a:srgbClr val="000000"/>
                </a:solidFill>
                <a:latin typeface="+mn-lt"/>
                <a:cs typeface="Arial" panose="020B0604020202020204" pitchFamily="34" charset="0"/>
                <a:sym typeface="Helvetica"/>
              </a:rPr>
              <a:t>Puffed up dwarfs (</a:t>
            </a:r>
            <a:r>
              <a:rPr lang="en-US" sz="8000" b="0" dirty="0">
                <a:solidFill>
                  <a:srgbClr val="1919FF"/>
                </a:solidFill>
                <a:latin typeface="+mn-lt"/>
                <a:cs typeface="Arial" panose="020B0604020202020204" pitchFamily="34" charset="0"/>
                <a:sym typeface="Helvetica"/>
              </a:rPr>
              <a:t>GC poor), </a:t>
            </a:r>
            <a:r>
              <a:rPr lang="en-US" sz="8000" b="0" dirty="0">
                <a:latin typeface="+mn-lt"/>
                <a:cs typeface="Arial" panose="020B0604020202020204" pitchFamily="34" charset="0"/>
              </a:rPr>
              <a:t>Failed galaxies </a:t>
            </a:r>
            <a:r>
              <a:rPr lang="en-US" sz="8000" b="0" dirty="0">
                <a:solidFill>
                  <a:schemeClr val="accent2"/>
                </a:solidFill>
                <a:latin typeface="+mn-lt"/>
                <a:cs typeface="Arial" panose="020B0604020202020204" pitchFamily="34" charset="0"/>
              </a:rPr>
              <a:t>(G</a:t>
            </a:r>
            <a:r>
              <a:rPr lang="en-US" sz="8000" b="0" dirty="0">
                <a:solidFill>
                  <a:srgbClr val="FF0000"/>
                </a:solidFill>
                <a:latin typeface="+mn-lt"/>
                <a:cs typeface="Arial" panose="020B0604020202020204" pitchFamily="34" charset="0"/>
              </a:rPr>
              <a:t>C rich), </a:t>
            </a:r>
            <a:r>
              <a:rPr lang="en-US" sz="8000" b="0" dirty="0">
                <a:solidFill>
                  <a:srgbClr val="000000"/>
                </a:solidFill>
                <a:latin typeface="+mn-lt"/>
                <a:cs typeface="Arial" panose="020B0604020202020204" pitchFamily="34" charset="0"/>
                <a:sym typeface="Helvetica"/>
              </a:rPr>
              <a:t>DM free galaxies </a:t>
            </a:r>
            <a:r>
              <a:rPr lang="en-US" sz="8000" b="0" dirty="0">
                <a:solidFill>
                  <a:srgbClr val="00B050"/>
                </a:solidFill>
                <a:latin typeface="+mn-lt"/>
                <a:cs typeface="Arial" panose="020B0604020202020204" pitchFamily="34" charset="0"/>
                <a:sym typeface="Helvetica"/>
              </a:rPr>
              <a:t>(GCs and UCDs)</a:t>
            </a:r>
          </a:p>
          <a:p>
            <a:endParaRPr lang="en-AU" sz="8000" b="0" dirty="0">
              <a:latin typeface="+mn-lt"/>
            </a:endParaRPr>
          </a:p>
          <a:p>
            <a:r>
              <a:rPr lang="en-AU" sz="8000" b="0" dirty="0">
                <a:latin typeface="+mn-lt"/>
              </a:rPr>
              <a:t>Some UDGs are DM dominated based on: N</a:t>
            </a:r>
            <a:r>
              <a:rPr lang="en-AU" sz="8000" b="0" baseline="-5999" dirty="0">
                <a:latin typeface="+mn-lt"/>
              </a:rPr>
              <a:t>GC</a:t>
            </a:r>
            <a:r>
              <a:rPr lang="en-AU" sz="8000" b="0" dirty="0">
                <a:latin typeface="+mn-lt"/>
              </a:rPr>
              <a:t>, GC dynamics, stellar velocity dispersion</a:t>
            </a:r>
            <a:endParaRPr lang="en-AU" sz="8000" b="0" baseline="-5999" dirty="0">
              <a:latin typeface="+mn-lt"/>
            </a:endParaRPr>
          </a:p>
          <a:p>
            <a:endParaRPr lang="en-US" sz="8000" b="0" dirty="0">
              <a:latin typeface="+mn-lt"/>
            </a:endParaRPr>
          </a:p>
          <a:p>
            <a:r>
              <a:rPr lang="en-US" sz="8000" b="0" dirty="0">
                <a:solidFill>
                  <a:schemeClr val="tx1"/>
                </a:solidFill>
                <a:latin typeface="+mn-lt"/>
              </a:rPr>
              <a:t>Simulations do best with Puffy Dwarfs (e.g., FIRE)</a:t>
            </a:r>
          </a:p>
          <a:p>
            <a:r>
              <a:rPr lang="en-US" sz="8000" b="0" dirty="0">
                <a:solidFill>
                  <a:schemeClr val="tx1"/>
                </a:solidFill>
                <a:latin typeface="+mn-lt"/>
              </a:rPr>
              <a:t>No simulations reproduce all the observed characteristics of UDGs</a:t>
            </a:r>
            <a:endParaRPr lang="en-US" sz="8000" b="1" dirty="0">
              <a:solidFill>
                <a:srgbClr val="7030A0"/>
              </a:solidFill>
              <a:latin typeface="Calibri" panose="020F0502020204030204" pitchFamily="34" charset="0"/>
            </a:endParaRPr>
          </a:p>
          <a:p>
            <a:endParaRPr lang="en-US" sz="8000" b="0" dirty="0">
              <a:solidFill>
                <a:schemeClr val="tx1"/>
              </a:solidFill>
              <a:latin typeface="+mn-lt"/>
            </a:endParaRPr>
          </a:p>
          <a:p>
            <a:r>
              <a:rPr lang="en-US" sz="8000" dirty="0">
                <a:solidFill>
                  <a:schemeClr val="tx1"/>
                </a:solidFill>
                <a:latin typeface="+mn-lt"/>
              </a:rPr>
              <a:t>SED fitting </a:t>
            </a:r>
            <a:r>
              <a:rPr lang="en-US" sz="8000" b="0" dirty="0">
                <a:solidFill>
                  <a:schemeClr val="tx1"/>
                </a:solidFill>
                <a:latin typeface="+mn-lt"/>
              </a:rPr>
              <a:t>provides ages, metallicities, SFHs, for large samples as a function of environment</a:t>
            </a:r>
            <a:endParaRPr lang="en-US" sz="8000" b="1" dirty="0">
              <a:solidFill>
                <a:srgbClr val="7030A0"/>
              </a:solidFill>
              <a:latin typeface="Calibri" panose="020F0502020204030204" pitchFamily="34" charset="0"/>
            </a:endParaRPr>
          </a:p>
          <a:p>
            <a:pPr algn="l"/>
            <a:endParaRPr lang="en-US" sz="8000" dirty="0">
              <a:solidFill>
                <a:srgbClr val="7030A0"/>
              </a:solidFill>
              <a:latin typeface="Calibri" panose="020F0502020204030204" pitchFamily="34" charset="0"/>
            </a:endParaRPr>
          </a:p>
          <a:p>
            <a:pPr algn="l"/>
            <a:r>
              <a:rPr lang="en-US" sz="8000" b="1" dirty="0">
                <a:solidFill>
                  <a:srgbClr val="7030A0"/>
                </a:solidFill>
                <a:latin typeface="Calibri" panose="020F0502020204030204" pitchFamily="34" charset="0"/>
              </a:rPr>
              <a:t>E-MOSAICS simulations &amp; observations point to a scenario in which </a:t>
            </a:r>
          </a:p>
          <a:p>
            <a:pPr algn="l"/>
            <a:r>
              <a:rPr lang="en-US" sz="8000" b="1" dirty="0">
                <a:solidFill>
                  <a:srgbClr val="7030A0"/>
                </a:solidFill>
                <a:latin typeface="Calibri" panose="020F0502020204030204" pitchFamily="34" charset="0"/>
              </a:rPr>
              <a:t>GC rich UDGs form early &amp; fast, lower metallicities, pressure supported</a:t>
            </a:r>
          </a:p>
          <a:p>
            <a:pPr algn="l"/>
            <a:r>
              <a:rPr lang="en-US" sz="8000" b="1" dirty="0">
                <a:solidFill>
                  <a:srgbClr val="7030A0"/>
                </a:solidFill>
                <a:latin typeface="Calibri" panose="020F0502020204030204" pitchFamily="34" charset="0"/>
              </a:rPr>
              <a:t>GC poor UDGs extended/recent star formation, higher metallicities, </a:t>
            </a:r>
            <a:r>
              <a:rPr lang="en-US" sz="8000" b="1" dirty="0" err="1">
                <a:solidFill>
                  <a:srgbClr val="7030A0"/>
                </a:solidFill>
                <a:latin typeface="Calibri" panose="020F0502020204030204" pitchFamily="34" charset="0"/>
              </a:rPr>
              <a:t>diskier</a:t>
            </a:r>
            <a:endParaRPr lang="en-AU" sz="8000" b="0" dirty="0">
              <a:solidFill>
                <a:schemeClr val="tx1"/>
              </a:solidFill>
              <a:latin typeface="+mn-lt"/>
            </a:endParaRPr>
          </a:p>
          <a:p>
            <a:pPr algn="l"/>
            <a:br>
              <a:rPr lang="en-US" sz="8000" b="0" dirty="0">
                <a:solidFill>
                  <a:schemeClr val="tx1"/>
                </a:solidFill>
                <a:latin typeface="+mn-lt"/>
              </a:rPr>
            </a:br>
            <a:endParaRPr lang="en-US" sz="8000" b="0" dirty="0">
              <a:solidFill>
                <a:schemeClr val="tx1"/>
              </a:solidFill>
              <a:latin typeface="+mn-lt"/>
            </a:endParaRPr>
          </a:p>
          <a:p>
            <a:endParaRPr lang="en-US" sz="2000" dirty="0">
              <a:latin typeface="+mn-lt"/>
            </a:endParaRPr>
          </a:p>
        </p:txBody>
      </p:sp>
      <p:sp>
        <p:nvSpPr>
          <p:cNvPr id="4" name="TextBox 3">
            <a:extLst>
              <a:ext uri="{FF2B5EF4-FFF2-40B4-BE49-F238E27FC236}">
                <a16:creationId xmlns:a16="http://schemas.microsoft.com/office/drawing/2014/main" id="{6E2B4406-D6D3-0C4D-B60D-5658EE1727FB}"/>
              </a:ext>
            </a:extLst>
          </p:cNvPr>
          <p:cNvSpPr txBox="1"/>
          <p:nvPr/>
        </p:nvSpPr>
        <p:spPr>
          <a:xfrm>
            <a:off x="3265055" y="-17478"/>
            <a:ext cx="1487054" cy="461665"/>
          </a:xfrm>
          <a:prstGeom prst="rect">
            <a:avLst/>
          </a:prstGeom>
          <a:noFill/>
        </p:spPr>
        <p:txBody>
          <a:bodyPr wrap="square">
            <a:spAutoFit/>
          </a:bodyPr>
          <a:lstStyle/>
          <a:p>
            <a:r>
              <a:rPr lang="en-US" sz="2400" b="1" dirty="0">
                <a:solidFill>
                  <a:srgbClr val="7030A0"/>
                </a:solidFill>
                <a:latin typeface="+mn-lt"/>
              </a:rPr>
              <a:t>Summary</a:t>
            </a:r>
            <a:endParaRPr lang="en-US" sz="2400" b="1" dirty="0"/>
          </a:p>
        </p:txBody>
      </p:sp>
    </p:spTree>
    <p:extLst>
      <p:ext uri="{BB962C8B-B14F-4D97-AF65-F5344CB8AC3E}">
        <p14:creationId xmlns:p14="http://schemas.microsoft.com/office/powerpoint/2010/main" val="36295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a number of numbers&#10;&#10;Description automatically generated with medium confidence">
            <a:extLst>
              <a:ext uri="{FF2B5EF4-FFF2-40B4-BE49-F238E27FC236}">
                <a16:creationId xmlns:a16="http://schemas.microsoft.com/office/drawing/2014/main" id="{986E2867-DB8F-DDCD-81E4-8764FACA0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999" y="3144106"/>
            <a:ext cx="4813001" cy="3539365"/>
          </a:xfrm>
          <a:prstGeom prst="rect">
            <a:avLst/>
          </a:prstGeom>
        </p:spPr>
      </p:pic>
      <p:sp>
        <p:nvSpPr>
          <p:cNvPr id="3" name="Text Placeholder 2">
            <a:extLst>
              <a:ext uri="{FF2B5EF4-FFF2-40B4-BE49-F238E27FC236}">
                <a16:creationId xmlns:a16="http://schemas.microsoft.com/office/drawing/2014/main" id="{EA575C33-39E5-2B8A-AF63-9E67835E729F}"/>
              </a:ext>
            </a:extLst>
          </p:cNvPr>
          <p:cNvSpPr>
            <a:spLocks noGrp="1"/>
          </p:cNvSpPr>
          <p:nvPr>
            <p:ph type="body" sz="quarter" idx="1"/>
          </p:nvPr>
        </p:nvSpPr>
        <p:spPr>
          <a:xfrm>
            <a:off x="-808271" y="72138"/>
            <a:ext cx="7358063" cy="794742"/>
          </a:xfrm>
        </p:spPr>
        <p:txBody>
          <a:bodyPr>
            <a:noAutofit/>
          </a:bodyPr>
          <a:lstStyle/>
          <a:p>
            <a:r>
              <a:rPr lang="en-US" sz="2400" dirty="0">
                <a:solidFill>
                  <a:schemeClr val="tx1"/>
                </a:solidFill>
                <a:latin typeface="+mn-lt"/>
              </a:rPr>
              <a:t>The Globular Cluster – Galaxy Connection</a:t>
            </a:r>
          </a:p>
          <a:p>
            <a:r>
              <a:rPr lang="en-US" sz="2400" dirty="0">
                <a:solidFill>
                  <a:schemeClr val="tx1"/>
                </a:solidFill>
                <a:latin typeface="+mn-lt"/>
              </a:rPr>
              <a:t>From Ancient History to Unique Constraints </a:t>
            </a:r>
          </a:p>
        </p:txBody>
      </p:sp>
      <p:sp>
        <p:nvSpPr>
          <p:cNvPr id="5" name="TextBox 4">
            <a:extLst>
              <a:ext uri="{FF2B5EF4-FFF2-40B4-BE49-F238E27FC236}">
                <a16:creationId xmlns:a16="http://schemas.microsoft.com/office/drawing/2014/main" id="{EE44F215-B5F0-00A9-070D-76986455E794}"/>
              </a:ext>
            </a:extLst>
          </p:cNvPr>
          <p:cNvSpPr txBox="1"/>
          <p:nvPr/>
        </p:nvSpPr>
        <p:spPr>
          <a:xfrm>
            <a:off x="89597" y="962694"/>
            <a:ext cx="5539433" cy="3139321"/>
          </a:xfrm>
          <a:prstGeom prst="rect">
            <a:avLst/>
          </a:prstGeom>
          <a:noFill/>
        </p:spPr>
        <p:txBody>
          <a:bodyPr wrap="square" rtlCol="0">
            <a:spAutoFit/>
          </a:bodyPr>
          <a:lstStyle/>
          <a:p>
            <a:r>
              <a:rPr lang="en-US" b="1" dirty="0">
                <a:solidFill>
                  <a:schemeClr val="accent2"/>
                </a:solidFill>
              </a:rPr>
              <a:t>My PhD observations of M87 were made with the AAT !!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endParaRPr lang="en-US" i="0" dirty="0"/>
          </a:p>
        </p:txBody>
      </p:sp>
      <p:pic>
        <p:nvPicPr>
          <p:cNvPr id="13" name="Picture 12" descr="A graph of a graph of a number of numbers&#10;&#10;Description automatically generated with medium confidence">
            <a:extLst>
              <a:ext uri="{FF2B5EF4-FFF2-40B4-BE49-F238E27FC236}">
                <a16:creationId xmlns:a16="http://schemas.microsoft.com/office/drawing/2014/main" id="{3415F7C7-96DA-C5B1-18E3-1CC1E8194717}"/>
              </a:ext>
            </a:extLst>
          </p:cNvPr>
          <p:cNvPicPr>
            <a:picLocks noChangeAspect="1"/>
          </p:cNvPicPr>
          <p:nvPr/>
        </p:nvPicPr>
        <p:blipFill rotWithShape="1">
          <a:blip r:embed="rId4">
            <a:extLst>
              <a:ext uri="{28A0092B-C50C-407E-A947-70E740481C1C}">
                <a14:useLocalDpi xmlns:a14="http://schemas.microsoft.com/office/drawing/2010/main" val="0"/>
              </a:ext>
            </a:extLst>
          </a:blip>
          <a:srcRect t="64079"/>
          <a:stretch/>
        </p:blipFill>
        <p:spPr>
          <a:xfrm>
            <a:off x="133134" y="3010204"/>
            <a:ext cx="2293428" cy="1644808"/>
          </a:xfrm>
          <a:prstGeom prst="rect">
            <a:avLst/>
          </a:prstGeom>
        </p:spPr>
      </p:pic>
      <p:pic>
        <p:nvPicPr>
          <p:cNvPr id="4" name="Picture 3">
            <a:extLst>
              <a:ext uri="{FF2B5EF4-FFF2-40B4-BE49-F238E27FC236}">
                <a16:creationId xmlns:a16="http://schemas.microsoft.com/office/drawing/2014/main" id="{E596955C-AB7C-DD56-6C3C-FAA1FCF7616A}"/>
              </a:ext>
            </a:extLst>
          </p:cNvPr>
          <p:cNvPicPr>
            <a:picLocks noChangeAspect="1"/>
          </p:cNvPicPr>
          <p:nvPr/>
        </p:nvPicPr>
        <p:blipFill>
          <a:blip r:embed="rId5"/>
          <a:stretch>
            <a:fillRect/>
          </a:stretch>
        </p:blipFill>
        <p:spPr>
          <a:xfrm>
            <a:off x="5808134" y="6667"/>
            <a:ext cx="3331138" cy="3093200"/>
          </a:xfrm>
          <a:prstGeom prst="rect">
            <a:avLst/>
          </a:prstGeom>
        </p:spPr>
      </p:pic>
      <p:sp>
        <p:nvSpPr>
          <p:cNvPr id="2" name="TextBox 1">
            <a:extLst>
              <a:ext uri="{FF2B5EF4-FFF2-40B4-BE49-F238E27FC236}">
                <a16:creationId xmlns:a16="http://schemas.microsoft.com/office/drawing/2014/main" id="{615F5A1E-6AF5-3F89-8B17-B5DAFBC135E1}"/>
              </a:ext>
            </a:extLst>
          </p:cNvPr>
          <p:cNvSpPr txBox="1"/>
          <p:nvPr/>
        </p:nvSpPr>
        <p:spPr>
          <a:xfrm>
            <a:off x="2945967" y="1292210"/>
            <a:ext cx="2163862" cy="646331"/>
          </a:xfrm>
          <a:prstGeom prst="rect">
            <a:avLst/>
          </a:prstGeom>
          <a:noFill/>
        </p:spPr>
        <p:txBody>
          <a:bodyPr wrap="none" rtlCol="0">
            <a:spAutoFit/>
          </a:bodyPr>
          <a:lstStyle/>
          <a:p>
            <a:pPr algn="ctr"/>
            <a:r>
              <a:rPr lang="en-US" i="0" dirty="0"/>
              <a:t>Brodie &amp; Hanes 1986</a:t>
            </a:r>
          </a:p>
          <a:p>
            <a:pPr algn="ctr"/>
            <a:r>
              <a:rPr lang="en-US" dirty="0"/>
              <a:t>Hanes &amp; Brodie 1986</a:t>
            </a:r>
            <a:endParaRPr lang="en-US" i="0" dirty="0"/>
          </a:p>
        </p:txBody>
      </p:sp>
      <p:sp>
        <p:nvSpPr>
          <p:cNvPr id="6" name="TextBox 5">
            <a:extLst>
              <a:ext uri="{FF2B5EF4-FFF2-40B4-BE49-F238E27FC236}">
                <a16:creationId xmlns:a16="http://schemas.microsoft.com/office/drawing/2014/main" id="{05D1E31D-3E1E-14FF-76A6-341F0E2E12B0}"/>
              </a:ext>
            </a:extLst>
          </p:cNvPr>
          <p:cNvSpPr txBox="1"/>
          <p:nvPr/>
        </p:nvSpPr>
        <p:spPr>
          <a:xfrm>
            <a:off x="2599825" y="2463890"/>
            <a:ext cx="1912906" cy="1569660"/>
          </a:xfrm>
          <a:prstGeom prst="rect">
            <a:avLst/>
          </a:prstGeom>
          <a:noFill/>
        </p:spPr>
        <p:txBody>
          <a:bodyPr wrap="square" rtlCol="0">
            <a:spAutoFit/>
          </a:bodyPr>
          <a:lstStyle/>
          <a:p>
            <a:r>
              <a:rPr lang="en-US" sz="1600" i="0" dirty="0"/>
              <a:t>Defined and calibrated 16 </a:t>
            </a:r>
          </a:p>
          <a:p>
            <a:r>
              <a:rPr lang="en-US" sz="1600" i="0" dirty="0"/>
              <a:t>metallicity indices from 36 MW GCs</a:t>
            </a:r>
          </a:p>
          <a:p>
            <a:r>
              <a:rPr lang="en-US" sz="1600" dirty="0"/>
              <a:t>Derived metallicities for 6 galaxies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0590A46-6B05-2222-8392-1D05F0F08904}"/>
                  </a:ext>
                </a:extLst>
              </p:cNvPr>
              <p:cNvSpPr txBox="1"/>
              <p:nvPr/>
            </p:nvSpPr>
            <p:spPr>
              <a:xfrm>
                <a:off x="129124" y="4777882"/>
                <a:ext cx="4423136" cy="1846659"/>
              </a:xfrm>
              <a:prstGeom prst="rect">
                <a:avLst/>
              </a:prstGeom>
              <a:noFill/>
            </p:spPr>
            <p:txBody>
              <a:bodyPr wrap="square" rtlCol="0">
                <a:spAutoFit/>
              </a:bodyPr>
              <a:lstStyle/>
              <a:p>
                <a:r>
                  <a:rPr lang="en-US" dirty="0"/>
                  <a:t>6</a:t>
                </a:r>
                <a:r>
                  <a:rPr lang="en-US" i="0" dirty="0"/>
                  <a:t> GCs in M87 w/IPCS</a:t>
                </a:r>
              </a:p>
              <a:p>
                <a:r>
                  <a:rPr lang="en-US" dirty="0"/>
                  <a:t>Minimum zenith distances of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43 degrees !!</a:t>
                </a:r>
              </a:p>
              <a:p>
                <a:r>
                  <a:rPr lang="en-US" dirty="0"/>
                  <a:t>I</a:t>
                </a:r>
                <a:r>
                  <a:rPr lang="en-US" i="0" dirty="0"/>
                  <a:t>ntegration times 50 min to 2.5 </a:t>
                </a:r>
                <a:r>
                  <a:rPr lang="en-US" i="0" dirty="0" err="1"/>
                  <a:t>hrs</a:t>
                </a:r>
                <a:r>
                  <a:rPr lang="en-US" i="0" dirty="0"/>
                  <a:t> </a:t>
                </a:r>
              </a:p>
              <a:p>
                <a:endParaRPr lang="en-US" i="0" dirty="0"/>
              </a:p>
              <a:p>
                <a:endParaRPr lang="en-US" i="0" dirty="0"/>
              </a:p>
              <a:p>
                <a:pPr algn="ctr"/>
                <a:endParaRPr lang="en-US" sz="2400" b="1" i="0" dirty="0">
                  <a:solidFill>
                    <a:schemeClr val="bg1"/>
                  </a:solidFill>
                  <a:latin typeface="Montserrat" pitchFamily="2" charset="77"/>
                </a:endParaRPr>
              </a:p>
            </p:txBody>
          </p:sp>
        </mc:Choice>
        <mc:Fallback xmlns="">
          <p:sp>
            <p:nvSpPr>
              <p:cNvPr id="7" name="TextBox 6">
                <a:extLst>
                  <a:ext uri="{FF2B5EF4-FFF2-40B4-BE49-F238E27FC236}">
                    <a16:creationId xmlns:a16="http://schemas.microsoft.com/office/drawing/2014/main" id="{00590A46-6B05-2222-8392-1D05F0F08904}"/>
                  </a:ext>
                </a:extLst>
              </p:cNvPr>
              <p:cNvSpPr txBox="1">
                <a:spLocks noRot="1" noChangeAspect="1" noMove="1" noResize="1" noEditPoints="1" noAdjustHandles="1" noChangeArrowheads="1" noChangeShapeType="1" noTextEdit="1"/>
              </p:cNvSpPr>
              <p:nvPr/>
            </p:nvSpPr>
            <p:spPr>
              <a:xfrm>
                <a:off x="129124" y="4777882"/>
                <a:ext cx="4423136" cy="1846659"/>
              </a:xfrm>
              <a:prstGeom prst="rect">
                <a:avLst/>
              </a:prstGeom>
              <a:blipFill>
                <a:blip r:embed="rId6"/>
                <a:stretch>
                  <a:fillRect l="-1146" t="-20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A6951C-1BCB-EA2E-A5C3-71FE07F46492}"/>
                  </a:ext>
                </a:extLst>
              </p:cNvPr>
              <p:cNvSpPr txBox="1"/>
              <p:nvPr/>
            </p:nvSpPr>
            <p:spPr>
              <a:xfrm>
                <a:off x="137140" y="5855479"/>
                <a:ext cx="4625433" cy="646331"/>
              </a:xfrm>
              <a:prstGeom prst="rect">
                <a:avLst/>
              </a:prstGeom>
              <a:noFill/>
            </p:spPr>
            <p:txBody>
              <a:bodyPr wrap="none" rtlCol="0">
                <a:spAutoFit/>
              </a:bodyPr>
              <a:lstStyle/>
              <a:p>
                <a:r>
                  <a:rPr lang="en-US" b="1" i="0" dirty="0">
                    <a:solidFill>
                      <a:schemeClr val="accent2"/>
                    </a:solidFill>
                  </a:rPr>
                  <a:t>GCs in M87 are more metal-rich [Fe/H] = </a:t>
                </a:r>
                <a14:m>
                  <m:oMath xmlns:m="http://schemas.openxmlformats.org/officeDocument/2006/math">
                    <m:r>
                      <a:rPr lang="en-US" b="1" i="1" smtClean="0">
                        <a:solidFill>
                          <a:schemeClr val="accent2"/>
                        </a:solidFill>
                        <a:latin typeface="Cambria Math" panose="02040503050406030204" pitchFamily="18" charset="0"/>
                        <a:ea typeface="Cambria Math" panose="02040503050406030204" pitchFamily="18" charset="0"/>
                      </a:rPr>
                      <m:t>−</m:t>
                    </m:r>
                  </m:oMath>
                </a14:m>
                <a:r>
                  <a:rPr lang="en-US" b="1" i="0" dirty="0">
                    <a:solidFill>
                      <a:schemeClr val="accent2"/>
                    </a:solidFill>
                  </a:rPr>
                  <a:t>0.5 </a:t>
                </a:r>
              </a:p>
              <a:p>
                <a:r>
                  <a:rPr lang="en-US" b="1" i="0" dirty="0">
                    <a:solidFill>
                      <a:schemeClr val="accent2"/>
                    </a:solidFill>
                  </a:rPr>
                  <a:t>than the average GC in the MW [Fe/H] = </a:t>
                </a:r>
                <a14:m>
                  <m:oMath xmlns:m="http://schemas.openxmlformats.org/officeDocument/2006/math">
                    <m:r>
                      <a:rPr lang="en-US" b="1" i="1" smtClean="0">
                        <a:solidFill>
                          <a:schemeClr val="accent2"/>
                        </a:solidFill>
                        <a:latin typeface="Cambria Math" panose="02040503050406030204" pitchFamily="18" charset="0"/>
                        <a:ea typeface="Cambria Math" panose="02040503050406030204" pitchFamily="18" charset="0"/>
                      </a:rPr>
                      <m:t>−</m:t>
                    </m:r>
                  </m:oMath>
                </a14:m>
                <a:r>
                  <a:rPr lang="en-US" b="1" i="0" dirty="0">
                    <a:solidFill>
                      <a:schemeClr val="accent2"/>
                    </a:solidFill>
                  </a:rPr>
                  <a:t>1.2</a:t>
                </a:r>
              </a:p>
            </p:txBody>
          </p:sp>
        </mc:Choice>
        <mc:Fallback xmlns="">
          <p:sp>
            <p:nvSpPr>
              <p:cNvPr id="10" name="TextBox 9">
                <a:extLst>
                  <a:ext uri="{FF2B5EF4-FFF2-40B4-BE49-F238E27FC236}">
                    <a16:creationId xmlns:a16="http://schemas.microsoft.com/office/drawing/2014/main" id="{26A6951C-1BCB-EA2E-A5C3-71FE07F46492}"/>
                  </a:ext>
                </a:extLst>
              </p:cNvPr>
              <p:cNvSpPr txBox="1">
                <a:spLocks noRot="1" noChangeAspect="1" noMove="1" noResize="1" noEditPoints="1" noAdjustHandles="1" noChangeArrowheads="1" noChangeShapeType="1" noTextEdit="1"/>
              </p:cNvSpPr>
              <p:nvPr/>
            </p:nvSpPr>
            <p:spPr>
              <a:xfrm>
                <a:off x="137140" y="5855479"/>
                <a:ext cx="4625433" cy="646331"/>
              </a:xfrm>
              <a:prstGeom prst="rect">
                <a:avLst/>
              </a:prstGeom>
              <a:blipFill>
                <a:blip r:embed="rId7"/>
                <a:stretch>
                  <a:fillRect l="-1096" t="-5769" r="-274" b="-13462"/>
                </a:stretch>
              </a:blipFill>
            </p:spPr>
            <p:txBody>
              <a:bodyPr/>
              <a:lstStyle/>
              <a:p>
                <a:r>
                  <a:rPr lang="en-US">
                    <a:noFill/>
                  </a:rPr>
                  <a:t> </a:t>
                </a:r>
              </a:p>
            </p:txBody>
          </p:sp>
        </mc:Fallback>
      </mc:AlternateContent>
      <p:pic>
        <p:nvPicPr>
          <p:cNvPr id="12" name="Picture 11" descr="A graph of a graph of a number of numbers&#10;&#10;Description automatically generated with medium confidence">
            <a:extLst>
              <a:ext uri="{FF2B5EF4-FFF2-40B4-BE49-F238E27FC236}">
                <a16:creationId xmlns:a16="http://schemas.microsoft.com/office/drawing/2014/main" id="{33FD01EF-FFDD-AE63-440E-63AD109D65F6}"/>
              </a:ext>
            </a:extLst>
          </p:cNvPr>
          <p:cNvPicPr>
            <a:picLocks noChangeAspect="1"/>
          </p:cNvPicPr>
          <p:nvPr/>
        </p:nvPicPr>
        <p:blipFill rotWithShape="1">
          <a:blip r:embed="rId4">
            <a:extLst>
              <a:ext uri="{28A0092B-C50C-407E-A947-70E740481C1C}">
                <a14:useLocalDpi xmlns:a14="http://schemas.microsoft.com/office/drawing/2010/main" val="0"/>
              </a:ext>
            </a:extLst>
          </a:blip>
          <a:srcRect t="-1" b="67203"/>
          <a:stretch/>
        </p:blipFill>
        <p:spPr>
          <a:xfrm>
            <a:off x="131094" y="1411007"/>
            <a:ext cx="2301652" cy="1616131"/>
          </a:xfrm>
          <a:prstGeom prst="rect">
            <a:avLst/>
          </a:prstGeom>
        </p:spPr>
      </p:pic>
    </p:spTree>
    <p:extLst>
      <p:ext uri="{BB962C8B-B14F-4D97-AF65-F5344CB8AC3E}">
        <p14:creationId xmlns:p14="http://schemas.microsoft.com/office/powerpoint/2010/main" val="30305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3D63016-50AA-E4A6-1FC3-50E6A092A15B}"/>
              </a:ext>
            </a:extLst>
          </p:cNvPr>
          <p:cNvSpPr txBox="1"/>
          <p:nvPr/>
        </p:nvSpPr>
        <p:spPr>
          <a:xfrm>
            <a:off x="851846" y="6409649"/>
            <a:ext cx="3534481" cy="338554"/>
          </a:xfrm>
          <a:prstGeom prst="rect">
            <a:avLst/>
          </a:prstGeom>
          <a:solidFill>
            <a:schemeClr val="bg1"/>
          </a:solidFill>
        </p:spPr>
        <p:txBody>
          <a:bodyPr wrap="square" rtlCol="0">
            <a:spAutoFit/>
          </a:bodyPr>
          <a:lstStyle/>
          <a:p>
            <a:pPr algn="ctr"/>
            <a:r>
              <a:rPr lang="en-US" sz="1600" i="0" dirty="0"/>
              <a:t>Host Galaxy Luminosity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CADCEE5-9A27-79A8-CF26-4B89559B9EF3}"/>
                  </a:ext>
                </a:extLst>
              </p:cNvPr>
              <p:cNvSpPr>
                <a:spLocks noGrp="1"/>
              </p:cNvSpPr>
              <p:nvPr>
                <p:ph type="body" sz="quarter" idx="1"/>
              </p:nvPr>
            </p:nvSpPr>
            <p:spPr>
              <a:xfrm>
                <a:off x="591543" y="654148"/>
                <a:ext cx="7960913" cy="2870393"/>
              </a:xfrm>
            </p:spPr>
            <p:txBody>
              <a:bodyPr>
                <a:noAutofit/>
              </a:bodyPr>
              <a:lstStyle/>
              <a:p>
                <a:pPr marL="285750" indent="-285750" algn="l">
                  <a:buFont typeface="Arial" panose="020B0604020202020204" pitchFamily="34" charset="0"/>
                  <a:buChar char="•"/>
                </a:pPr>
                <a:r>
                  <a:rPr lang="en-AU" sz="1800" dirty="0">
                    <a:solidFill>
                      <a:schemeClr val="accent2"/>
                    </a:solidFill>
                    <a:latin typeface="+mn-lt"/>
                  </a:rPr>
                  <a:t>The mean metallicity of a globular cluster system depends on the luminosity (mass) of its host galaxy</a:t>
                </a:r>
              </a:p>
              <a:p>
                <a:pPr marL="285750" indent="-285750" algn="l">
                  <a:buFont typeface="Arial" panose="020B0604020202020204" pitchFamily="34" charset="0"/>
                  <a:buChar char="•"/>
                </a:pPr>
                <a:r>
                  <a:rPr lang="en-AU" sz="1800" b="0" dirty="0">
                    <a:latin typeface="+mn-lt"/>
                  </a:rPr>
                  <a:t>The slope of the relationship between the mean metallicity of a globular cluster system and the luminosity of the host galaxy </a:t>
                </a:r>
                <a14:m>
                  <m:oMath xmlns:m="http://schemas.openxmlformats.org/officeDocument/2006/math">
                    <m:r>
                      <a:rPr lang="en-AU" sz="1800" b="0" i="1" smtClean="0">
                        <a:latin typeface="Cambria Math" panose="02040503050406030204" pitchFamily="18" charset="0"/>
                        <a:ea typeface="Cambria Math" panose="02040503050406030204" pitchFamily="18" charset="0"/>
                      </a:rPr>
                      <m:t>≈ </m:t>
                    </m:r>
                  </m:oMath>
                </a14:m>
                <a:r>
                  <a:rPr lang="en-AU" sz="1800" b="0" dirty="0">
                    <a:latin typeface="+mn-lt"/>
                  </a:rPr>
                  <a:t>the slope of the relation connecting galaxy metallicity and luminosity </a:t>
                </a:r>
              </a:p>
              <a:p>
                <a:pPr algn="l"/>
                <a:r>
                  <a:rPr lang="en-AU" sz="1800" b="0" dirty="0">
                    <a:solidFill>
                      <a:schemeClr val="tx1"/>
                    </a:solidFill>
                    <a:ea typeface="Cambria Math" panose="02040503050406030204" pitchFamily="18" charset="0"/>
                  </a:rPr>
                  <a:t>     </a:t>
                </a:r>
                <a14:m>
                  <m:oMath xmlns:m="http://schemas.openxmlformats.org/officeDocument/2006/math">
                    <m:r>
                      <a:rPr lang="en-AU" sz="1800" b="0" i="1" smtClean="0">
                        <a:solidFill>
                          <a:schemeClr val="tx1"/>
                        </a:solidFill>
                        <a:latin typeface="Cambria Math" panose="02040503050406030204" pitchFamily="18" charset="0"/>
                        <a:ea typeface="Cambria Math" panose="02040503050406030204" pitchFamily="18" charset="0"/>
                      </a:rPr>
                      <m:t>→ </m:t>
                    </m:r>
                  </m:oMath>
                </a14:m>
                <a:r>
                  <a:rPr lang="en-AU" sz="1800" b="0" dirty="0">
                    <a:solidFill>
                      <a:schemeClr val="tx1"/>
                    </a:solidFill>
                    <a:latin typeface="+mn-lt"/>
                  </a:rPr>
                  <a:t>processes responsible for enriching galaxies </a:t>
                </a:r>
                <a14:m>
                  <m:oMath xmlns:m="http://schemas.openxmlformats.org/officeDocument/2006/math">
                    <m:r>
                      <a:rPr lang="en-AU" sz="1800" b="0" i="1" smtClean="0">
                        <a:solidFill>
                          <a:schemeClr val="tx1"/>
                        </a:solidFill>
                        <a:latin typeface="Cambria Math" panose="02040503050406030204" pitchFamily="18" charset="0"/>
                        <a:ea typeface="Cambria Math" panose="02040503050406030204" pitchFamily="18" charset="0"/>
                      </a:rPr>
                      <m:t>~ </m:t>
                    </m:r>
                  </m:oMath>
                </a14:m>
                <a:r>
                  <a:rPr lang="en-AU" sz="1800" b="0" dirty="0">
                    <a:solidFill>
                      <a:schemeClr val="tx1"/>
                    </a:solidFill>
                    <a:latin typeface="+mn-lt"/>
                  </a:rPr>
                  <a:t>same as those operating in</a:t>
                </a:r>
                <a:br>
                  <a:rPr lang="en-AU" sz="1800" b="0" dirty="0">
                    <a:solidFill>
                      <a:schemeClr val="tx1"/>
                    </a:solidFill>
                    <a:latin typeface="+mn-lt"/>
                  </a:rPr>
                </a:br>
                <a:r>
                  <a:rPr lang="en-AU" sz="1800" b="0" dirty="0">
                    <a:solidFill>
                      <a:schemeClr val="tx1"/>
                    </a:solidFill>
                    <a:latin typeface="+mn-lt"/>
                  </a:rPr>
                  <a:t>      globular clusters </a:t>
                </a:r>
              </a:p>
              <a:p>
                <a:pPr marL="285750" indent="-285750" algn="l">
                  <a:buFont typeface="Arial" panose="020B0604020202020204" pitchFamily="34" charset="0"/>
                  <a:buChar char="•"/>
                </a:pPr>
                <a:r>
                  <a:rPr lang="en-AU" sz="1800" b="0" dirty="0">
                    <a:latin typeface="+mn-lt"/>
                  </a:rPr>
                  <a:t>“Globular clusters should therefore be considered as excellent tracers of the formation history of galaxies”</a:t>
                </a:r>
                <a:endParaRPr lang="en-US" sz="1800" b="0" dirty="0">
                  <a:latin typeface="+mn-lt"/>
                </a:endParaRPr>
              </a:p>
            </p:txBody>
          </p:sp>
        </mc:Choice>
        <mc:Fallback xmlns="">
          <p:sp>
            <p:nvSpPr>
              <p:cNvPr id="3" name="Text Placeholder 2">
                <a:extLst>
                  <a:ext uri="{FF2B5EF4-FFF2-40B4-BE49-F238E27FC236}">
                    <a16:creationId xmlns:a16="http://schemas.microsoft.com/office/drawing/2014/main" id="{CCADCEE5-9A27-79A8-CF26-4B89559B9EF3}"/>
                  </a:ext>
                </a:extLst>
              </p:cNvPr>
              <p:cNvSpPr>
                <a:spLocks noGrp="1" noRot="1" noChangeAspect="1" noMove="1" noResize="1" noEditPoints="1" noAdjustHandles="1" noChangeArrowheads="1" noChangeShapeType="1" noTextEdit="1"/>
              </p:cNvSpPr>
              <p:nvPr>
                <p:ph type="body" sz="quarter" idx="1"/>
              </p:nvPr>
            </p:nvSpPr>
            <p:spPr>
              <a:xfrm>
                <a:off x="591543" y="654148"/>
                <a:ext cx="7960913" cy="2870393"/>
              </a:xfrm>
              <a:blipFill>
                <a:blip r:embed="rId3"/>
                <a:stretch>
                  <a:fillRect l="-478" t="-88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92A2E40-FD0A-0F06-B79B-496366F45113}"/>
              </a:ext>
            </a:extLst>
          </p:cNvPr>
          <p:cNvSpPr txBox="1"/>
          <p:nvPr/>
        </p:nvSpPr>
        <p:spPr>
          <a:xfrm>
            <a:off x="360096" y="158891"/>
            <a:ext cx="8581484" cy="461665"/>
          </a:xfrm>
          <a:prstGeom prst="rect">
            <a:avLst/>
          </a:prstGeom>
          <a:noFill/>
        </p:spPr>
        <p:txBody>
          <a:bodyPr wrap="square">
            <a:spAutoFit/>
          </a:bodyPr>
          <a:lstStyle/>
          <a:p>
            <a:r>
              <a:rPr lang="en-US" sz="2400" dirty="0"/>
              <a:t>Reveal</a:t>
            </a:r>
            <a:r>
              <a:rPr lang="en-US" sz="2400" dirty="0">
                <a:solidFill>
                  <a:schemeClr val="tx1"/>
                </a:solidFill>
                <a:latin typeface="+mn-lt"/>
              </a:rPr>
              <a:t>ing the fundamental connection between GCs and Galaxies </a:t>
            </a:r>
          </a:p>
        </p:txBody>
      </p:sp>
      <p:pic>
        <p:nvPicPr>
          <p:cNvPr id="7" name="Picture 6" descr="A graph with lines and dots&#10;&#10;Description automatically generated">
            <a:extLst>
              <a:ext uri="{FF2B5EF4-FFF2-40B4-BE49-F238E27FC236}">
                <a16:creationId xmlns:a16="http://schemas.microsoft.com/office/drawing/2014/main" id="{CF959CA7-53CC-1B08-579C-0FD4CA246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964" y="3755220"/>
            <a:ext cx="4054616" cy="2743201"/>
          </a:xfrm>
          <a:prstGeom prst="rect">
            <a:avLst/>
          </a:prstGeom>
        </p:spPr>
      </p:pic>
      <p:pic>
        <p:nvPicPr>
          <p:cNvPr id="9" name="Picture 8" descr="A graph with black dots&#10;&#10;Description automatically generated">
            <a:extLst>
              <a:ext uri="{FF2B5EF4-FFF2-40B4-BE49-F238E27FC236}">
                <a16:creationId xmlns:a16="http://schemas.microsoft.com/office/drawing/2014/main" id="{756CE6AC-CEF6-3A0D-0966-433EE8A78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51" y="3768283"/>
            <a:ext cx="3840872" cy="2734601"/>
          </a:xfrm>
          <a:prstGeom prst="rect">
            <a:avLst/>
          </a:prstGeom>
        </p:spPr>
      </p:pic>
      <p:sp>
        <p:nvSpPr>
          <p:cNvPr id="11" name="TextBox 10">
            <a:extLst>
              <a:ext uri="{FF2B5EF4-FFF2-40B4-BE49-F238E27FC236}">
                <a16:creationId xmlns:a16="http://schemas.microsoft.com/office/drawing/2014/main" id="{57C9893B-8398-9702-6004-22790C89CDB6}"/>
              </a:ext>
            </a:extLst>
          </p:cNvPr>
          <p:cNvSpPr txBox="1"/>
          <p:nvPr/>
        </p:nvSpPr>
        <p:spPr>
          <a:xfrm flipH="1">
            <a:off x="3417963" y="3451727"/>
            <a:ext cx="4533340" cy="369332"/>
          </a:xfrm>
          <a:prstGeom prst="rect">
            <a:avLst/>
          </a:prstGeom>
          <a:noFill/>
        </p:spPr>
        <p:txBody>
          <a:bodyPr wrap="square" rtlCol="0">
            <a:spAutoFit/>
          </a:bodyPr>
          <a:lstStyle/>
          <a:p>
            <a:r>
              <a:rPr lang="en-US" b="1" i="0" dirty="0"/>
              <a:t>Brodie &amp; </a:t>
            </a:r>
            <a:r>
              <a:rPr lang="en-US" b="1" i="0" dirty="0" err="1"/>
              <a:t>Huchra</a:t>
            </a:r>
            <a:r>
              <a:rPr lang="en-US" b="1" i="0" dirty="0"/>
              <a:t> 1990, 1991 </a:t>
            </a:r>
          </a:p>
        </p:txBody>
      </p:sp>
      <p:sp>
        <p:nvSpPr>
          <p:cNvPr id="16" name="TextBox 15">
            <a:extLst>
              <a:ext uri="{FF2B5EF4-FFF2-40B4-BE49-F238E27FC236}">
                <a16:creationId xmlns:a16="http://schemas.microsoft.com/office/drawing/2014/main" id="{DB524B62-D969-C18E-3855-A4B1C3A985A5}"/>
              </a:ext>
            </a:extLst>
          </p:cNvPr>
          <p:cNvSpPr txBox="1"/>
          <p:nvPr/>
        </p:nvSpPr>
        <p:spPr>
          <a:xfrm rot="16200000">
            <a:off x="-402901" y="4850243"/>
            <a:ext cx="1851405" cy="338554"/>
          </a:xfrm>
          <a:prstGeom prst="rect">
            <a:avLst/>
          </a:prstGeom>
          <a:noFill/>
        </p:spPr>
        <p:txBody>
          <a:bodyPr wrap="none" rtlCol="0">
            <a:spAutoFit/>
          </a:bodyPr>
          <a:lstStyle/>
          <a:p>
            <a:pPr algn="ctr"/>
            <a:r>
              <a:rPr lang="en-US" sz="1600" i="0" dirty="0"/>
              <a:t>GC mean metallicity</a:t>
            </a:r>
          </a:p>
        </p:txBody>
      </p:sp>
      <p:sp>
        <p:nvSpPr>
          <p:cNvPr id="20" name="TextBox 19">
            <a:extLst>
              <a:ext uri="{FF2B5EF4-FFF2-40B4-BE49-F238E27FC236}">
                <a16:creationId xmlns:a16="http://schemas.microsoft.com/office/drawing/2014/main" id="{377EB34F-C5D3-1B58-224C-645B6E193EAB}"/>
              </a:ext>
            </a:extLst>
          </p:cNvPr>
          <p:cNvSpPr txBox="1"/>
          <p:nvPr/>
        </p:nvSpPr>
        <p:spPr>
          <a:xfrm rot="16200000">
            <a:off x="2579384" y="4927117"/>
            <a:ext cx="4572000" cy="338554"/>
          </a:xfrm>
          <a:prstGeom prst="rect">
            <a:avLst/>
          </a:prstGeom>
          <a:noFill/>
        </p:spPr>
        <p:txBody>
          <a:bodyPr wrap="square">
            <a:spAutoFit/>
          </a:bodyPr>
          <a:lstStyle/>
          <a:p>
            <a:pPr algn="ctr"/>
            <a:r>
              <a:rPr lang="en-US" sz="1600" i="0" dirty="0"/>
              <a:t>Galaxy metallicity</a:t>
            </a:r>
          </a:p>
        </p:txBody>
      </p:sp>
      <p:sp>
        <p:nvSpPr>
          <p:cNvPr id="22" name="TextBox 21">
            <a:extLst>
              <a:ext uri="{FF2B5EF4-FFF2-40B4-BE49-F238E27FC236}">
                <a16:creationId xmlns:a16="http://schemas.microsoft.com/office/drawing/2014/main" id="{A1FD1BC1-3A41-3A4A-84C2-77D301C32B99}"/>
              </a:ext>
            </a:extLst>
          </p:cNvPr>
          <p:cNvSpPr txBox="1"/>
          <p:nvPr/>
        </p:nvSpPr>
        <p:spPr>
          <a:xfrm>
            <a:off x="4938053" y="6409649"/>
            <a:ext cx="3952437" cy="369332"/>
          </a:xfrm>
          <a:prstGeom prst="rect">
            <a:avLst/>
          </a:prstGeom>
          <a:solidFill>
            <a:schemeClr val="bg1"/>
          </a:solidFill>
        </p:spPr>
        <p:txBody>
          <a:bodyPr wrap="square">
            <a:spAutoFit/>
          </a:bodyPr>
          <a:lstStyle/>
          <a:p>
            <a:pPr algn="ctr"/>
            <a:r>
              <a:rPr lang="en-US" sz="1800" i="0" dirty="0"/>
              <a:t> </a:t>
            </a:r>
            <a:r>
              <a:rPr lang="en-US" sz="1600" i="0" dirty="0"/>
              <a:t>Galaxy Luminosity</a:t>
            </a:r>
          </a:p>
        </p:txBody>
      </p:sp>
    </p:spTree>
    <p:extLst>
      <p:ext uri="{BB962C8B-B14F-4D97-AF65-F5344CB8AC3E}">
        <p14:creationId xmlns:p14="http://schemas.microsoft.com/office/powerpoint/2010/main" val="14983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DCEE5-9A27-79A8-CF26-4B89559B9EF3}"/>
              </a:ext>
            </a:extLst>
          </p:cNvPr>
          <p:cNvSpPr>
            <a:spLocks noGrp="1"/>
          </p:cNvSpPr>
          <p:nvPr>
            <p:ph type="body" sz="quarter" idx="1"/>
          </p:nvPr>
        </p:nvSpPr>
        <p:spPr>
          <a:xfrm>
            <a:off x="511046" y="2530000"/>
            <a:ext cx="2915837" cy="794742"/>
          </a:xfrm>
        </p:spPr>
        <p:txBody>
          <a:bodyPr>
            <a:noAutofit/>
          </a:bodyPr>
          <a:lstStyle/>
          <a:p>
            <a:pPr algn="l"/>
            <a:r>
              <a:rPr lang="en-AU" sz="2000" b="0" dirty="0">
                <a:latin typeface="+mn-lt"/>
              </a:rPr>
              <a:t>Larsen, Brodie, + 2001</a:t>
            </a:r>
          </a:p>
          <a:p>
            <a:pPr algn="l"/>
            <a:r>
              <a:rPr lang="en-AU" sz="2000" b="0" dirty="0">
                <a:latin typeface="+mn-lt"/>
              </a:rPr>
              <a:t>Brodie &amp; Strader 2006</a:t>
            </a:r>
          </a:p>
        </p:txBody>
      </p:sp>
      <p:sp>
        <p:nvSpPr>
          <p:cNvPr id="5" name="TextBox 4">
            <a:extLst>
              <a:ext uri="{FF2B5EF4-FFF2-40B4-BE49-F238E27FC236}">
                <a16:creationId xmlns:a16="http://schemas.microsoft.com/office/drawing/2014/main" id="{292A2E40-FD0A-0F06-B79B-496366F45113}"/>
              </a:ext>
            </a:extLst>
          </p:cNvPr>
          <p:cNvSpPr txBox="1"/>
          <p:nvPr/>
        </p:nvSpPr>
        <p:spPr>
          <a:xfrm>
            <a:off x="3208866" y="230953"/>
            <a:ext cx="5935133" cy="461665"/>
          </a:xfrm>
          <a:prstGeom prst="rect">
            <a:avLst/>
          </a:prstGeom>
          <a:noFill/>
        </p:spPr>
        <p:txBody>
          <a:bodyPr wrap="square">
            <a:spAutoFit/>
          </a:bodyPr>
          <a:lstStyle/>
          <a:p>
            <a:r>
              <a:rPr lang="en-US" sz="2400" dirty="0">
                <a:latin typeface="+mn-lt"/>
              </a:rPr>
              <a:t>Applies to both MR and MP subpopulations</a:t>
            </a:r>
          </a:p>
        </p:txBody>
      </p:sp>
      <p:pic>
        <p:nvPicPr>
          <p:cNvPr id="8" name="Picture 7" descr="A graph of a diagram&#10;&#10;Description automatically generated with medium confidence">
            <a:extLst>
              <a:ext uri="{FF2B5EF4-FFF2-40B4-BE49-F238E27FC236}">
                <a16:creationId xmlns:a16="http://schemas.microsoft.com/office/drawing/2014/main" id="{520BA4BA-1D3F-D1CF-E634-675F48D46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883" y="672701"/>
            <a:ext cx="6123517" cy="5361937"/>
          </a:xfrm>
          <a:prstGeom prst="rect">
            <a:avLst/>
          </a:prstGeom>
        </p:spPr>
      </p:pic>
      <p:pic>
        <p:nvPicPr>
          <p:cNvPr id="11" name="Picture 10" descr="A graph of different colors&#10;&#10;Description automatically generated">
            <a:extLst>
              <a:ext uri="{FF2B5EF4-FFF2-40B4-BE49-F238E27FC236}">
                <a16:creationId xmlns:a16="http://schemas.microsoft.com/office/drawing/2014/main" id="{B1CC1606-CA52-BCC1-2282-79E637DF6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08" y="3369119"/>
            <a:ext cx="3274775" cy="3107267"/>
          </a:xfrm>
          <a:prstGeom prst="rect">
            <a:avLst/>
          </a:prstGeom>
        </p:spPr>
      </p:pic>
      <p:pic>
        <p:nvPicPr>
          <p:cNvPr id="13" name="Picture 12" descr="A graph of a graph&#10;&#10;Description automatically generated">
            <a:extLst>
              <a:ext uri="{FF2B5EF4-FFF2-40B4-BE49-F238E27FC236}">
                <a16:creationId xmlns:a16="http://schemas.microsoft.com/office/drawing/2014/main" id="{330160B4-A2B1-30CD-BE7E-592CCDC20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3" y="72163"/>
            <a:ext cx="2564611" cy="2474532"/>
          </a:xfrm>
          <a:prstGeom prst="rect">
            <a:avLst/>
          </a:prstGeom>
        </p:spPr>
      </p:pic>
      <p:sp>
        <p:nvSpPr>
          <p:cNvPr id="14" name="TextBox 13">
            <a:extLst>
              <a:ext uri="{FF2B5EF4-FFF2-40B4-BE49-F238E27FC236}">
                <a16:creationId xmlns:a16="http://schemas.microsoft.com/office/drawing/2014/main" id="{C34C41F4-AE99-61DE-C647-293F5FCA4CE9}"/>
              </a:ext>
            </a:extLst>
          </p:cNvPr>
          <p:cNvSpPr txBox="1"/>
          <p:nvPr/>
        </p:nvSpPr>
        <p:spPr>
          <a:xfrm>
            <a:off x="97126" y="6416505"/>
            <a:ext cx="3540136" cy="369332"/>
          </a:xfrm>
          <a:prstGeom prst="rect">
            <a:avLst/>
          </a:prstGeom>
          <a:noFill/>
        </p:spPr>
        <p:txBody>
          <a:bodyPr wrap="none" rtlCol="0">
            <a:spAutoFit/>
          </a:bodyPr>
          <a:lstStyle/>
          <a:p>
            <a:pPr algn="ctr"/>
            <a:r>
              <a:rPr lang="en-US" i="0" dirty="0"/>
              <a:t>Keck/LRIS Integration times ~5 mins</a:t>
            </a:r>
          </a:p>
        </p:txBody>
      </p:sp>
      <p:sp>
        <p:nvSpPr>
          <p:cNvPr id="15" name="TextBox 14">
            <a:extLst>
              <a:ext uri="{FF2B5EF4-FFF2-40B4-BE49-F238E27FC236}">
                <a16:creationId xmlns:a16="http://schemas.microsoft.com/office/drawing/2014/main" id="{1AC73AF9-A04F-7A1B-DA99-F8B2CA6A7120}"/>
              </a:ext>
            </a:extLst>
          </p:cNvPr>
          <p:cNvSpPr txBox="1"/>
          <p:nvPr/>
        </p:nvSpPr>
        <p:spPr>
          <a:xfrm rot="16200000">
            <a:off x="2740572" y="3155465"/>
            <a:ext cx="1821140" cy="338554"/>
          </a:xfrm>
          <a:prstGeom prst="rect">
            <a:avLst/>
          </a:prstGeom>
          <a:noFill/>
        </p:spPr>
        <p:txBody>
          <a:bodyPr wrap="none" rtlCol="0">
            <a:spAutoFit/>
          </a:bodyPr>
          <a:lstStyle/>
          <a:p>
            <a:pPr algn="ctr"/>
            <a:r>
              <a:rPr lang="en-US" sz="1600" i="0" dirty="0"/>
              <a:t>GC peak metallicity</a:t>
            </a:r>
          </a:p>
        </p:txBody>
      </p:sp>
      <p:sp>
        <p:nvSpPr>
          <p:cNvPr id="16" name="TextBox 15">
            <a:extLst>
              <a:ext uri="{FF2B5EF4-FFF2-40B4-BE49-F238E27FC236}">
                <a16:creationId xmlns:a16="http://schemas.microsoft.com/office/drawing/2014/main" id="{FF7A0451-A551-7DD6-2F7A-06B2DBC9E626}"/>
              </a:ext>
            </a:extLst>
          </p:cNvPr>
          <p:cNvSpPr txBox="1"/>
          <p:nvPr/>
        </p:nvSpPr>
        <p:spPr>
          <a:xfrm>
            <a:off x="5668389" y="5935133"/>
            <a:ext cx="1651093" cy="338554"/>
          </a:xfrm>
          <a:prstGeom prst="rect">
            <a:avLst/>
          </a:prstGeom>
          <a:noFill/>
        </p:spPr>
        <p:txBody>
          <a:bodyPr wrap="none" rtlCol="0">
            <a:spAutoFit/>
          </a:bodyPr>
          <a:lstStyle/>
          <a:p>
            <a:pPr algn="ctr"/>
            <a:r>
              <a:rPr lang="en-US" sz="1600" i="0" dirty="0"/>
              <a:t>Galaxy luminosity</a:t>
            </a:r>
          </a:p>
        </p:txBody>
      </p:sp>
    </p:spTree>
    <p:extLst>
      <p:ext uri="{BB962C8B-B14F-4D97-AF65-F5344CB8AC3E}">
        <p14:creationId xmlns:p14="http://schemas.microsoft.com/office/powerpoint/2010/main" val="313439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1" descr="image_2814_2e-Dragonfly-17.jpg">
            <a:extLst>
              <a:ext uri="{FF2B5EF4-FFF2-40B4-BE49-F238E27FC236}">
                <a16:creationId xmlns:a16="http://schemas.microsoft.com/office/drawing/2014/main" id="{793C8624-9E5E-483D-844C-A387617B38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292" y="681177"/>
            <a:ext cx="8881659" cy="542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8161CDF3-7A11-479F-95D4-FDB69467B13B}"/>
              </a:ext>
            </a:extLst>
          </p:cNvPr>
          <p:cNvSpPr txBox="1"/>
          <p:nvPr/>
        </p:nvSpPr>
        <p:spPr>
          <a:xfrm>
            <a:off x="6275024" y="5547236"/>
            <a:ext cx="1984839" cy="369332"/>
          </a:xfrm>
          <a:prstGeom prst="rect">
            <a:avLst/>
          </a:prstGeom>
          <a:noFill/>
        </p:spPr>
        <p:txBody>
          <a:bodyPr wrap="none" rtlCol="0">
            <a:spAutoFit/>
          </a:bodyPr>
          <a:lstStyle/>
          <a:p>
            <a:pPr defTabSz="685766">
              <a:defRPr/>
            </a:pPr>
            <a:r>
              <a:rPr lang="en-US" dirty="0">
                <a:solidFill>
                  <a:srgbClr val="FFFF00"/>
                </a:solidFill>
                <a:latin typeface="Montserrat" panose="020B0604020202020204" charset="0"/>
              </a:rPr>
              <a:t>Images to scale</a:t>
            </a:r>
          </a:p>
        </p:txBody>
      </p:sp>
      <p:sp>
        <p:nvSpPr>
          <p:cNvPr id="4" name="Ultra Diffuse Galaxies (UDGs)">
            <a:extLst>
              <a:ext uri="{FF2B5EF4-FFF2-40B4-BE49-F238E27FC236}">
                <a16:creationId xmlns:a16="http://schemas.microsoft.com/office/drawing/2014/main" id="{59B37CAA-5527-1D4E-A56B-B152CA7A13F3}"/>
              </a:ext>
            </a:extLst>
          </p:cNvPr>
          <p:cNvSpPr txBox="1"/>
          <p:nvPr/>
        </p:nvSpPr>
        <p:spPr>
          <a:xfrm>
            <a:off x="2122387" y="46389"/>
            <a:ext cx="5866719" cy="59631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defRPr sz="4500">
                <a:solidFill>
                  <a:srgbClr val="FFFFFF"/>
                </a:solidFill>
              </a:defRPr>
            </a:lvl1pPr>
          </a:lstStyle>
          <a:p>
            <a:r>
              <a:rPr sz="3375" dirty="0"/>
              <a:t>Ultra Diffuse Galaxies (UDGs)</a:t>
            </a:r>
          </a:p>
        </p:txBody>
      </p:sp>
      <p:pic>
        <p:nvPicPr>
          <p:cNvPr id="9" name="Picture 8" descr="A picture containing outdoor object, night sky&#10;&#10;Description automatically generated">
            <a:extLst>
              <a:ext uri="{FF2B5EF4-FFF2-40B4-BE49-F238E27FC236}">
                <a16:creationId xmlns:a16="http://schemas.microsoft.com/office/drawing/2014/main" id="{58C109D6-7A8E-4342-A74D-ACFCDC86EB22}"/>
              </a:ext>
            </a:extLst>
          </p:cNvPr>
          <p:cNvPicPr>
            <a:picLocks noChangeAspect="1"/>
          </p:cNvPicPr>
          <p:nvPr/>
        </p:nvPicPr>
        <p:blipFill rotWithShape="1">
          <a:blip r:embed="rId4">
            <a:extLst>
              <a:ext uri="{28A0092B-C50C-407E-A947-70E740481C1C}">
                <a14:useLocalDpi xmlns:a14="http://schemas.microsoft.com/office/drawing/2010/main" val="0"/>
              </a:ext>
            </a:extLst>
          </a:blip>
          <a:srcRect l="-3764" t="-10221" r="-12874" b="17360"/>
          <a:stretch/>
        </p:blipFill>
        <p:spPr>
          <a:xfrm>
            <a:off x="7217665" y="880764"/>
            <a:ext cx="1110427" cy="706532"/>
          </a:xfrm>
          <a:prstGeom prst="rect">
            <a:avLst/>
          </a:prstGeom>
        </p:spPr>
      </p:pic>
      <p:sp>
        <p:nvSpPr>
          <p:cNvPr id="6" name="TextBox 5">
            <a:extLst>
              <a:ext uri="{FF2B5EF4-FFF2-40B4-BE49-F238E27FC236}">
                <a16:creationId xmlns:a16="http://schemas.microsoft.com/office/drawing/2014/main" id="{7550F64E-75EC-8C4A-B07D-55E159A8529C}"/>
              </a:ext>
            </a:extLst>
          </p:cNvPr>
          <p:cNvSpPr txBox="1"/>
          <p:nvPr/>
        </p:nvSpPr>
        <p:spPr>
          <a:xfrm>
            <a:off x="6901305" y="632284"/>
            <a:ext cx="2480402" cy="646331"/>
          </a:xfrm>
          <a:prstGeom prst="rect">
            <a:avLst/>
          </a:prstGeom>
          <a:noFill/>
        </p:spPr>
        <p:txBody>
          <a:bodyPr wrap="square" rtlCol="0">
            <a:spAutoFit/>
          </a:bodyPr>
          <a:lstStyle/>
          <a:p>
            <a:r>
              <a:rPr lang="en-US" dirty="0">
                <a:solidFill>
                  <a:schemeClr val="bg1">
                    <a:alpha val="83000"/>
                  </a:schemeClr>
                </a:solidFill>
                <a:latin typeface="Helvetica Light" panose="020B0403020202020204" pitchFamily="34" charset="0"/>
                <a:cs typeface="Al Nile" pitchFamily="2" charset="-78"/>
              </a:rPr>
              <a:t>dwarf spheroidal</a:t>
            </a:r>
          </a:p>
          <a:p>
            <a:r>
              <a:rPr lang="en-US" dirty="0">
                <a:solidFill>
                  <a:schemeClr val="bg1">
                    <a:alpha val="83000"/>
                  </a:schemeClr>
                </a:solidFill>
                <a:latin typeface="Helvetica Light" panose="020B0403020202020204" pitchFamily="34" charset="0"/>
                <a:cs typeface="Al Nile" pitchFamily="2" charset="-78"/>
              </a:rPr>
              <a:t>                </a:t>
            </a:r>
            <a:r>
              <a:rPr lang="en-US" dirty="0">
                <a:solidFill>
                  <a:schemeClr val="bg1">
                    <a:alpha val="85000"/>
                  </a:schemeClr>
                </a:solidFill>
                <a:latin typeface="Helvetica Light" panose="020B0403020202020204" pitchFamily="34" charset="0"/>
                <a:cs typeface="Al Nile" pitchFamily="2" charset="-78"/>
              </a:rPr>
              <a:t>galaxy</a:t>
            </a:r>
          </a:p>
        </p:txBody>
      </p:sp>
      <p:sp>
        <p:nvSpPr>
          <p:cNvPr id="11" name="Working definition: UDGs are LSB galaxies with sizes Re &gt; 1.5 kpc">
            <a:extLst>
              <a:ext uri="{FF2B5EF4-FFF2-40B4-BE49-F238E27FC236}">
                <a16:creationId xmlns:a16="http://schemas.microsoft.com/office/drawing/2014/main" id="{CD34DED8-F4FE-8F46-A2AA-DC26AF73DCBC}"/>
              </a:ext>
            </a:extLst>
          </p:cNvPr>
          <p:cNvSpPr txBox="1"/>
          <p:nvPr/>
        </p:nvSpPr>
        <p:spPr>
          <a:xfrm>
            <a:off x="131800" y="6101502"/>
            <a:ext cx="7603055" cy="669654"/>
          </a:xfrm>
          <a:prstGeom prst="rect">
            <a:avLst/>
          </a:prstGeom>
          <a:solidFill>
            <a:schemeClr val="tx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800" b="1">
                <a:solidFill>
                  <a:srgbClr val="00FDFF"/>
                </a:solidFill>
              </a:defRPr>
            </a:pPr>
            <a:r>
              <a:rPr sz="2000" dirty="0"/>
              <a:t>Working definition: </a:t>
            </a:r>
            <a:endParaRPr lang="en-AU" sz="2000" dirty="0"/>
          </a:p>
          <a:p>
            <a:pPr>
              <a:defRPr sz="2800" b="1">
                <a:solidFill>
                  <a:srgbClr val="00FDFF"/>
                </a:solidFill>
              </a:defRPr>
            </a:pPr>
            <a:r>
              <a:rPr sz="2000" dirty="0"/>
              <a:t>UDGs are LSB galaxies</a:t>
            </a:r>
            <a:r>
              <a:rPr lang="en-AU" sz="2000" dirty="0"/>
              <a:t> (𝜇&gt;24 m/arcsec</a:t>
            </a:r>
            <a:r>
              <a:rPr lang="en-AU" sz="2000" baseline="30000" dirty="0"/>
              <a:t>2</a:t>
            </a:r>
            <a:r>
              <a:rPr lang="en-AU" sz="2000" dirty="0"/>
              <a:t>), </a:t>
            </a:r>
            <a:r>
              <a:rPr sz="2000" dirty="0"/>
              <a:t>sizes R</a:t>
            </a:r>
            <a:r>
              <a:rPr sz="2000" baseline="-5999" dirty="0"/>
              <a:t>e </a:t>
            </a:r>
            <a:r>
              <a:rPr sz="2000" dirty="0"/>
              <a:t>&gt; 1.5 kpc</a:t>
            </a:r>
          </a:p>
        </p:txBody>
      </p:sp>
    </p:spTree>
    <p:extLst>
      <p:ext uri="{BB962C8B-B14F-4D97-AF65-F5344CB8AC3E}">
        <p14:creationId xmlns:p14="http://schemas.microsoft.com/office/powerpoint/2010/main" val="1697330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scatter chart&#10;&#10;Description automatically generated">
            <a:extLst>
              <a:ext uri="{FF2B5EF4-FFF2-40B4-BE49-F238E27FC236}">
                <a16:creationId xmlns:a16="http://schemas.microsoft.com/office/drawing/2014/main" id="{36D920D7-4ECE-A149-B159-82494022E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013" y="177029"/>
            <a:ext cx="6226712" cy="6137279"/>
          </a:xfrm>
          <a:prstGeom prst="rect">
            <a:avLst/>
          </a:prstGeom>
        </p:spPr>
      </p:pic>
      <p:sp>
        <p:nvSpPr>
          <p:cNvPr id="3" name="Rectangle 2">
            <a:extLst>
              <a:ext uri="{FF2B5EF4-FFF2-40B4-BE49-F238E27FC236}">
                <a16:creationId xmlns:a16="http://schemas.microsoft.com/office/drawing/2014/main" id="{60B6FED3-065A-6A48-843F-A3C1096A2131}"/>
              </a:ext>
            </a:extLst>
          </p:cNvPr>
          <p:cNvSpPr/>
          <p:nvPr/>
        </p:nvSpPr>
        <p:spPr>
          <a:xfrm>
            <a:off x="-179866" y="249892"/>
            <a:ext cx="5321497" cy="538802"/>
          </a:xfrm>
          <a:prstGeom prst="rect">
            <a:avLst/>
          </a:prstGeom>
        </p:spPr>
        <p:txBody>
          <a:bodyPr wrap="square">
            <a:spAutoFit/>
          </a:bodyPr>
          <a:lstStyle/>
          <a:p>
            <a:pPr marL="167418">
              <a:buSzPct val="171000"/>
              <a:defRPr sz="2700"/>
            </a:pPr>
            <a:endParaRPr lang="en-US" sz="1424" dirty="0"/>
          </a:p>
          <a:p>
            <a:pPr marL="167418">
              <a:buSzPct val="171000"/>
              <a:defRPr sz="2700"/>
            </a:pPr>
            <a:endParaRPr lang="en-US" sz="1477" dirty="0">
              <a:solidFill>
                <a:srgbClr val="7030A0"/>
              </a:solidFill>
            </a:endParaRPr>
          </a:p>
        </p:txBody>
      </p:sp>
      <p:sp>
        <p:nvSpPr>
          <p:cNvPr id="4" name="TextBox 3">
            <a:extLst>
              <a:ext uri="{FF2B5EF4-FFF2-40B4-BE49-F238E27FC236}">
                <a16:creationId xmlns:a16="http://schemas.microsoft.com/office/drawing/2014/main" id="{06BDAA01-2B5A-B341-8A6A-1B4062B9232F}"/>
              </a:ext>
            </a:extLst>
          </p:cNvPr>
          <p:cNvSpPr txBox="1"/>
          <p:nvPr/>
        </p:nvSpPr>
        <p:spPr>
          <a:xfrm>
            <a:off x="407665" y="353960"/>
            <a:ext cx="2918798" cy="52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r>
              <a:rPr lang="en-US" sz="2400" b="1" dirty="0"/>
              <a:t>Another bit of history</a:t>
            </a:r>
          </a:p>
          <a:p>
            <a:pPr defTabSz="241081" hangingPunct="0"/>
            <a:endParaRPr lang="en-US" sz="633" dirty="0">
              <a:solidFill>
                <a:srgbClr val="000000"/>
              </a:solidFill>
              <a:latin typeface="Helvetica"/>
              <a:ea typeface="Helvetica"/>
              <a:cs typeface="Helvetica"/>
              <a:sym typeface="Helvetica"/>
            </a:endParaRPr>
          </a:p>
        </p:txBody>
      </p:sp>
      <p:sp>
        <p:nvSpPr>
          <p:cNvPr id="10" name="TextBox 9">
            <a:extLst>
              <a:ext uri="{FF2B5EF4-FFF2-40B4-BE49-F238E27FC236}">
                <a16:creationId xmlns:a16="http://schemas.microsoft.com/office/drawing/2014/main" id="{B06C4989-9EC5-9D41-B048-C973D0CF52D0}"/>
              </a:ext>
            </a:extLst>
          </p:cNvPr>
          <p:cNvSpPr txBox="1"/>
          <p:nvPr/>
        </p:nvSpPr>
        <p:spPr>
          <a:xfrm>
            <a:off x="6819106" y="543692"/>
            <a:ext cx="2032850" cy="331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241081" hangingPunct="0"/>
            <a:r>
              <a:rPr lang="en-US" dirty="0"/>
              <a:t>van Dokkum+2015</a:t>
            </a:r>
          </a:p>
        </p:txBody>
      </p:sp>
      <p:cxnSp>
        <p:nvCxnSpPr>
          <p:cNvPr id="11" name="Straight Connector 10">
            <a:extLst>
              <a:ext uri="{FF2B5EF4-FFF2-40B4-BE49-F238E27FC236}">
                <a16:creationId xmlns:a16="http://schemas.microsoft.com/office/drawing/2014/main" id="{F47061C4-AAC1-3646-9F30-29743A35AB3B}"/>
              </a:ext>
            </a:extLst>
          </p:cNvPr>
          <p:cNvCxnSpPr>
            <a:cxnSpLocks/>
          </p:cNvCxnSpPr>
          <p:nvPr/>
        </p:nvCxnSpPr>
        <p:spPr>
          <a:xfrm flipV="1">
            <a:off x="6086391" y="422084"/>
            <a:ext cx="0" cy="5109151"/>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6945A5A-95BE-9345-B5A8-F722CC71FFA5}"/>
              </a:ext>
            </a:extLst>
          </p:cNvPr>
          <p:cNvSpPr txBox="1"/>
          <p:nvPr/>
        </p:nvSpPr>
        <p:spPr>
          <a:xfrm>
            <a:off x="1867064" y="1494971"/>
            <a:ext cx="184731" cy="461665"/>
          </a:xfrm>
          <a:prstGeom prst="rect">
            <a:avLst/>
          </a:prstGeom>
          <a:noFill/>
        </p:spPr>
        <p:txBody>
          <a:bodyPr wrap="none" rtlCol="0">
            <a:spAutoFit/>
          </a:bodyPr>
          <a:lstStyle/>
          <a:p>
            <a:pPr algn="ctr"/>
            <a:endParaRPr lang="en-US" sz="2400" b="1" i="0" dirty="0">
              <a:solidFill>
                <a:schemeClr val="bg1"/>
              </a:solidFill>
              <a:latin typeface="Montserrat" pitchFamily="2" charset="77"/>
            </a:endParaRPr>
          </a:p>
        </p:txBody>
      </p:sp>
      <p:sp>
        <p:nvSpPr>
          <p:cNvPr id="6" name="TextBox 5">
            <a:extLst>
              <a:ext uri="{FF2B5EF4-FFF2-40B4-BE49-F238E27FC236}">
                <a16:creationId xmlns:a16="http://schemas.microsoft.com/office/drawing/2014/main" id="{B2C77943-2F04-764C-8FEA-5856DA5BF92D}"/>
              </a:ext>
            </a:extLst>
          </p:cNvPr>
          <p:cNvSpPr txBox="1"/>
          <p:nvPr/>
        </p:nvSpPr>
        <p:spPr>
          <a:xfrm>
            <a:off x="-92782" y="655058"/>
            <a:ext cx="3824555" cy="3847207"/>
          </a:xfrm>
          <a:prstGeom prst="rect">
            <a:avLst/>
          </a:prstGeom>
          <a:noFill/>
        </p:spPr>
        <p:txBody>
          <a:bodyPr wrap="square" rtlCol="0">
            <a:spAutoFit/>
          </a:bodyPr>
          <a:lstStyle/>
          <a:p>
            <a:pPr marL="167418">
              <a:buSzPct val="171000"/>
              <a:defRPr sz="2700"/>
            </a:pPr>
            <a:r>
              <a:rPr lang="en-US" sz="2000" dirty="0"/>
              <a:t>Low Surface Brightness galaxies with UDG properties are not new </a:t>
            </a:r>
          </a:p>
          <a:p>
            <a:pPr marL="167418">
              <a:buSzPct val="171000"/>
              <a:defRPr sz="2700"/>
            </a:pPr>
            <a:endParaRPr lang="en-US" sz="2000" dirty="0">
              <a:solidFill>
                <a:srgbClr val="FF0000"/>
              </a:solidFill>
            </a:endParaRPr>
          </a:p>
          <a:p>
            <a:pPr marL="167418">
              <a:buSzPct val="171000"/>
              <a:defRPr sz="2700"/>
            </a:pPr>
            <a:r>
              <a:rPr lang="en-US" sz="2000" dirty="0">
                <a:solidFill>
                  <a:srgbClr val="FF0000"/>
                </a:solidFill>
              </a:rPr>
              <a:t>Handful</a:t>
            </a:r>
            <a:r>
              <a:rPr lang="en-US" sz="2000" dirty="0"/>
              <a:t> discovered much earlier  </a:t>
            </a:r>
          </a:p>
          <a:p>
            <a:pPr marL="167418">
              <a:buSzPct val="171000"/>
              <a:defRPr sz="2700"/>
            </a:pPr>
            <a:r>
              <a:rPr lang="en-US" sz="2000" dirty="0" err="1">
                <a:solidFill>
                  <a:srgbClr val="7030A0"/>
                </a:solidFill>
              </a:rPr>
              <a:t>Impey</a:t>
            </a:r>
            <a:r>
              <a:rPr lang="en-US" sz="2000" dirty="0">
                <a:solidFill>
                  <a:srgbClr val="7030A0"/>
                </a:solidFill>
              </a:rPr>
              <a:t>+ 1988, </a:t>
            </a:r>
            <a:r>
              <a:rPr lang="en-US" sz="2000" dirty="0" err="1">
                <a:solidFill>
                  <a:srgbClr val="7030A0"/>
                </a:solidFill>
              </a:rPr>
              <a:t>Bothun</a:t>
            </a:r>
            <a:r>
              <a:rPr lang="en-US" sz="2000" dirty="0">
                <a:solidFill>
                  <a:srgbClr val="7030A0"/>
                </a:solidFill>
              </a:rPr>
              <a:t>+ 1991, </a:t>
            </a:r>
            <a:r>
              <a:rPr lang="en-US" sz="2000" dirty="0" err="1">
                <a:solidFill>
                  <a:srgbClr val="7030A0"/>
                </a:solidFill>
              </a:rPr>
              <a:t>Dalcanton</a:t>
            </a:r>
            <a:r>
              <a:rPr lang="en-US" sz="2000" dirty="0">
                <a:solidFill>
                  <a:srgbClr val="7030A0"/>
                </a:solidFill>
              </a:rPr>
              <a:t>+ 1997</a:t>
            </a:r>
          </a:p>
          <a:p>
            <a:pPr marL="167418">
              <a:buSzPct val="171000"/>
              <a:defRPr sz="2700"/>
            </a:pPr>
            <a:endParaRPr lang="en-US" sz="2000" dirty="0"/>
          </a:p>
          <a:p>
            <a:pPr marL="167418">
              <a:buSzPct val="171000"/>
              <a:defRPr sz="2700"/>
            </a:pPr>
            <a:r>
              <a:rPr lang="en-US" sz="2000" dirty="0"/>
              <a:t>Identified in </a:t>
            </a:r>
            <a:r>
              <a:rPr lang="en-US" sz="2000" dirty="0">
                <a:solidFill>
                  <a:srgbClr val="FF0000"/>
                </a:solidFill>
              </a:rPr>
              <a:t>large numbers</a:t>
            </a:r>
            <a:r>
              <a:rPr lang="en-US" sz="2000" dirty="0"/>
              <a:t>, originally in Coma, and recognized as a new class </a:t>
            </a:r>
          </a:p>
          <a:p>
            <a:pPr marL="167418">
              <a:buSzPct val="171000"/>
              <a:defRPr sz="2700"/>
            </a:pPr>
            <a:r>
              <a:rPr lang="en-US" sz="2000" dirty="0"/>
              <a:t>of galaxy, </a:t>
            </a:r>
            <a:r>
              <a:rPr lang="en-US" sz="2000" dirty="0">
                <a:solidFill>
                  <a:srgbClr val="7030A0"/>
                </a:solidFill>
              </a:rPr>
              <a:t>van </a:t>
            </a:r>
            <a:r>
              <a:rPr lang="en-US" sz="2000" dirty="0" err="1">
                <a:solidFill>
                  <a:srgbClr val="7030A0"/>
                </a:solidFill>
              </a:rPr>
              <a:t>Dokkum</a:t>
            </a:r>
            <a:r>
              <a:rPr lang="en-US" sz="2000" dirty="0">
                <a:solidFill>
                  <a:srgbClr val="7030A0"/>
                </a:solidFill>
              </a:rPr>
              <a:t>+ 2015</a:t>
            </a:r>
          </a:p>
          <a:p>
            <a:pPr algn="ctr"/>
            <a:endParaRPr lang="en-US" sz="2400" b="1" i="0" dirty="0">
              <a:solidFill>
                <a:schemeClr val="bg1"/>
              </a:solidFill>
              <a:latin typeface="Montserrat" pitchFamily="2" charset="77"/>
            </a:endParaRPr>
          </a:p>
        </p:txBody>
      </p:sp>
      <p:sp>
        <p:nvSpPr>
          <p:cNvPr id="2" name="TextBox 1">
            <a:extLst>
              <a:ext uri="{FF2B5EF4-FFF2-40B4-BE49-F238E27FC236}">
                <a16:creationId xmlns:a16="http://schemas.microsoft.com/office/drawing/2014/main" id="{31CD13A6-7930-A74E-A36E-84A71E0D1267}"/>
              </a:ext>
            </a:extLst>
          </p:cNvPr>
          <p:cNvSpPr txBox="1"/>
          <p:nvPr/>
        </p:nvSpPr>
        <p:spPr>
          <a:xfrm>
            <a:off x="-108549" y="4279567"/>
            <a:ext cx="4018396" cy="2000548"/>
          </a:xfrm>
          <a:prstGeom prst="rect">
            <a:avLst/>
          </a:prstGeom>
          <a:noFill/>
        </p:spPr>
        <p:txBody>
          <a:bodyPr wrap="square" rtlCol="0">
            <a:spAutoFit/>
          </a:bodyPr>
          <a:lstStyle/>
          <a:p>
            <a:pPr marL="167418">
              <a:buSzPct val="171000"/>
              <a:defRPr sz="2700"/>
            </a:pPr>
            <a:r>
              <a:rPr lang="en-US" sz="2000" dirty="0"/>
              <a:t>Then found in groups and the field </a:t>
            </a:r>
          </a:p>
          <a:p>
            <a:pPr marL="167418">
              <a:buSzPct val="171000"/>
              <a:defRPr sz="2700"/>
            </a:pPr>
            <a:r>
              <a:rPr lang="en-US" sz="2000" dirty="0">
                <a:solidFill>
                  <a:srgbClr val="7030A0"/>
                </a:solidFill>
              </a:rPr>
              <a:t>e.g., Martinez-Delgado 2016, Roman &amp; Trujillo 2017, </a:t>
            </a:r>
          </a:p>
          <a:p>
            <a:pPr marL="167418">
              <a:buSzPct val="171000"/>
              <a:defRPr sz="2700"/>
            </a:pPr>
            <a:r>
              <a:rPr lang="en-US" sz="2000" dirty="0" err="1">
                <a:solidFill>
                  <a:srgbClr val="7030A0"/>
                </a:solidFill>
              </a:rPr>
              <a:t>Leisman</a:t>
            </a:r>
            <a:r>
              <a:rPr lang="en-US" sz="2000" dirty="0">
                <a:solidFill>
                  <a:srgbClr val="7030A0"/>
                </a:solidFill>
              </a:rPr>
              <a:t>+ 2017</a:t>
            </a:r>
          </a:p>
          <a:p>
            <a:pPr marL="167418">
              <a:buSzPct val="171000"/>
              <a:defRPr sz="2700"/>
            </a:pPr>
            <a:endParaRPr lang="en-US" sz="2000" dirty="0"/>
          </a:p>
          <a:p>
            <a:pPr algn="ctr"/>
            <a:endParaRPr lang="en-US" sz="2400" b="1" i="0" dirty="0">
              <a:solidFill>
                <a:schemeClr val="bg1"/>
              </a:solidFill>
              <a:latin typeface="Montserrat" pitchFamily="2" charset="77"/>
            </a:endParaRPr>
          </a:p>
        </p:txBody>
      </p:sp>
    </p:spTree>
    <p:extLst>
      <p:ext uri="{BB962C8B-B14F-4D97-AF65-F5344CB8AC3E}">
        <p14:creationId xmlns:p14="http://schemas.microsoft.com/office/powerpoint/2010/main" val="2765350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Image" descr="Image"/>
          <p:cNvPicPr>
            <a:picLocks noChangeAspect="1"/>
          </p:cNvPicPr>
          <p:nvPr/>
        </p:nvPicPr>
        <p:blipFill>
          <a:blip r:embed="rId3"/>
          <a:stretch>
            <a:fillRect/>
          </a:stretch>
        </p:blipFill>
        <p:spPr>
          <a:xfrm>
            <a:off x="810050" y="770661"/>
            <a:ext cx="2328506" cy="2349580"/>
          </a:xfrm>
          <a:prstGeom prst="rect">
            <a:avLst/>
          </a:prstGeom>
          <a:ln w="12700">
            <a:miter lim="400000"/>
          </a:ln>
        </p:spPr>
      </p:pic>
      <p:pic>
        <p:nvPicPr>
          <p:cNvPr id="595" name="Image" descr="Image"/>
          <p:cNvPicPr>
            <a:picLocks noChangeAspect="1"/>
          </p:cNvPicPr>
          <p:nvPr/>
        </p:nvPicPr>
        <p:blipFill>
          <a:blip r:embed="rId4"/>
          <a:srcRect/>
          <a:stretch>
            <a:fillRect/>
          </a:stretch>
        </p:blipFill>
        <p:spPr>
          <a:xfrm>
            <a:off x="3342145" y="741402"/>
            <a:ext cx="2509375" cy="2263777"/>
          </a:xfrm>
          <a:prstGeom prst="rect">
            <a:avLst/>
          </a:prstGeom>
          <a:ln w="12700">
            <a:miter lim="400000"/>
          </a:ln>
        </p:spPr>
      </p:pic>
      <p:pic>
        <p:nvPicPr>
          <p:cNvPr id="596" name="Image" descr="Image"/>
          <p:cNvPicPr>
            <a:picLocks noChangeAspect="1"/>
          </p:cNvPicPr>
          <p:nvPr/>
        </p:nvPicPr>
        <p:blipFill>
          <a:blip r:embed="rId5"/>
          <a:stretch>
            <a:fillRect/>
          </a:stretch>
        </p:blipFill>
        <p:spPr>
          <a:xfrm>
            <a:off x="6160965" y="720264"/>
            <a:ext cx="2170235" cy="2250987"/>
          </a:xfrm>
          <a:prstGeom prst="rect">
            <a:avLst/>
          </a:prstGeom>
          <a:ln w="12700">
            <a:miter lim="400000"/>
          </a:ln>
        </p:spPr>
      </p:pic>
      <p:sp>
        <p:nvSpPr>
          <p:cNvPr id="597" name="Globular clusters in ultra-diffuse galaxies"/>
          <p:cNvSpPr txBox="1"/>
          <p:nvPr/>
        </p:nvSpPr>
        <p:spPr>
          <a:xfrm>
            <a:off x="1912299" y="154477"/>
            <a:ext cx="4839257" cy="394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ctr">
              <a:defRPr sz="4200">
                <a:solidFill>
                  <a:schemeClr val="accent1"/>
                </a:solidFill>
              </a:defRPr>
            </a:lvl1pPr>
          </a:lstStyle>
          <a:p>
            <a:r>
              <a:rPr sz="2215" b="1" dirty="0">
                <a:solidFill>
                  <a:schemeClr val="tx1"/>
                </a:solidFill>
              </a:rPr>
              <a:t>Globular clusters in ultra</a:t>
            </a:r>
            <a:r>
              <a:rPr lang="en-US" sz="2215" b="1" dirty="0">
                <a:solidFill>
                  <a:schemeClr val="tx1"/>
                </a:solidFill>
              </a:rPr>
              <a:t> </a:t>
            </a:r>
            <a:r>
              <a:rPr sz="2215" b="1" dirty="0">
                <a:solidFill>
                  <a:schemeClr val="tx1"/>
                </a:solidFill>
              </a:rPr>
              <a:t>diffuse galaxies</a:t>
            </a:r>
          </a:p>
        </p:txBody>
      </p:sp>
      <p:sp>
        <p:nvSpPr>
          <p:cNvPr id="598" name="Estimate from σstars…"/>
          <p:cNvSpPr txBox="1"/>
          <p:nvPr/>
        </p:nvSpPr>
        <p:spPr>
          <a:xfrm>
            <a:off x="344938" y="4070212"/>
            <a:ext cx="8503787" cy="1812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marL="425719" indent="-258302">
              <a:buSzPct val="171000"/>
              <a:buChar char="•"/>
              <a:defRPr sz="2700"/>
            </a:pPr>
            <a:r>
              <a:rPr sz="2000" dirty="0"/>
              <a:t>Estimate from </a:t>
            </a:r>
            <a:r>
              <a:rPr lang="en-US" sz="2000" dirty="0"/>
              <a:t>stellar velocity dispersion</a:t>
            </a:r>
            <a:r>
              <a:rPr sz="2000" dirty="0"/>
              <a:t> </a:t>
            </a:r>
            <a:r>
              <a:rPr lang="en-AU" sz="2000" dirty="0"/>
              <a:t>(extremely telescope time intensive)</a:t>
            </a:r>
            <a:endParaRPr sz="2000" dirty="0"/>
          </a:p>
          <a:p>
            <a:pPr marL="425719" indent="-258302">
              <a:buSzPct val="171000"/>
              <a:buChar char="•"/>
              <a:defRPr sz="2700"/>
            </a:pPr>
            <a:r>
              <a:rPr sz="2000" dirty="0"/>
              <a:t>Weak lensing </a:t>
            </a:r>
            <a:r>
              <a:rPr lang="en-AU" sz="2000" dirty="0"/>
              <a:t>(few results, stacking, only limits)</a:t>
            </a:r>
          </a:p>
          <a:p>
            <a:pPr marL="425719" indent="-258302">
              <a:buSzPct val="171000"/>
              <a:buChar char="•"/>
              <a:defRPr sz="2700"/>
            </a:pPr>
            <a:r>
              <a:rPr lang="en-AU" sz="2000" dirty="0"/>
              <a:t>X-rays/UV – no detections</a:t>
            </a:r>
            <a:endParaRPr sz="2000" dirty="0"/>
          </a:p>
          <a:p>
            <a:pPr marL="425719" indent="-258302">
              <a:buSzPct val="171000"/>
              <a:buChar char="•"/>
              <a:defRPr sz="2700"/>
            </a:pPr>
            <a:r>
              <a:rPr sz="2000" dirty="0"/>
              <a:t>GC dynamics</a:t>
            </a:r>
          </a:p>
          <a:p>
            <a:pPr marL="425719" indent="-258302">
              <a:buSzPct val="171000"/>
              <a:buChar char="•"/>
              <a:defRPr sz="2700"/>
            </a:pPr>
            <a:r>
              <a:rPr sz="2000" dirty="0"/>
              <a:t>Count number of GCs (mass in GCs)</a:t>
            </a:r>
          </a:p>
          <a:p>
            <a:pPr marL="425719" indent="-258302">
              <a:buSzPct val="171000"/>
              <a:buChar char="•"/>
              <a:defRPr sz="2700"/>
            </a:pPr>
            <a:endParaRPr sz="1424" dirty="0"/>
          </a:p>
        </p:txBody>
      </p:sp>
      <p:sp>
        <p:nvSpPr>
          <p:cNvPr id="599" name="DF44"/>
          <p:cNvSpPr txBox="1"/>
          <p:nvPr/>
        </p:nvSpPr>
        <p:spPr>
          <a:xfrm>
            <a:off x="6563115" y="2799174"/>
            <a:ext cx="252874" cy="167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1400" b="1">
                <a:solidFill>
                  <a:schemeClr val="accent5"/>
                </a:solidFill>
              </a:defRPr>
            </a:lvl1pPr>
          </a:lstStyle>
          <a:p>
            <a:r>
              <a:rPr sz="739"/>
              <a:t>DF44</a:t>
            </a:r>
          </a:p>
        </p:txBody>
      </p:sp>
      <p:sp>
        <p:nvSpPr>
          <p:cNvPr id="600" name="DF17"/>
          <p:cNvSpPr txBox="1"/>
          <p:nvPr/>
        </p:nvSpPr>
        <p:spPr>
          <a:xfrm>
            <a:off x="4829175" y="2722794"/>
            <a:ext cx="252874" cy="167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1400" b="1">
                <a:solidFill>
                  <a:srgbClr val="FFFFFF"/>
                </a:solidFill>
              </a:defRPr>
            </a:lvl1pPr>
          </a:lstStyle>
          <a:p>
            <a:r>
              <a:rPr sz="739"/>
              <a:t>DF17</a:t>
            </a:r>
          </a:p>
        </p:txBody>
      </p:sp>
      <p:sp>
        <p:nvSpPr>
          <p:cNvPr id="601" name="Ways to measure galaxy mass:"/>
          <p:cNvSpPr txBox="1"/>
          <p:nvPr/>
        </p:nvSpPr>
        <p:spPr>
          <a:xfrm>
            <a:off x="1726024" y="3426621"/>
            <a:ext cx="4837091"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400" b="1">
                <a:solidFill>
                  <a:schemeClr val="accent5"/>
                </a:solidFill>
              </a:defRPr>
            </a:pPr>
            <a:r>
              <a:rPr lang="en-US" sz="2000" dirty="0">
                <a:solidFill>
                  <a:schemeClr val="tx2">
                    <a:lumMod val="50000"/>
                  </a:schemeClr>
                </a:solidFill>
              </a:rPr>
              <a:t>How do we measure the mass of a </a:t>
            </a:r>
            <a:r>
              <a:rPr lang="en-US" sz="2000" dirty="0" err="1">
                <a:solidFill>
                  <a:schemeClr val="tx2">
                    <a:lumMod val="50000"/>
                  </a:schemeClr>
                </a:solidFill>
              </a:rPr>
              <a:t>UDG?</a:t>
            </a:r>
            <a:r>
              <a:rPr sz="1424" dirty="0" err="1"/>
              <a:t>mass</a:t>
            </a:r>
            <a:r>
              <a:rPr sz="1265" dirty="0"/>
              <a:t>:</a:t>
            </a:r>
          </a:p>
        </p:txBody>
      </p:sp>
    </p:spTree>
    <p:extLst>
      <p:ext uri="{BB962C8B-B14F-4D97-AF65-F5344CB8AC3E}">
        <p14:creationId xmlns:p14="http://schemas.microsoft.com/office/powerpoint/2010/main" val="213438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8929E1-9C46-42B9-B806-83C9A880E81F}"/>
              </a:ext>
            </a:extLst>
          </p:cNvPr>
          <p:cNvSpPr txBox="1"/>
          <p:nvPr/>
        </p:nvSpPr>
        <p:spPr>
          <a:xfrm>
            <a:off x="116440" y="6102194"/>
            <a:ext cx="2731325" cy="400110"/>
          </a:xfrm>
          <a:prstGeom prst="rect">
            <a:avLst/>
          </a:prstGeom>
          <a:noFill/>
        </p:spPr>
        <p:txBody>
          <a:bodyPr wrap="none" rtlCol="0">
            <a:spAutoFit/>
          </a:bodyPr>
          <a:lstStyle/>
          <a:p>
            <a:pPr defTabSz="685766">
              <a:defRPr/>
            </a:pPr>
            <a:r>
              <a:rPr lang="en-AU" sz="2000" b="1" dirty="0">
                <a:solidFill>
                  <a:prstClr val="black"/>
                </a:solidFill>
              </a:rPr>
              <a:t>Burkert &amp; Forbes (2020)</a:t>
            </a:r>
          </a:p>
        </p:txBody>
      </p:sp>
      <p:pic>
        <p:nvPicPr>
          <p:cNvPr id="5" name="Picture 4">
            <a:extLst>
              <a:ext uri="{FF2B5EF4-FFF2-40B4-BE49-F238E27FC236}">
                <a16:creationId xmlns:a16="http://schemas.microsoft.com/office/drawing/2014/main" id="{EB296B9F-6E9D-45CB-8004-6A8BEFABB00A}"/>
              </a:ext>
            </a:extLst>
          </p:cNvPr>
          <p:cNvPicPr>
            <a:picLocks noChangeAspect="1"/>
          </p:cNvPicPr>
          <p:nvPr/>
        </p:nvPicPr>
        <p:blipFill>
          <a:blip r:embed="rId3"/>
          <a:stretch>
            <a:fillRect/>
          </a:stretch>
        </p:blipFill>
        <p:spPr>
          <a:xfrm>
            <a:off x="1118583" y="641852"/>
            <a:ext cx="5165134" cy="5111953"/>
          </a:xfrm>
          <a:prstGeom prst="rect">
            <a:avLst/>
          </a:prstGeom>
        </p:spPr>
      </p:pic>
      <p:sp>
        <p:nvSpPr>
          <p:cNvPr id="6" name="Title 1">
            <a:extLst>
              <a:ext uri="{FF2B5EF4-FFF2-40B4-BE49-F238E27FC236}">
                <a16:creationId xmlns:a16="http://schemas.microsoft.com/office/drawing/2014/main" id="{3B9F3902-6F87-425D-BE53-C903D06E4E73}"/>
              </a:ext>
            </a:extLst>
          </p:cNvPr>
          <p:cNvSpPr txBox="1">
            <a:spLocks/>
          </p:cNvSpPr>
          <p:nvPr/>
        </p:nvSpPr>
        <p:spPr>
          <a:xfrm>
            <a:off x="258160" y="150223"/>
            <a:ext cx="8627683" cy="5996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766">
              <a:defRPr/>
            </a:pPr>
            <a:r>
              <a:rPr lang="en-AU" sz="3300" dirty="0">
                <a:solidFill>
                  <a:prstClr val="black"/>
                </a:solidFill>
                <a:latin typeface="+mn-lt"/>
              </a:rPr>
              <a:t>Globular Clusters Indicate Halo Mass</a:t>
            </a:r>
          </a:p>
        </p:txBody>
      </p:sp>
      <p:sp>
        <p:nvSpPr>
          <p:cNvPr id="7" name="TextBox 6">
            <a:extLst>
              <a:ext uri="{FF2B5EF4-FFF2-40B4-BE49-F238E27FC236}">
                <a16:creationId xmlns:a16="http://schemas.microsoft.com/office/drawing/2014/main" id="{38156F05-46AA-4927-8B48-E0AB65B3B650}"/>
              </a:ext>
            </a:extLst>
          </p:cNvPr>
          <p:cNvSpPr txBox="1"/>
          <p:nvPr/>
        </p:nvSpPr>
        <p:spPr>
          <a:xfrm rot="16200000">
            <a:off x="-287134" y="3106434"/>
            <a:ext cx="2556567" cy="369332"/>
          </a:xfrm>
          <a:prstGeom prst="rect">
            <a:avLst/>
          </a:prstGeom>
          <a:noFill/>
        </p:spPr>
        <p:txBody>
          <a:bodyPr wrap="square" rtlCol="0">
            <a:spAutoFit/>
          </a:bodyPr>
          <a:lstStyle/>
          <a:p>
            <a:pPr defTabSz="685766">
              <a:defRPr/>
            </a:pPr>
            <a:r>
              <a:rPr lang="en-AU" b="1" dirty="0">
                <a:solidFill>
                  <a:prstClr val="black"/>
                </a:solidFill>
                <a:latin typeface="Montserrat" panose="020B0604020202020204"/>
              </a:rPr>
              <a:t>Globular Cluster Number</a:t>
            </a:r>
          </a:p>
        </p:txBody>
      </p:sp>
      <p:sp>
        <p:nvSpPr>
          <p:cNvPr id="8" name="TextBox 7">
            <a:extLst>
              <a:ext uri="{FF2B5EF4-FFF2-40B4-BE49-F238E27FC236}">
                <a16:creationId xmlns:a16="http://schemas.microsoft.com/office/drawing/2014/main" id="{92875098-33B7-4C7E-95D3-1C20F02A4AA8}"/>
              </a:ext>
            </a:extLst>
          </p:cNvPr>
          <p:cNvSpPr txBox="1"/>
          <p:nvPr/>
        </p:nvSpPr>
        <p:spPr>
          <a:xfrm>
            <a:off x="3002461" y="5691673"/>
            <a:ext cx="1940029" cy="369332"/>
          </a:xfrm>
          <a:prstGeom prst="rect">
            <a:avLst/>
          </a:prstGeom>
          <a:noFill/>
        </p:spPr>
        <p:txBody>
          <a:bodyPr wrap="square" rtlCol="0">
            <a:spAutoFit/>
          </a:bodyPr>
          <a:lstStyle/>
          <a:p>
            <a:pPr defTabSz="685766">
              <a:defRPr/>
            </a:pPr>
            <a:r>
              <a:rPr lang="en-AU" b="1" dirty="0">
                <a:solidFill>
                  <a:prstClr val="black"/>
                </a:solidFill>
                <a:latin typeface="Montserrat" panose="020B0604020202020204"/>
              </a:rPr>
              <a:t>Halo Mass</a:t>
            </a:r>
          </a:p>
        </p:txBody>
      </p:sp>
      <p:sp>
        <p:nvSpPr>
          <p:cNvPr id="9" name="Star: 5 Points 8">
            <a:extLst>
              <a:ext uri="{FF2B5EF4-FFF2-40B4-BE49-F238E27FC236}">
                <a16:creationId xmlns:a16="http://schemas.microsoft.com/office/drawing/2014/main" id="{7586157C-410D-4A8A-B332-AD1746857D69}"/>
              </a:ext>
            </a:extLst>
          </p:cNvPr>
          <p:cNvSpPr/>
          <p:nvPr/>
        </p:nvSpPr>
        <p:spPr>
          <a:xfrm>
            <a:off x="3439960" y="3837822"/>
            <a:ext cx="417201" cy="276999"/>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AU" sz="1351"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9D9A5D06-26D2-4F2C-870C-07E2D57D3A7D}"/>
              </a:ext>
            </a:extLst>
          </p:cNvPr>
          <p:cNvSpPr txBox="1"/>
          <p:nvPr/>
        </p:nvSpPr>
        <p:spPr>
          <a:xfrm>
            <a:off x="6094660" y="3052992"/>
            <a:ext cx="2773516" cy="923330"/>
          </a:xfrm>
          <a:prstGeom prst="rect">
            <a:avLst/>
          </a:prstGeom>
          <a:noFill/>
        </p:spPr>
        <p:txBody>
          <a:bodyPr wrap="none" rtlCol="0">
            <a:spAutoFit/>
          </a:bodyPr>
          <a:lstStyle/>
          <a:p>
            <a:pPr algn="ctr"/>
            <a:r>
              <a:rPr lang="en-AU" b="1" dirty="0">
                <a:solidFill>
                  <a:srgbClr val="92D050"/>
                </a:solidFill>
                <a:latin typeface="Montserrat" pitchFamily="2" charset="77"/>
              </a:rPr>
              <a:t>Tested for</a:t>
            </a:r>
            <a:br>
              <a:rPr lang="en-AU" b="1" dirty="0">
                <a:solidFill>
                  <a:srgbClr val="92D050"/>
                </a:solidFill>
                <a:latin typeface="Montserrat" pitchFamily="2" charset="77"/>
              </a:rPr>
            </a:br>
            <a:r>
              <a:rPr lang="en-AU" b="1" dirty="0">
                <a:solidFill>
                  <a:srgbClr val="92D050"/>
                </a:solidFill>
                <a:latin typeface="Montserrat" pitchFamily="2" charset="77"/>
              </a:rPr>
              <a:t>Dragonfly 44</a:t>
            </a:r>
          </a:p>
          <a:p>
            <a:pPr algn="ctr"/>
            <a:r>
              <a:rPr lang="en-AU" b="1" dirty="0">
                <a:solidFill>
                  <a:srgbClr val="92D050"/>
                </a:solidFill>
                <a:latin typeface="Montserrat" pitchFamily="2" charset="77"/>
              </a:rPr>
              <a:t>  [van </a:t>
            </a:r>
            <a:r>
              <a:rPr lang="en-AU" b="1" dirty="0" err="1">
                <a:solidFill>
                  <a:srgbClr val="92D050"/>
                </a:solidFill>
                <a:latin typeface="Montserrat" pitchFamily="2" charset="77"/>
              </a:rPr>
              <a:t>Dokkum</a:t>
            </a:r>
            <a:r>
              <a:rPr lang="en-AU" b="1" dirty="0">
                <a:solidFill>
                  <a:srgbClr val="92D050"/>
                </a:solidFill>
                <a:latin typeface="Montserrat" pitchFamily="2" charset="77"/>
              </a:rPr>
              <a:t>+ 2019]</a:t>
            </a:r>
          </a:p>
        </p:txBody>
      </p:sp>
      <p:cxnSp>
        <p:nvCxnSpPr>
          <p:cNvPr id="12" name="Straight Arrow Connector 11">
            <a:extLst>
              <a:ext uri="{FF2B5EF4-FFF2-40B4-BE49-F238E27FC236}">
                <a16:creationId xmlns:a16="http://schemas.microsoft.com/office/drawing/2014/main" id="{3F937143-7EB3-4115-8402-B3FDA153A383}"/>
              </a:ext>
            </a:extLst>
          </p:cNvPr>
          <p:cNvCxnSpPr>
            <a:cxnSpLocks/>
          </p:cNvCxnSpPr>
          <p:nvPr/>
        </p:nvCxnSpPr>
        <p:spPr>
          <a:xfrm flipH="1">
            <a:off x="4221811" y="3566495"/>
            <a:ext cx="2374006" cy="31470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9F2322B-6D11-47D3-8D79-68CA460D6EF1}"/>
                  </a:ext>
                </a:extLst>
              </p:cNvPr>
              <p:cNvSpPr txBox="1"/>
              <p:nvPr/>
            </p:nvSpPr>
            <p:spPr>
              <a:xfrm>
                <a:off x="1443519" y="1499382"/>
                <a:ext cx="3128489" cy="369332"/>
              </a:xfrm>
              <a:prstGeom prst="rect">
                <a:avLst/>
              </a:prstGeom>
              <a:noFill/>
            </p:spPr>
            <p:txBody>
              <a:bodyPr wrap="square" rtlCol="0">
                <a:spAutoFit/>
              </a:bodyPr>
              <a:lstStyle/>
              <a:p>
                <a:pPr algn="ct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𝑀</m:t>
                        </m:r>
                      </m:e>
                      <m:sub>
                        <m:r>
                          <a:rPr lang="en-AU" i="1">
                            <a:latin typeface="Cambria Math" panose="02040503050406030204" pitchFamily="18" charset="0"/>
                          </a:rPr>
                          <m:t>𝐻𝑎𝑙𝑜</m:t>
                        </m:r>
                      </m:sub>
                    </m:sSub>
                    <m:r>
                      <a:rPr lang="en-AU" i="1">
                        <a:latin typeface="Cambria Math" panose="02040503050406030204" pitchFamily="18" charset="0"/>
                      </a:rPr>
                      <m:t>=5 </m:t>
                    </m:r>
                    <m:r>
                      <a:rPr lang="en-AU" i="1">
                        <a:latin typeface="Cambria Math" panose="02040503050406030204" pitchFamily="18" charset="0"/>
                        <a:ea typeface="Cambria Math" panose="02040503050406030204" pitchFamily="18" charset="0"/>
                      </a:rPr>
                      <m:t>×</m:t>
                    </m:r>
                    <m:sSup>
                      <m:sSupPr>
                        <m:ctrlPr>
                          <a:rPr lang="en-AU" i="1">
                            <a:latin typeface="Cambria Math" panose="02040503050406030204" pitchFamily="18" charset="0"/>
                            <a:ea typeface="Cambria Math" panose="02040503050406030204" pitchFamily="18" charset="0"/>
                          </a:rPr>
                        </m:ctrlPr>
                      </m:sSupPr>
                      <m:e>
                        <m:r>
                          <a:rPr lang="en-AU" i="1">
                            <a:latin typeface="Cambria Math" panose="02040503050406030204" pitchFamily="18" charset="0"/>
                            <a:ea typeface="Cambria Math" panose="02040503050406030204" pitchFamily="18" charset="0"/>
                          </a:rPr>
                          <m:t>10</m:t>
                        </m:r>
                      </m:e>
                      <m:sup>
                        <m:r>
                          <a:rPr lang="en-AU" i="1">
                            <a:latin typeface="Cambria Math" panose="02040503050406030204" pitchFamily="18" charset="0"/>
                            <a:ea typeface="Cambria Math" panose="02040503050406030204" pitchFamily="18" charset="0"/>
                          </a:rPr>
                          <m:t>9</m:t>
                        </m:r>
                      </m:sup>
                    </m:sSup>
                    <m:r>
                      <a:rPr lang="en-AU" i="1">
                        <a:latin typeface="Cambria Math" panose="02040503050406030204" pitchFamily="18" charset="0"/>
                        <a:ea typeface="Cambria Math" panose="02040503050406030204" pitchFamily="18" charset="0"/>
                      </a:rPr>
                      <m:t> </m:t>
                    </m:r>
                    <m:sSub>
                      <m:sSubPr>
                        <m:ctrlPr>
                          <a:rPr lang="en-AU" i="1">
                            <a:latin typeface="Cambria Math" panose="02040503050406030204" pitchFamily="18" charset="0"/>
                            <a:ea typeface="Cambria Math" panose="02040503050406030204" pitchFamily="18" charset="0"/>
                          </a:rPr>
                        </m:ctrlPr>
                      </m:sSubPr>
                      <m:e>
                        <m:r>
                          <a:rPr lang="en-AU" i="1">
                            <a:latin typeface="Cambria Math" panose="02040503050406030204" pitchFamily="18" charset="0"/>
                            <a:ea typeface="Cambria Math" panose="02040503050406030204" pitchFamily="18" charset="0"/>
                          </a:rPr>
                          <m:t>𝑀</m:t>
                        </m:r>
                      </m:e>
                      <m:sub>
                        <m:r>
                          <a:rPr lang="en-AU" i="1">
                            <a:latin typeface="Cambria Math" panose="02040503050406030204" pitchFamily="18" charset="0"/>
                            <a:ea typeface="Cambria Math" panose="02040503050406030204" pitchFamily="18" charset="0"/>
                          </a:rPr>
                          <m:t>ʘ</m:t>
                        </m:r>
                      </m:sub>
                    </m:sSub>
                    <m:sSub>
                      <m:sSubPr>
                        <m:ctrlPr>
                          <a:rPr lang="en-AU" i="1">
                            <a:latin typeface="Cambria Math" panose="02040503050406030204" pitchFamily="18" charset="0"/>
                            <a:ea typeface="Cambria Math" panose="02040503050406030204" pitchFamily="18" charset="0"/>
                          </a:rPr>
                        </m:ctrlPr>
                      </m:sSubPr>
                      <m:e>
                        <m:r>
                          <a:rPr lang="en-AU" i="1">
                            <a:latin typeface="Cambria Math" panose="02040503050406030204" pitchFamily="18" charset="0"/>
                            <a:ea typeface="Cambria Math" panose="02040503050406030204" pitchFamily="18" charset="0"/>
                          </a:rPr>
                          <m:t>  </m:t>
                        </m:r>
                        <m:r>
                          <a:rPr lang="en-AU" i="1">
                            <a:latin typeface="Cambria Math" panose="02040503050406030204" pitchFamily="18" charset="0"/>
                            <a:ea typeface="Cambria Math" panose="02040503050406030204" pitchFamily="18" charset="0"/>
                          </a:rPr>
                          <m:t>𝑁</m:t>
                        </m:r>
                      </m:e>
                      <m:sub>
                        <m:r>
                          <a:rPr lang="en-AU" i="1">
                            <a:latin typeface="Cambria Math" panose="02040503050406030204" pitchFamily="18" charset="0"/>
                            <a:ea typeface="Cambria Math" panose="02040503050406030204" pitchFamily="18" charset="0"/>
                          </a:rPr>
                          <m:t>𝐺𝐶</m:t>
                        </m:r>
                      </m:sub>
                    </m:sSub>
                  </m:oMath>
                </a14:m>
                <a:r>
                  <a:rPr lang="en-AU" dirty="0">
                    <a:latin typeface="Montserrat" pitchFamily="2" charset="77"/>
                  </a:rPr>
                  <a:t> </a:t>
                </a:r>
              </a:p>
            </p:txBody>
          </p:sp>
        </mc:Choice>
        <mc:Fallback xmlns="">
          <p:sp>
            <p:nvSpPr>
              <p:cNvPr id="11" name="TextBox 10">
                <a:extLst>
                  <a:ext uri="{FF2B5EF4-FFF2-40B4-BE49-F238E27FC236}">
                    <a16:creationId xmlns:a16="http://schemas.microsoft.com/office/drawing/2014/main" id="{F9F2322B-6D11-47D3-8D79-68CA460D6EF1}"/>
                  </a:ext>
                </a:extLst>
              </p:cNvPr>
              <p:cNvSpPr txBox="1">
                <a:spLocks noRot="1" noChangeAspect="1" noMove="1" noResize="1" noEditPoints="1" noAdjustHandles="1" noChangeArrowheads="1" noChangeShapeType="1" noTextEdit="1"/>
              </p:cNvSpPr>
              <p:nvPr/>
            </p:nvSpPr>
            <p:spPr>
              <a:xfrm>
                <a:off x="1443519" y="1499382"/>
                <a:ext cx="3128489" cy="369332"/>
              </a:xfrm>
              <a:prstGeom prst="rect">
                <a:avLst/>
              </a:prstGeom>
              <a:blipFill>
                <a:blip r:embed="rId4"/>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835496105"/>
      </p:ext>
    </p:extLst>
  </p:cSld>
  <p:clrMapOvr>
    <a:masterClrMapping/>
  </p:clrMapOvr>
</p:sld>
</file>

<file path=ppt/theme/theme1.xml><?xml version="1.0" encoding="utf-8"?>
<a:theme xmlns:a="http://schemas.openxmlformats.org/drawingml/2006/main" name="1_Office Theme">
  <a:themeElements>
    <a:clrScheme name="Swinburne">
      <a:dk1>
        <a:srgbClr val="333538"/>
      </a:dk1>
      <a:lt1>
        <a:srgbClr val="FFFFFF"/>
      </a:lt1>
      <a:dk2>
        <a:srgbClr val="2F3237"/>
      </a:dk2>
      <a:lt2>
        <a:srgbClr val="E7E6E6"/>
      </a:lt2>
      <a:accent1>
        <a:srgbClr val="FEEB00"/>
      </a:accent1>
      <a:accent2>
        <a:srgbClr val="EC1B2E"/>
      </a:accent2>
      <a:accent3>
        <a:srgbClr val="FFFFFF"/>
      </a:accent3>
      <a:accent4>
        <a:srgbClr val="FFFFFF"/>
      </a:accent4>
      <a:accent5>
        <a:srgbClr val="FFFFFF"/>
      </a:accent5>
      <a:accent6>
        <a:srgbClr val="FFFFFF"/>
      </a:accent6>
      <a:hlink>
        <a:srgbClr val="EC1A2E"/>
      </a:hlink>
      <a:folHlink>
        <a:srgbClr val="EC1A2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smtClean="0">
            <a:solidFill>
              <a:schemeClr val="bg1"/>
            </a:solidFill>
            <a:latin typeface="Montserrat" pitchFamily="2" charset="77"/>
          </a:defRPr>
        </a:defPPr>
      </a:lstStyle>
    </a:txDef>
  </a:objectDefaults>
  <a:extraClrSchemeLst/>
  <a:extLst>
    <a:ext uri="{05A4C25C-085E-4340-85A3-A5531E510DB2}">
      <thm15:themeFamily xmlns:thm15="http://schemas.microsoft.com/office/thememl/2012/main" name="SUT_Master_Slides_FINAL_18 July" id="{78004673-24C9-734C-853B-AC1ED60282D3}" vid="{6FE7BF34-1317-BC48-8B35-C8E9931693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64359</TotalTime>
  <Words>2222</Words>
  <Application>Microsoft Macintosh PowerPoint</Application>
  <PresentationFormat>On-screen Show (4:3)</PresentationFormat>
  <Paragraphs>301</Paragraphs>
  <Slides>23</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Al Nile</vt:lpstr>
      <vt:lpstr>Arial</vt:lpstr>
      <vt:lpstr>Calibri</vt:lpstr>
      <vt:lpstr>Cambria Math</vt:lpstr>
      <vt:lpstr>Helvetica</vt:lpstr>
      <vt:lpstr>Helvetica Light</vt:lpstr>
      <vt:lpstr>Montserrat</vt:lpstr>
      <vt:lpstr>Montserrat ExtraBold</vt:lpstr>
      <vt:lpstr>Open Sans</vt:lpstr>
      <vt:lpstr>Open Sans Light</vt:lpstr>
      <vt:lpstr>1_Office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 to Light</vt:lpstr>
      <vt:lpstr>PowerPoint Presentation</vt:lpstr>
      <vt:lpstr>GC rich – failed galaxies? GC poor – puffed up dwarfs?</vt:lpstr>
      <vt:lpstr>GC poor UDGs in lower mass halos</vt:lpstr>
      <vt:lpstr>PowerPoint Presentation</vt:lpstr>
      <vt:lpstr>Testable Predictions</vt:lpstr>
      <vt:lpstr>Evidence that GC Poor UDGs are Diskier</vt:lpstr>
      <vt:lpstr>UDGs separate into two sub-classes: puffy dwarfs &amp; failed galaxies Based on SED Fitting</vt:lpstr>
      <vt:lpstr>UCDs in UDGs lacking DM                      </vt:lpstr>
      <vt:lpstr>Bullet formation scenario</vt:lpstr>
      <vt:lpstr>Another DM – free UDG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Jonah Gannon</dc:creator>
  <cp:lastModifiedBy>Jean Brodie</cp:lastModifiedBy>
  <cp:revision>286</cp:revision>
  <dcterms:created xsi:type="dcterms:W3CDTF">2021-04-28T04:25:50Z</dcterms:created>
  <dcterms:modified xsi:type="dcterms:W3CDTF">2024-10-02T06:04:21Z</dcterms:modified>
</cp:coreProperties>
</file>