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notesSlides/notesSlide1.xml" ContentType="application/vnd.openxmlformats-officedocument.presentationml.notesSlide+xml"/>
  <Override PartName="/ppt/media/image7.jpeg" ContentType="image/jpeg"/>
  <Override PartName="/ppt/notesSlides/notesSlide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hape 3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355600">
              <a:lnSpc>
                <a:spcPct val="100000"/>
              </a:lnSpc>
              <a:defRPr sz="12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Last redshift measured by WiggleZ! By Rob Sharp on Jan 17th 2011!</a:t>
            </a:r>
          </a:p>
          <a:p>
            <a:pPr defTabSz="355600">
              <a:lnSpc>
                <a:spcPct val="100000"/>
              </a:lnSpc>
              <a:defRPr sz="1200"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5" name="Shape 3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355600">
              <a:lnSpc>
                <a:spcPct val="100000"/>
              </a:lnSpc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Uses BAO and CMB prior on Om h^2 - no SNe!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ck 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/>
          <p:nvPr>
            <p:ph type="sldNum" sz="quarter" idx="2"/>
          </p:nvPr>
        </p:nvSpPr>
        <p:spPr>
          <a:xfrm>
            <a:off x="11965582" y="13019484"/>
            <a:ext cx="434976" cy="4603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Karl Glazebrook, SUT"/>
          <p:cNvSpPr txBox="1"/>
          <p:nvPr/>
        </p:nvSpPr>
        <p:spPr>
          <a:xfrm>
            <a:off x="3134218" y="13331626"/>
            <a:ext cx="188454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Karl Glazebrook, SUT</a:t>
            </a:r>
          </a:p>
        </p:txBody>
      </p:sp>
      <p:pic>
        <p:nvPicPr>
          <p:cNvPr id="108" name="swinburne_cas_log.png" descr="swinburne_cas_log.png"/>
          <p:cNvPicPr>
            <a:picLocks noChangeAspect="1"/>
          </p:cNvPicPr>
          <p:nvPr/>
        </p:nvPicPr>
        <p:blipFill>
          <a:blip r:embed="rId2">
            <a:extLst/>
          </a:blip>
          <a:srcRect l="0" t="848" r="2" b="846"/>
          <a:stretch>
            <a:fillRect/>
          </a:stretch>
        </p:blipFill>
        <p:spPr>
          <a:xfrm>
            <a:off x="20431148" y="13233796"/>
            <a:ext cx="938338" cy="464345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itle Text"/>
          <p:cNvSpPr txBox="1"/>
          <p:nvPr>
            <p:ph type="title"/>
          </p:nvPr>
        </p:nvSpPr>
        <p:spPr>
          <a:xfrm>
            <a:off x="3905250" y="0"/>
            <a:ext cx="16555641" cy="155376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sz="9400" u="sng">
                <a:solidFill>
                  <a:srgbClr val="BD4F4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defRPr sz="1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410822" y="-69405"/>
            <a:ext cx="23562357" cy="155376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sz="9400" u="sng">
                <a:solidFill>
                  <a:srgbClr val="BD4F4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idx="1"/>
          </p:nvPr>
        </p:nvSpPr>
        <p:spPr>
          <a:xfrm>
            <a:off x="401061" y="1606135"/>
            <a:ext cx="13057690" cy="11603719"/>
          </a:xfrm>
          <a:prstGeom prst="rect">
            <a:avLst/>
          </a:prstGeom>
        </p:spPr>
        <p:txBody>
          <a:bodyPr lIns="71437" tIns="71437" rIns="71437" bIns="71437"/>
          <a:lstStyle>
            <a:lvl1pPr marL="1106714" indent="-789214" defTabSz="821531"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defTabSz="821531">
              <a:spcBef>
                <a:spcPts val="1400"/>
              </a:spcBef>
              <a:buSzTx/>
              <a:buNone/>
              <a:defRPr sz="5400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defTabSz="821531">
              <a:spcBef>
                <a:spcPts val="700"/>
              </a:spcBef>
              <a:buSzTx/>
              <a:buNone/>
              <a:defRPr sz="50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defTabSz="821531">
              <a:spcBef>
                <a:spcPts val="700"/>
              </a:spcBef>
              <a:buSzTx/>
              <a:buNone/>
              <a:defRPr sz="4600">
                <a:solidFill>
                  <a:srgbClr val="1FA1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defTabSz="821531">
              <a:spcBef>
                <a:spcPts val="700"/>
              </a:spcBef>
              <a:buSzTx/>
              <a:buNone/>
              <a:defRPr sz="4200">
                <a:solidFill>
                  <a:srgbClr val="6000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8" name="swinburne_cas_log.tiff" descr="swinburne_cas_log.tiff"/>
          <p:cNvPicPr>
            <a:picLocks noChangeAspect="1"/>
          </p:cNvPicPr>
          <p:nvPr/>
        </p:nvPicPr>
        <p:blipFill>
          <a:blip r:embed="rId2">
            <a:extLst/>
          </a:blip>
          <a:srcRect l="0" t="848" r="2" b="846"/>
          <a:stretch>
            <a:fillRect/>
          </a:stretch>
        </p:blipFill>
        <p:spPr>
          <a:xfrm>
            <a:off x="23167027" y="13035310"/>
            <a:ext cx="1163705" cy="57586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Karl Glazebrook, SUT"/>
          <p:cNvSpPr/>
          <p:nvPr/>
        </p:nvSpPr>
        <p:spPr>
          <a:xfrm>
            <a:off x="223408" y="13307767"/>
            <a:ext cx="188454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Karl Glazebrook, SUT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Karl Glazebrook, SUT"/>
          <p:cNvSpPr/>
          <p:nvPr/>
        </p:nvSpPr>
        <p:spPr>
          <a:xfrm>
            <a:off x="223408" y="13307767"/>
            <a:ext cx="188454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Karl Glazebrook, SUT</a:t>
            </a:r>
          </a:p>
        </p:txBody>
      </p:sp>
      <p:sp>
        <p:nvSpPr>
          <p:cNvPr id="138" name="Title Text"/>
          <p:cNvSpPr txBox="1"/>
          <p:nvPr>
            <p:ph type="title"/>
          </p:nvPr>
        </p:nvSpPr>
        <p:spPr>
          <a:xfrm>
            <a:off x="403501" y="-46270"/>
            <a:ext cx="23741957" cy="155376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sz="9400" u="sng">
                <a:solidFill>
                  <a:srgbClr val="BD4F4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39" name="swinburne_cas_log.tiff" descr="swinburne_cas_log.tiff"/>
          <p:cNvPicPr>
            <a:picLocks noChangeAspect="1"/>
          </p:cNvPicPr>
          <p:nvPr/>
        </p:nvPicPr>
        <p:blipFill>
          <a:blip r:embed="rId2">
            <a:extLst/>
          </a:blip>
          <a:srcRect l="0" t="848" r="2" b="846"/>
          <a:stretch>
            <a:fillRect/>
          </a:stretch>
        </p:blipFill>
        <p:spPr>
          <a:xfrm>
            <a:off x="23167027" y="13035310"/>
            <a:ext cx="1163705" cy="575869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+Graphic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"/>
          <p:cNvSpPr/>
          <p:nvPr/>
        </p:nvSpPr>
        <p:spPr>
          <a:xfrm>
            <a:off x="4405312" y="2143125"/>
            <a:ext cx="15591235" cy="11269266"/>
          </a:xfrm>
          <a:prstGeom prst="rect">
            <a:avLst/>
          </a:prstGeom>
          <a:solidFill>
            <a:srgbClr val="FCFCFC"/>
          </a:solidFill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  <p:txBody>
          <a:bodyPr lIns="53578" tIns="53578" rIns="53578" bIns="53578" anchor="ctr"/>
          <a:lstStyle/>
          <a:p>
            <a:pPr defTabSz="642937">
              <a:lnSpc>
                <a:spcPts val="6700"/>
              </a:lnSpc>
              <a:tabLst>
                <a:tab pos="1498600" algn="l"/>
              </a:tabLst>
              <a:defRPr b="0"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148" name="Title Text"/>
          <p:cNvSpPr txBox="1"/>
          <p:nvPr>
            <p:ph type="title"/>
          </p:nvPr>
        </p:nvSpPr>
        <p:spPr>
          <a:xfrm>
            <a:off x="4833937" y="303609"/>
            <a:ext cx="14716126" cy="15001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642937">
              <a:lnSpc>
                <a:spcPts val="11700"/>
              </a:lnSpc>
              <a:spcBef>
                <a:spcPts val="400"/>
              </a:spcBef>
              <a:tabLst>
                <a:tab pos="1714500" algn="l"/>
              </a:tabLst>
              <a:defRPr b="1" sz="9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11989277" y="13096214"/>
            <a:ext cx="382586" cy="459052"/>
          </a:xfrm>
          <a:prstGeom prst="rect">
            <a:avLst/>
          </a:prstGeom>
        </p:spPr>
        <p:txBody>
          <a:bodyPr lIns="53578" tIns="53578" rIns="53578" bIns="53578" anchor="b"/>
          <a:lstStyle>
            <a:lvl1pPr defTabSz="642937">
              <a:lnSpc>
                <a:spcPts val="2600"/>
              </a:lnSpc>
              <a:tabLst>
                <a:tab pos="1498600" algn="l"/>
              </a:tabLst>
              <a:defRPr sz="22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Karl Glazebrook, SUT"/>
          <p:cNvSpPr/>
          <p:nvPr/>
        </p:nvSpPr>
        <p:spPr>
          <a:xfrm>
            <a:off x="3134218" y="13331626"/>
            <a:ext cx="188454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Karl Glazebrook, SUT</a:t>
            </a:r>
          </a:p>
        </p:txBody>
      </p:sp>
      <p:pic>
        <p:nvPicPr>
          <p:cNvPr id="157" name="swinburne_cas_log.tiff" descr="swinburne_cas_log.tiff"/>
          <p:cNvPicPr>
            <a:picLocks noChangeAspect="1"/>
          </p:cNvPicPr>
          <p:nvPr/>
        </p:nvPicPr>
        <p:blipFill>
          <a:blip r:embed="rId2">
            <a:extLst/>
          </a:blip>
          <a:srcRect l="0" t="848" r="2" b="846"/>
          <a:stretch>
            <a:fillRect/>
          </a:stretch>
        </p:blipFill>
        <p:spPr>
          <a:xfrm>
            <a:off x="20431148" y="13233796"/>
            <a:ext cx="938338" cy="46434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itle Text"/>
          <p:cNvSpPr txBox="1"/>
          <p:nvPr>
            <p:ph type="title"/>
          </p:nvPr>
        </p:nvSpPr>
        <p:spPr>
          <a:xfrm>
            <a:off x="3905250" y="0"/>
            <a:ext cx="16555641" cy="155376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sz="9400" u="sng">
                <a:solidFill>
                  <a:srgbClr val="BD4F4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Text"/>
          <p:cNvSpPr txBox="1"/>
          <p:nvPr>
            <p:ph type="title"/>
          </p:nvPr>
        </p:nvSpPr>
        <p:spPr>
          <a:xfrm>
            <a:off x="1231900" y="863600"/>
            <a:ext cx="21907500" cy="20066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5900"/>
              </a:spcBef>
              <a:defRPr sz="5000">
                <a:solidFill>
                  <a:srgbClr val="FFFC79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7" name="Body Level One…"/>
          <p:cNvSpPr txBox="1"/>
          <p:nvPr>
            <p:ph type="body" idx="1"/>
          </p:nvPr>
        </p:nvSpPr>
        <p:spPr>
          <a:xfrm>
            <a:off x="1231900" y="2844800"/>
            <a:ext cx="21907500" cy="9448800"/>
          </a:xfrm>
          <a:prstGeom prst="rect">
            <a:avLst/>
          </a:prstGeom>
        </p:spPr>
        <p:txBody>
          <a:bodyPr/>
          <a:lstStyle>
            <a:lvl1pPr>
              <a:buClr>
                <a:srgbClr val="646464"/>
              </a:buClr>
              <a:buSzPct val="90000"/>
              <a:defRPr sz="50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  <a:lvl2pPr>
              <a:buClr>
                <a:srgbClr val="646464"/>
              </a:buClr>
              <a:buSzPct val="90000"/>
              <a:defRPr sz="50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2pPr>
            <a:lvl3pPr>
              <a:buClr>
                <a:srgbClr val="646464"/>
              </a:buClr>
              <a:buSzPct val="90000"/>
              <a:defRPr sz="50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3pPr>
            <a:lvl4pPr>
              <a:buClr>
                <a:srgbClr val="646464"/>
              </a:buClr>
              <a:buSzPct val="90000"/>
              <a:defRPr sz="50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4pPr>
            <a:lvl5pPr>
              <a:buClr>
                <a:srgbClr val="646464"/>
              </a:buClr>
              <a:buSzPct val="90000"/>
              <a:defRPr sz="50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11950790" y="13049250"/>
            <a:ext cx="431293" cy="520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821531">
              <a:defRPr sz="1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Karl Glazebrook, SUT"/>
          <p:cNvSpPr txBox="1"/>
          <p:nvPr/>
        </p:nvSpPr>
        <p:spPr>
          <a:xfrm>
            <a:off x="3134218" y="13331626"/>
            <a:ext cx="188454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Karl Glazebrook, SUT</a:t>
            </a:r>
          </a:p>
        </p:txBody>
      </p:sp>
      <p:pic>
        <p:nvPicPr>
          <p:cNvPr id="184" name="swinburne_cas_log.png" descr="swinburne_cas_log.png"/>
          <p:cNvPicPr>
            <a:picLocks noChangeAspect="1"/>
          </p:cNvPicPr>
          <p:nvPr/>
        </p:nvPicPr>
        <p:blipFill>
          <a:blip r:embed="rId2">
            <a:extLst/>
          </a:blip>
          <a:srcRect l="0" t="848" r="2" b="846"/>
          <a:stretch>
            <a:fillRect/>
          </a:stretch>
        </p:blipFill>
        <p:spPr>
          <a:xfrm>
            <a:off x="20431148" y="13233796"/>
            <a:ext cx="938338" cy="464345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arl Glazebrook, SUT"/>
          <p:cNvSpPr/>
          <p:nvPr/>
        </p:nvSpPr>
        <p:spPr>
          <a:xfrm>
            <a:off x="3134218" y="13331626"/>
            <a:ext cx="188454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Karl Glazebrook, SUT</a:t>
            </a:r>
          </a:p>
        </p:txBody>
      </p:sp>
      <p:sp>
        <p:nvSpPr>
          <p:cNvPr id="19" name="Title Text"/>
          <p:cNvSpPr txBox="1"/>
          <p:nvPr>
            <p:ph type="title"/>
          </p:nvPr>
        </p:nvSpPr>
        <p:spPr>
          <a:xfrm>
            <a:off x="403501" y="-46270"/>
            <a:ext cx="23741957" cy="155376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sz="9400" u="sng">
                <a:solidFill>
                  <a:srgbClr val="BD4F4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20" name="swinburne_cas_log.tiff" descr="swinburne_cas_log.tiff"/>
          <p:cNvPicPr>
            <a:picLocks noChangeAspect="1"/>
          </p:cNvPicPr>
          <p:nvPr/>
        </p:nvPicPr>
        <p:blipFill>
          <a:blip r:embed="rId2">
            <a:extLst/>
          </a:blip>
          <a:srcRect l="0" t="848" r="2" b="846"/>
          <a:stretch>
            <a:fillRect/>
          </a:stretch>
        </p:blipFill>
        <p:spPr>
          <a:xfrm>
            <a:off x="23167027" y="13035310"/>
            <a:ext cx="1163705" cy="575869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+Graphic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4396740" y="2148840"/>
            <a:ext cx="15590520" cy="11269980"/>
          </a:xfrm>
          <a:prstGeom prst="rect">
            <a:avLst/>
          </a:prstGeom>
          <a:solidFill>
            <a:srgbClr val="FCFCFC"/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228600" dist="127000" dir="270000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defTabSz="640080">
              <a:lnSpc>
                <a:spcPts val="6700"/>
              </a:lnSpc>
              <a:tabLst>
                <a:tab pos="1498600" algn="l"/>
              </a:tabLst>
              <a:defRPr b="0"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193" name="Title Text"/>
          <p:cNvSpPr txBox="1"/>
          <p:nvPr>
            <p:ph type="title"/>
          </p:nvPr>
        </p:nvSpPr>
        <p:spPr>
          <a:xfrm>
            <a:off x="4831080" y="297180"/>
            <a:ext cx="14721840" cy="15087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640080">
              <a:lnSpc>
                <a:spcPts val="12000"/>
              </a:lnSpc>
              <a:spcBef>
                <a:spcPts val="300"/>
              </a:spcBef>
              <a:tabLst>
                <a:tab pos="1714500" algn="l"/>
              </a:tabLst>
              <a:defRPr b="1"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11985193" y="13074881"/>
            <a:ext cx="390754" cy="48110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40080">
              <a:lnSpc>
                <a:spcPts val="2800"/>
              </a:lnSpc>
              <a:tabLst>
                <a:tab pos="1498600" algn="l"/>
              </a:tabLst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/>
          <p:nvPr>
            <p:ph type="title"/>
          </p:nvPr>
        </p:nvSpPr>
        <p:spPr>
          <a:xfrm>
            <a:off x="4831080" y="297180"/>
            <a:ext cx="14721840" cy="15087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640080">
              <a:lnSpc>
                <a:spcPts val="12000"/>
              </a:lnSpc>
              <a:spcBef>
                <a:spcPts val="300"/>
              </a:spcBef>
              <a:tabLst>
                <a:tab pos="1714500" algn="l"/>
              </a:tabLst>
              <a:defRPr b="1"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idx="1"/>
          </p:nvPr>
        </p:nvSpPr>
        <p:spPr>
          <a:xfrm>
            <a:off x="4831080" y="2560320"/>
            <a:ext cx="14721840" cy="10721340"/>
          </a:xfrm>
          <a:prstGeom prst="rect">
            <a:avLst/>
          </a:prstGeom>
        </p:spPr>
        <p:txBody>
          <a:bodyPr lIns="68580" tIns="68580" rIns="68580" bIns="68580">
            <a:noAutofit/>
          </a:bodyPr>
          <a:lstStyle>
            <a:lvl1pPr marL="981084" indent="-727084" defTabSz="640080">
              <a:lnSpc>
                <a:spcPts val="6000"/>
              </a:lnSpc>
              <a:spcBef>
                <a:spcPts val="4500"/>
              </a:spcBef>
              <a:buSzPct val="89951"/>
              <a:buBlip>
                <a:blip r:embed="rId2"/>
              </a:buBlip>
              <a:tabLst>
                <a:tab pos="1981200" algn="l"/>
              </a:tabLst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698500" defTabSz="640080">
              <a:lnSpc>
                <a:spcPts val="5000"/>
              </a:lnSpc>
              <a:spcBef>
                <a:spcPts val="4500"/>
              </a:spcBef>
              <a:buSzTx/>
              <a:buNone/>
              <a:tabLst>
                <a:tab pos="2235200" algn="l"/>
              </a:tabLst>
              <a:defRPr sz="42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143000" defTabSz="640080">
              <a:lnSpc>
                <a:spcPts val="5000"/>
              </a:lnSpc>
              <a:spcBef>
                <a:spcPts val="4500"/>
              </a:spcBef>
              <a:buSzTx/>
              <a:buNone/>
              <a:tabLst>
                <a:tab pos="3060700" algn="l"/>
              </a:tabLst>
              <a:defRPr sz="4200">
                <a:solidFill>
                  <a:srgbClr val="00FD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587500" defTabSz="640080">
              <a:lnSpc>
                <a:spcPts val="5000"/>
              </a:lnSpc>
              <a:spcBef>
                <a:spcPts val="4500"/>
              </a:spcBef>
              <a:buSzTx/>
              <a:buNone/>
              <a:tabLst>
                <a:tab pos="3860800" algn="l"/>
              </a:tabLst>
              <a:defRPr sz="4200">
                <a:solidFill>
                  <a:srgbClr val="FF40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032000" defTabSz="640080">
              <a:lnSpc>
                <a:spcPts val="5000"/>
              </a:lnSpc>
              <a:spcBef>
                <a:spcPts val="4500"/>
              </a:spcBef>
              <a:buSzTx/>
              <a:buNone/>
              <a:tabLst>
                <a:tab pos="4660900" algn="l"/>
              </a:tabLst>
              <a:defRPr sz="4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11985193" y="13074881"/>
            <a:ext cx="390754" cy="48110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40080">
              <a:lnSpc>
                <a:spcPts val="2800"/>
              </a:lnSpc>
              <a:tabLst>
                <a:tab pos="1498600" algn="l"/>
              </a:tabLst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xfrm>
            <a:off x="4831080" y="365760"/>
            <a:ext cx="14721840" cy="19888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822960">
              <a:lnSpc>
                <a:spcPts val="13600"/>
              </a:lnSpc>
              <a:spcBef>
                <a:spcPts val="300"/>
              </a:spcBef>
              <a:tabLst>
                <a:tab pos="1714500" algn="l"/>
              </a:tabLst>
              <a:defRPr sz="11400"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sz="half" idx="1"/>
          </p:nvPr>
        </p:nvSpPr>
        <p:spPr>
          <a:xfrm>
            <a:off x="4831080" y="3886200"/>
            <a:ext cx="14721840" cy="8046720"/>
          </a:xfrm>
          <a:prstGeom prst="rect">
            <a:avLst/>
          </a:prstGeom>
        </p:spPr>
        <p:txBody>
          <a:bodyPr lIns="91439" tIns="91439" rIns="91439" bIns="91439">
            <a:noAutofit/>
          </a:bodyPr>
          <a:lstStyle>
            <a:lvl1pPr marL="1041202" indent="-787202" defTabSz="822960">
              <a:lnSpc>
                <a:spcPts val="6700"/>
              </a:lnSpc>
              <a:spcBef>
                <a:spcPts val="3600"/>
              </a:spcBef>
              <a:buSzPct val="171429"/>
              <a:tabLst>
                <a:tab pos="2171700" algn="l"/>
              </a:tabLst>
              <a:defRPr sz="5600">
                <a:latin typeface="Gill Sans"/>
                <a:ea typeface="Gill Sans"/>
                <a:cs typeface="Gill Sans"/>
                <a:sym typeface="Gill Sans"/>
              </a:defRPr>
            </a:lvl1pPr>
            <a:lvl2pPr marL="1396802" indent="-787202" defTabSz="822960">
              <a:lnSpc>
                <a:spcPts val="6700"/>
              </a:lnSpc>
              <a:spcBef>
                <a:spcPts val="3600"/>
              </a:spcBef>
              <a:buSzPct val="171429"/>
              <a:tabLst>
                <a:tab pos="2819400" algn="l"/>
              </a:tabLst>
              <a:defRPr sz="5600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39702" indent="-787202" defTabSz="822960">
              <a:lnSpc>
                <a:spcPts val="6700"/>
              </a:lnSpc>
              <a:spcBef>
                <a:spcPts val="3600"/>
              </a:spcBef>
              <a:buSzPct val="171429"/>
              <a:tabLst>
                <a:tab pos="3429000" algn="l"/>
              </a:tabLst>
              <a:defRPr sz="56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082602" indent="-787202" defTabSz="822960">
              <a:lnSpc>
                <a:spcPts val="6700"/>
              </a:lnSpc>
              <a:spcBef>
                <a:spcPts val="3600"/>
              </a:spcBef>
              <a:buSzPct val="171429"/>
              <a:tabLst>
                <a:tab pos="4051300" algn="l"/>
              </a:tabLst>
              <a:defRPr sz="5600">
                <a:solidFill>
                  <a:srgbClr val="AA794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438202" indent="-787202" defTabSz="822960">
              <a:lnSpc>
                <a:spcPts val="6700"/>
              </a:lnSpc>
              <a:spcBef>
                <a:spcPts val="3600"/>
              </a:spcBef>
              <a:buSzPct val="171429"/>
              <a:tabLst>
                <a:tab pos="4686300" algn="l"/>
              </a:tabLst>
              <a:defRPr sz="5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11734800" y="12537439"/>
            <a:ext cx="891540" cy="492762"/>
          </a:xfrm>
          <a:prstGeom prst="rect">
            <a:avLst/>
          </a:prstGeom>
        </p:spPr>
        <p:txBody>
          <a:bodyPr wrap="square" lIns="68580" tIns="68580" rIns="68580" bIns="68580" anchor="b"/>
          <a:lstStyle>
            <a:lvl1pPr defTabSz="822960">
              <a:lnSpc>
                <a:spcPts val="2800"/>
              </a:lnSpc>
              <a:tabLst>
                <a:tab pos="14986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+Bullets+Graphic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"/>
          <p:cNvSpPr/>
          <p:nvPr/>
        </p:nvSpPr>
        <p:spPr>
          <a:xfrm>
            <a:off x="11323319" y="2377440"/>
            <a:ext cx="9715501" cy="10858501"/>
          </a:xfrm>
          <a:prstGeom prst="rect">
            <a:avLst/>
          </a:prstGeom>
          <a:solidFill>
            <a:srgbClr val="FCFCFC"/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228600" dist="127000" dir="270000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defTabSz="640080">
              <a:lnSpc>
                <a:spcPts val="6700"/>
              </a:lnSpc>
              <a:tabLst>
                <a:tab pos="1498600" algn="l"/>
              </a:tabLst>
              <a:defRPr b="0"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220" name="Title Text"/>
          <p:cNvSpPr txBox="1"/>
          <p:nvPr>
            <p:ph type="title"/>
          </p:nvPr>
        </p:nvSpPr>
        <p:spPr>
          <a:xfrm>
            <a:off x="4831080" y="297180"/>
            <a:ext cx="14721840" cy="15087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640080">
              <a:lnSpc>
                <a:spcPts val="12000"/>
              </a:lnSpc>
              <a:spcBef>
                <a:spcPts val="300"/>
              </a:spcBef>
              <a:tabLst>
                <a:tab pos="1714500" algn="l"/>
              </a:tabLst>
              <a:defRPr b="1"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1" name="Body Level One…"/>
          <p:cNvSpPr txBox="1"/>
          <p:nvPr>
            <p:ph type="body" sz="half" idx="1"/>
          </p:nvPr>
        </p:nvSpPr>
        <p:spPr>
          <a:xfrm>
            <a:off x="3528060" y="2354580"/>
            <a:ext cx="7566661" cy="10972801"/>
          </a:xfrm>
          <a:prstGeom prst="rect">
            <a:avLst/>
          </a:prstGeom>
        </p:spPr>
        <p:txBody>
          <a:bodyPr lIns="68580" tIns="68580" rIns="68580" bIns="68580">
            <a:noAutofit/>
          </a:bodyPr>
          <a:lstStyle>
            <a:lvl1pPr marL="981084" indent="-727084" defTabSz="640080">
              <a:lnSpc>
                <a:spcPts val="6000"/>
              </a:lnSpc>
              <a:spcBef>
                <a:spcPts val="4500"/>
              </a:spcBef>
              <a:buSzPct val="89951"/>
              <a:buBlip>
                <a:blip r:embed="rId2"/>
              </a:buBlip>
              <a:tabLst>
                <a:tab pos="1981200" algn="l"/>
              </a:tabLst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698500" defTabSz="640080">
              <a:lnSpc>
                <a:spcPts val="5000"/>
              </a:lnSpc>
              <a:spcBef>
                <a:spcPts val="4500"/>
              </a:spcBef>
              <a:buSzTx/>
              <a:buNone/>
              <a:tabLst>
                <a:tab pos="2235200" algn="l"/>
              </a:tabLst>
              <a:defRPr sz="42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143000" defTabSz="640080">
              <a:lnSpc>
                <a:spcPts val="5000"/>
              </a:lnSpc>
              <a:spcBef>
                <a:spcPts val="4500"/>
              </a:spcBef>
              <a:buSzTx/>
              <a:buNone/>
              <a:tabLst>
                <a:tab pos="3060700" algn="l"/>
              </a:tabLst>
              <a:defRPr sz="4200">
                <a:solidFill>
                  <a:srgbClr val="00FD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587500" defTabSz="640080">
              <a:lnSpc>
                <a:spcPts val="5000"/>
              </a:lnSpc>
              <a:spcBef>
                <a:spcPts val="4500"/>
              </a:spcBef>
              <a:buSzTx/>
              <a:buNone/>
              <a:tabLst>
                <a:tab pos="3860800" algn="l"/>
              </a:tabLst>
              <a:defRPr sz="4200">
                <a:solidFill>
                  <a:srgbClr val="FF40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032000" defTabSz="640080">
              <a:lnSpc>
                <a:spcPts val="5000"/>
              </a:lnSpc>
              <a:spcBef>
                <a:spcPts val="4500"/>
              </a:spcBef>
              <a:buSzTx/>
              <a:buNone/>
              <a:tabLst>
                <a:tab pos="4660900" algn="l"/>
              </a:tabLst>
              <a:defRPr sz="4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xfrm>
            <a:off x="11985193" y="13074881"/>
            <a:ext cx="390754" cy="48110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40080">
              <a:lnSpc>
                <a:spcPts val="2800"/>
              </a:lnSpc>
              <a:tabLst>
                <a:tab pos="1498600" algn="l"/>
              </a:tabLst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Text"/>
          <p:cNvSpPr txBox="1"/>
          <p:nvPr>
            <p:ph type="title"/>
          </p:nvPr>
        </p:nvSpPr>
        <p:spPr>
          <a:xfrm>
            <a:off x="4833937" y="303609"/>
            <a:ext cx="14716126" cy="15001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642937">
              <a:lnSpc>
                <a:spcPts val="11700"/>
              </a:lnSpc>
              <a:spcBef>
                <a:spcPts val="400"/>
              </a:spcBef>
              <a:tabLst>
                <a:tab pos="1714500" algn="l"/>
              </a:tabLst>
              <a:defRPr b="1" sz="9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0" name="Body Level One…"/>
          <p:cNvSpPr txBox="1"/>
          <p:nvPr>
            <p:ph type="body" idx="1"/>
          </p:nvPr>
        </p:nvSpPr>
        <p:spPr>
          <a:xfrm>
            <a:off x="4833937" y="2553890"/>
            <a:ext cx="14716126" cy="1071562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1035318" indent="-705118" defTabSz="642937">
              <a:lnSpc>
                <a:spcPts val="5500"/>
              </a:lnSpc>
              <a:spcBef>
                <a:spcPts val="4500"/>
              </a:spcBef>
              <a:buSzPct val="89951"/>
              <a:buBlip>
                <a:blip r:embed="rId2"/>
              </a:buBlip>
              <a:tabLst>
                <a:tab pos="1981200" algn="l"/>
              </a:tabLst>
              <a:defRPr sz="4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889000" defTabSz="642937">
              <a:lnSpc>
                <a:spcPts val="5000"/>
              </a:lnSpc>
              <a:spcBef>
                <a:spcPts val="4500"/>
              </a:spcBef>
              <a:buSzTx/>
              <a:buNone/>
              <a:tabLst>
                <a:tab pos="2222500" algn="l"/>
              </a:tabLst>
              <a:defRPr sz="42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460500" defTabSz="642937">
              <a:lnSpc>
                <a:spcPts val="5000"/>
              </a:lnSpc>
              <a:spcBef>
                <a:spcPts val="4500"/>
              </a:spcBef>
              <a:buSzTx/>
              <a:buNone/>
              <a:tabLst>
                <a:tab pos="3060700" algn="l"/>
              </a:tabLst>
              <a:defRPr sz="4200">
                <a:solidFill>
                  <a:srgbClr val="00FD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032000" defTabSz="642937">
              <a:lnSpc>
                <a:spcPts val="5000"/>
              </a:lnSpc>
              <a:spcBef>
                <a:spcPts val="4500"/>
              </a:spcBef>
              <a:buSzTx/>
              <a:buNone/>
              <a:tabLst>
                <a:tab pos="3848100" algn="l"/>
              </a:tabLst>
              <a:defRPr sz="4200">
                <a:solidFill>
                  <a:srgbClr val="FF40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603500" defTabSz="642937">
              <a:lnSpc>
                <a:spcPts val="5000"/>
              </a:lnSpc>
              <a:spcBef>
                <a:spcPts val="4500"/>
              </a:spcBef>
              <a:buSzTx/>
              <a:buNone/>
              <a:tabLst>
                <a:tab pos="4660900" algn="l"/>
              </a:tabLst>
              <a:defRPr sz="4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xfrm>
            <a:off x="11989277" y="13096214"/>
            <a:ext cx="382586" cy="459052"/>
          </a:xfrm>
          <a:prstGeom prst="rect">
            <a:avLst/>
          </a:prstGeom>
        </p:spPr>
        <p:txBody>
          <a:bodyPr lIns="53578" tIns="53578" rIns="53578" bIns="53578" anchor="b"/>
          <a:lstStyle>
            <a:lvl1pPr defTabSz="642937">
              <a:lnSpc>
                <a:spcPts val="2600"/>
              </a:lnSpc>
              <a:tabLst>
                <a:tab pos="1498600" algn="l"/>
              </a:tabLst>
              <a:defRPr sz="22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+Graphic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tangle"/>
          <p:cNvSpPr/>
          <p:nvPr/>
        </p:nvSpPr>
        <p:spPr>
          <a:xfrm>
            <a:off x="4396740" y="2148840"/>
            <a:ext cx="15590520" cy="11269980"/>
          </a:xfrm>
          <a:prstGeom prst="rect">
            <a:avLst/>
          </a:prstGeom>
          <a:solidFill>
            <a:srgbClr val="FCFCFC"/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228600" dist="127000" dir="270000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defTabSz="640080">
              <a:lnSpc>
                <a:spcPts val="6700"/>
              </a:lnSpc>
              <a:tabLst>
                <a:tab pos="1498600" algn="l"/>
              </a:tabLst>
              <a:defRPr b="0"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239" name="Title Text"/>
          <p:cNvSpPr txBox="1"/>
          <p:nvPr>
            <p:ph type="title"/>
          </p:nvPr>
        </p:nvSpPr>
        <p:spPr>
          <a:xfrm>
            <a:off x="4831080" y="297180"/>
            <a:ext cx="14721840" cy="15087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640080">
              <a:lnSpc>
                <a:spcPts val="12000"/>
              </a:lnSpc>
              <a:spcBef>
                <a:spcPts val="300"/>
              </a:spcBef>
              <a:tabLst>
                <a:tab pos="1714500" algn="l"/>
              </a:tabLst>
              <a:defRPr b="1"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Slide Number"/>
          <p:cNvSpPr txBox="1"/>
          <p:nvPr>
            <p:ph type="sldNum" sz="quarter" idx="2"/>
          </p:nvPr>
        </p:nvSpPr>
        <p:spPr>
          <a:xfrm>
            <a:off x="11985193" y="13074881"/>
            <a:ext cx="390754" cy="48110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40080">
              <a:lnSpc>
                <a:spcPts val="2800"/>
              </a:lnSpc>
              <a:tabLst>
                <a:tab pos="1498600" algn="l"/>
              </a:tabLst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 Text"/>
          <p:cNvSpPr txBox="1"/>
          <p:nvPr>
            <p:ph type="title"/>
          </p:nvPr>
        </p:nvSpPr>
        <p:spPr>
          <a:xfrm>
            <a:off x="4831080" y="297180"/>
            <a:ext cx="14721840" cy="15087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640080">
              <a:lnSpc>
                <a:spcPts val="12000"/>
              </a:lnSpc>
              <a:spcBef>
                <a:spcPts val="300"/>
              </a:spcBef>
              <a:tabLst>
                <a:tab pos="1714500" algn="l"/>
              </a:tabLst>
              <a:defRPr b="1"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11985193" y="13074881"/>
            <a:ext cx="390754" cy="48110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640080">
              <a:lnSpc>
                <a:spcPts val="2800"/>
              </a:lnSpc>
              <a:tabLst>
                <a:tab pos="1498600" algn="l"/>
              </a:tabLst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Karl Glazebrook, SUT"/>
          <p:cNvSpPr/>
          <p:nvPr/>
        </p:nvSpPr>
        <p:spPr>
          <a:xfrm>
            <a:off x="3134218" y="13331626"/>
            <a:ext cx="188454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Karl Glazebrook, SUT</a:t>
            </a:r>
          </a:p>
        </p:txBody>
      </p:sp>
      <p:pic>
        <p:nvPicPr>
          <p:cNvPr id="29" name="swinburne_cas_log.tiff" descr="swinburne_cas_log.tiff"/>
          <p:cNvPicPr>
            <a:picLocks noChangeAspect="1"/>
          </p:cNvPicPr>
          <p:nvPr/>
        </p:nvPicPr>
        <p:blipFill>
          <a:blip r:embed="rId2">
            <a:extLst/>
          </a:blip>
          <a:srcRect l="0" t="848" r="2" b="846"/>
          <a:stretch>
            <a:fillRect/>
          </a:stretch>
        </p:blipFill>
        <p:spPr>
          <a:xfrm>
            <a:off x="23167027" y="13035310"/>
            <a:ext cx="1163705" cy="575869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itle Text"/>
          <p:cNvSpPr txBox="1"/>
          <p:nvPr>
            <p:ph type="title"/>
          </p:nvPr>
        </p:nvSpPr>
        <p:spPr>
          <a:xfrm>
            <a:off x="442270" y="-69405"/>
            <a:ext cx="23660352" cy="155376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sz="9400" u="sng">
                <a:solidFill>
                  <a:srgbClr val="BD4F4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xfrm>
            <a:off x="499202" y="1768078"/>
            <a:ext cx="23285408" cy="10983516"/>
          </a:xfrm>
          <a:prstGeom prst="rect">
            <a:avLst/>
          </a:prstGeom>
        </p:spPr>
        <p:txBody>
          <a:bodyPr lIns="71437" tIns="71437" rIns="71437" bIns="71437"/>
          <a:lstStyle>
            <a:lvl1pPr marL="1111250" indent="-793750" defTabSz="821531">
              <a:spcBef>
                <a:spcPts val="3300"/>
              </a:spcBef>
              <a:buSzPct val="171000"/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defTabSz="821531">
              <a:spcBef>
                <a:spcPts val="1400"/>
              </a:spcBef>
              <a:buSzTx/>
              <a:buNone/>
              <a:defRPr sz="4600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defTabSz="821531">
              <a:spcBef>
                <a:spcPts val="700"/>
              </a:spcBef>
              <a:buSzTx/>
              <a:buNone/>
              <a:defRPr sz="42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defTabSz="821531">
              <a:spcBef>
                <a:spcPts val="700"/>
              </a:spcBef>
              <a:buSzTx/>
              <a:buNone/>
              <a:defRPr sz="3600">
                <a:solidFill>
                  <a:srgbClr val="1FA1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defTabSz="821531">
              <a:spcBef>
                <a:spcPts val="700"/>
              </a:spcBef>
              <a:buSzTx/>
              <a:buNone/>
              <a:defRPr sz="3200">
                <a:solidFill>
                  <a:srgbClr val="6000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winburne_cas_log.tiff" descr="swinburne_cas_log.tiff"/>
          <p:cNvPicPr>
            <a:picLocks noChangeAspect="1"/>
          </p:cNvPicPr>
          <p:nvPr/>
        </p:nvPicPr>
        <p:blipFill>
          <a:blip r:embed="rId2">
            <a:extLst/>
          </a:blip>
          <a:srcRect l="844" t="1677" r="845" b="1678"/>
          <a:stretch>
            <a:fillRect/>
          </a:stretch>
        </p:blipFill>
        <p:spPr>
          <a:xfrm>
            <a:off x="20925250" y="11602918"/>
            <a:ext cx="3232548" cy="1599611"/>
          </a:xfrm>
          <a:prstGeom prst="rect">
            <a:avLst/>
          </a:prstGeom>
          <a:ln w="12700">
            <a:miter lim="400000"/>
          </a:ln>
          <a:effectLst>
            <a:reflection blurRad="0" stA="60810" stPos="0" endA="0" endPos="40000" dist="0" dir="5400000" fadeDir="5400000" sx="100000" sy="-100000" kx="0" ky="0" algn="bl" rotWithShape="0"/>
          </a:effectLst>
        </p:spPr>
      </p:pic>
      <p:sp>
        <p:nvSpPr>
          <p:cNvPr id="40" name="Title Text"/>
          <p:cNvSpPr txBox="1"/>
          <p:nvPr>
            <p:ph type="title"/>
          </p:nvPr>
        </p:nvSpPr>
        <p:spPr>
          <a:xfrm>
            <a:off x="4833937" y="2326994"/>
            <a:ext cx="14716126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defRPr sz="11800">
                <a:solidFill>
                  <a:srgbClr val="BD4F4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4002094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31"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31"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31"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31"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Karl Glazebrook, SUT"/>
          <p:cNvSpPr/>
          <p:nvPr/>
        </p:nvSpPr>
        <p:spPr>
          <a:xfrm>
            <a:off x="3134218" y="13331626"/>
            <a:ext cx="188454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Karl Glazebrook, SUT</a:t>
            </a:r>
          </a:p>
        </p:txBody>
      </p:sp>
      <p:sp>
        <p:nvSpPr>
          <p:cNvPr id="50" name="Title Text"/>
          <p:cNvSpPr txBox="1"/>
          <p:nvPr>
            <p:ph type="title"/>
          </p:nvPr>
        </p:nvSpPr>
        <p:spPr>
          <a:xfrm>
            <a:off x="410822" y="-69405"/>
            <a:ext cx="23562357" cy="155376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sz="9400" u="sng">
                <a:solidFill>
                  <a:srgbClr val="BD4F4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" name="Body Level One…"/>
          <p:cNvSpPr txBox="1"/>
          <p:nvPr>
            <p:ph type="body" idx="1"/>
          </p:nvPr>
        </p:nvSpPr>
        <p:spPr>
          <a:xfrm>
            <a:off x="401061" y="1606135"/>
            <a:ext cx="13057690" cy="11603719"/>
          </a:xfrm>
          <a:prstGeom prst="rect">
            <a:avLst/>
          </a:prstGeom>
        </p:spPr>
        <p:txBody>
          <a:bodyPr lIns="71437" tIns="71437" rIns="71437" bIns="71437"/>
          <a:lstStyle>
            <a:lvl1pPr marL="1106714" indent="-789214" defTabSz="821531"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defTabSz="821531">
              <a:spcBef>
                <a:spcPts val="1400"/>
              </a:spcBef>
              <a:buSzTx/>
              <a:buNone/>
              <a:defRPr sz="5400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defTabSz="821531">
              <a:spcBef>
                <a:spcPts val="700"/>
              </a:spcBef>
              <a:buSzTx/>
              <a:buNone/>
              <a:defRPr sz="50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defTabSz="821531">
              <a:spcBef>
                <a:spcPts val="700"/>
              </a:spcBef>
              <a:buSzTx/>
              <a:buNone/>
              <a:defRPr sz="4600">
                <a:solidFill>
                  <a:srgbClr val="1FA1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defTabSz="821531">
              <a:spcBef>
                <a:spcPts val="700"/>
              </a:spcBef>
              <a:buSzTx/>
              <a:buNone/>
              <a:defRPr sz="4200">
                <a:solidFill>
                  <a:srgbClr val="6000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2" name="swinburne_cas_log.tiff" descr="swinburne_cas_log.tiff"/>
          <p:cNvPicPr>
            <a:picLocks noChangeAspect="1"/>
          </p:cNvPicPr>
          <p:nvPr/>
        </p:nvPicPr>
        <p:blipFill>
          <a:blip r:embed="rId2">
            <a:extLst/>
          </a:blip>
          <a:srcRect l="0" t="848" r="2" b="846"/>
          <a:stretch>
            <a:fillRect/>
          </a:stretch>
        </p:blipFill>
        <p:spPr>
          <a:xfrm>
            <a:off x="23167027" y="13035310"/>
            <a:ext cx="1163705" cy="57586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Karl Glazebrook, SUT"/>
          <p:cNvSpPr/>
          <p:nvPr/>
        </p:nvSpPr>
        <p:spPr>
          <a:xfrm>
            <a:off x="3134218" y="13331626"/>
            <a:ext cx="188454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Karl Glazebrook, SUT</a:t>
            </a:r>
          </a:p>
        </p:txBody>
      </p:sp>
      <p:sp>
        <p:nvSpPr>
          <p:cNvPr id="6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defRPr sz="11800">
                <a:solidFill>
                  <a:srgbClr val="BD4F4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874003" cy="3912627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31"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31"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31"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31"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3" name="swinburne_cas_log.tiff" descr="swinburne_cas_log.tiff"/>
          <p:cNvPicPr>
            <a:picLocks noChangeAspect="1"/>
          </p:cNvPicPr>
          <p:nvPr/>
        </p:nvPicPr>
        <p:blipFill>
          <a:blip r:embed="rId2">
            <a:extLst/>
          </a:blip>
          <a:srcRect l="0" t="848" r="2" b="846"/>
          <a:stretch>
            <a:fillRect/>
          </a:stretch>
        </p:blipFill>
        <p:spPr>
          <a:xfrm>
            <a:off x="23167027" y="13035310"/>
            <a:ext cx="1163705" cy="575869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Karl Glazebrook, SUT"/>
          <p:cNvSpPr/>
          <p:nvPr/>
        </p:nvSpPr>
        <p:spPr>
          <a:xfrm>
            <a:off x="3134218" y="13331626"/>
            <a:ext cx="188454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Karl Glazebrook, SUT</a:t>
            </a: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xfrm>
            <a:off x="4833937" y="4179093"/>
            <a:ext cx="14716126" cy="535781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821531">
              <a:defRPr sz="11800">
                <a:solidFill>
                  <a:srgbClr val="BD4F4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73" name="swinburne_cas_log.tiff" descr="swinburne_cas_log.tiff"/>
          <p:cNvPicPr>
            <a:picLocks noChangeAspect="1"/>
          </p:cNvPicPr>
          <p:nvPr/>
        </p:nvPicPr>
        <p:blipFill>
          <a:blip r:embed="rId2">
            <a:extLst/>
          </a:blip>
          <a:srcRect l="0" t="848" r="2" b="846"/>
          <a:stretch>
            <a:fillRect/>
          </a:stretch>
        </p:blipFill>
        <p:spPr>
          <a:xfrm>
            <a:off x="23167027" y="13035310"/>
            <a:ext cx="1163705" cy="575869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8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 algn="l" defTabSz="2438338">
              <a:lnSpc>
                <a:spcPct val="80000"/>
              </a:lnSpc>
              <a:defRPr b="1" spc="-232" sz="1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8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defRPr sz="11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xfrm>
            <a:off x="11965582" y="13019484"/>
            <a:ext cx="434976" cy="4603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tif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tif"/><Relationship Id="rId3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3" Type="http://schemas.openxmlformats.org/officeDocument/2006/relationships/image" Target="../media/image3.tif"/><Relationship Id="rId4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3" Type="http://schemas.openxmlformats.org/officeDocument/2006/relationships/image" Target="../media/image4.tif"/><Relationship Id="rId4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tif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7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.tif"/><Relationship Id="rId3" Type="http://schemas.openxmlformats.org/officeDocument/2006/relationships/image" Target="../media/image5.jpeg"/><Relationship Id="rId4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AAT_WiggleZmed_2.jpg" descr="AAT_WiggleZmed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1747" y="-3183363"/>
            <a:ext cx="25347494" cy="16954843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he Australian WiggleZ Dark Energy Survey 2007–2011: 2dF’s second major cosmology survey"/>
          <p:cNvSpPr txBox="1"/>
          <p:nvPr>
            <p:ph type="title"/>
          </p:nvPr>
        </p:nvSpPr>
        <p:spPr>
          <a:xfrm>
            <a:off x="312741" y="113793"/>
            <a:ext cx="22621056" cy="476501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defRPr spc="-176" sz="8800"/>
            </a:pPr>
            <a:r>
              <a:rPr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rPr>
              <a:t>The Australian WiggleZ Dark Energy Survey 2007–2011: </a:t>
            </a:r>
            <a:r>
              <a:rPr spc="-145" sz="73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rPr>
              <a:t>2dF’s second major cosmology survey</a:t>
            </a:r>
          </a:p>
        </p:txBody>
      </p:sp>
      <p:sp>
        <p:nvSpPr>
          <p:cNvPr id="259" name="Karl Glazebrook"/>
          <p:cNvSpPr txBox="1"/>
          <p:nvPr>
            <p:ph type="body" sz="quarter" idx="1"/>
          </p:nvPr>
        </p:nvSpPr>
        <p:spPr>
          <a:xfrm>
            <a:off x="1110668" y="9874841"/>
            <a:ext cx="15069940" cy="1682191"/>
          </a:xfrm>
          <a:prstGeom prst="rect">
            <a:avLst/>
          </a:prstGeom>
        </p:spPr>
        <p:txBody>
          <a:bodyPr/>
          <a:lstStyle>
            <a:lvl1pPr defTabSz="775969">
              <a:defRPr sz="5170"/>
            </a:lvl1pPr>
          </a:lstStyle>
          <a:p>
            <a:pPr/>
            <a:r>
              <a:t>Karl Glazebrook</a:t>
            </a: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3762" t="0" r="0" b="0"/>
          <a:stretch>
            <a:fillRect/>
          </a:stretch>
        </p:blipFill>
        <p:spPr>
          <a:xfrm>
            <a:off x="885873" y="12032970"/>
            <a:ext cx="2804244" cy="1417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Fields"/>
          <p:cNvSpPr txBox="1"/>
          <p:nvPr>
            <p:ph type="title"/>
          </p:nvPr>
        </p:nvSpPr>
        <p:spPr>
          <a:xfrm>
            <a:off x="5242560" y="182880"/>
            <a:ext cx="14721840" cy="1668781"/>
          </a:xfrm>
          <a:prstGeom prst="rect">
            <a:avLst/>
          </a:prstGeom>
        </p:spPr>
        <p:txBody>
          <a:bodyPr/>
          <a:lstStyle/>
          <a:p>
            <a:pPr/>
            <a:r>
              <a:t>Fields </a:t>
            </a:r>
          </a:p>
        </p:txBody>
      </p:sp>
      <p:pic>
        <p:nvPicPr>
          <p:cNvPr id="35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8176" y="2286000"/>
            <a:ext cx="15444788" cy="1074420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Drinkwater et al. 2009"/>
          <p:cNvSpPr/>
          <p:nvPr/>
        </p:nvSpPr>
        <p:spPr>
          <a:xfrm>
            <a:off x="15834397" y="12870179"/>
            <a:ext cx="3717787" cy="53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>
            <a:lvl1pPr defTabSz="640080">
              <a:lnSpc>
                <a:spcPts val="3300"/>
              </a:lnSpc>
              <a:tabLst>
                <a:tab pos="1498600" algn="l"/>
              </a:tabLst>
              <a:defRPr b="0" sz="28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Drinkwater et al. 2009</a:t>
            </a:r>
          </a:p>
        </p:txBody>
      </p:sp>
      <p:sp>
        <p:nvSpPr>
          <p:cNvPr id="353" name="240,000 redshifts"/>
          <p:cNvSpPr txBox="1"/>
          <p:nvPr/>
        </p:nvSpPr>
        <p:spPr>
          <a:xfrm>
            <a:off x="15615395" y="7365544"/>
            <a:ext cx="3322422" cy="585112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240,000 redshifts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WiggleZ typical easy spectrum.tiff" descr="WiggleZ typical easy spectrum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229" y="1234832"/>
            <a:ext cx="20832579" cy="11984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628" y="3471357"/>
            <a:ext cx="23987312" cy="8974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Drinkwater et al. 2009"/>
          <p:cNvSpPr/>
          <p:nvPr/>
        </p:nvSpPr>
        <p:spPr>
          <a:xfrm>
            <a:off x="15834397" y="12870179"/>
            <a:ext cx="3717787" cy="53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>
            <a:lvl1pPr defTabSz="640080">
              <a:lnSpc>
                <a:spcPts val="3300"/>
              </a:lnSpc>
              <a:tabLst>
                <a:tab pos="1498600" algn="l"/>
              </a:tabLst>
              <a:defRPr b="0" sz="28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Drinkwater et al. 2009</a:t>
            </a:r>
          </a:p>
        </p:txBody>
      </p:sp>
      <p:pic>
        <p:nvPicPr>
          <p:cNvPr id="3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183" y="337545"/>
            <a:ext cx="7793439" cy="5756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1010709.JPG" descr="P10107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8718" y="1904664"/>
            <a:ext cx="13867266" cy="10400452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Did it work?"/>
          <p:cNvSpPr txBox="1"/>
          <p:nvPr>
            <p:ph type="title"/>
          </p:nvPr>
        </p:nvSpPr>
        <p:spPr>
          <a:xfrm>
            <a:off x="-1245483" y="1729077"/>
            <a:ext cx="14716126" cy="4643439"/>
          </a:xfrm>
          <a:prstGeom prst="rect">
            <a:avLst/>
          </a:prstGeom>
        </p:spPr>
        <p:txBody>
          <a:bodyPr/>
          <a:lstStyle/>
          <a:p>
            <a:pPr/>
            <a:r>
              <a:t>Did it work?</a:t>
            </a:r>
          </a:p>
        </p:txBody>
      </p:sp>
      <p:sp>
        <p:nvSpPr>
          <p:cNvPr id="365" name="220 nights and 240,000 redshifts later…"/>
          <p:cNvSpPr txBox="1"/>
          <p:nvPr>
            <p:ph type="body" sz="quarter" idx="1"/>
          </p:nvPr>
        </p:nvSpPr>
        <p:spPr>
          <a:xfrm>
            <a:off x="-1024413" y="8310303"/>
            <a:ext cx="14716126" cy="1589485"/>
          </a:xfrm>
          <a:prstGeom prst="rect">
            <a:avLst/>
          </a:prstGeom>
        </p:spPr>
        <p:txBody>
          <a:bodyPr/>
          <a:lstStyle/>
          <a:p>
            <a:pPr/>
            <a:r>
              <a:t>220 nights and 240,000 redshifts later…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angle"/>
          <p:cNvSpPr/>
          <p:nvPr/>
        </p:nvSpPr>
        <p:spPr>
          <a:xfrm>
            <a:off x="332698" y="2008597"/>
            <a:ext cx="23840279" cy="10787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8" name="BAO (angle-averaged)"/>
          <p:cNvSpPr txBox="1"/>
          <p:nvPr>
            <p:ph type="title"/>
          </p:nvPr>
        </p:nvSpPr>
        <p:spPr>
          <a:xfrm>
            <a:off x="4833937" y="-808841"/>
            <a:ext cx="14716126" cy="3429001"/>
          </a:xfrm>
          <a:prstGeom prst="rect">
            <a:avLst/>
          </a:prstGeom>
        </p:spPr>
        <p:txBody>
          <a:bodyPr/>
          <a:lstStyle/>
          <a:p>
            <a:pPr/>
            <a:r>
              <a:t>BAO (angle-averaged)</a:t>
            </a:r>
          </a:p>
        </p:txBody>
      </p:sp>
      <p:grpSp>
        <p:nvGrpSpPr>
          <p:cNvPr id="371" name="Group"/>
          <p:cNvGrpSpPr/>
          <p:nvPr/>
        </p:nvGrpSpPr>
        <p:grpSpPr>
          <a:xfrm>
            <a:off x="829121" y="2608283"/>
            <a:ext cx="22725758" cy="8499434"/>
            <a:chOff x="0" y="0"/>
            <a:chExt cx="22725757" cy="8499433"/>
          </a:xfrm>
        </p:grpSpPr>
        <p:pic>
          <p:nvPicPr>
            <p:cNvPr id="369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044716" y="0"/>
              <a:ext cx="11681042" cy="84994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6354"/>
              <a:ext cx="11135624" cy="83176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2" name="Correlation function"/>
          <p:cNvSpPr/>
          <p:nvPr/>
        </p:nvSpPr>
        <p:spPr>
          <a:xfrm>
            <a:off x="3511755" y="11280308"/>
            <a:ext cx="650331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>
            <a:lvl1pPr defTabSz="640080">
              <a:lnSpc>
                <a:spcPts val="6700"/>
              </a:lnSpc>
              <a:tabLst>
                <a:tab pos="1498600" algn="l"/>
              </a:tabLst>
              <a:defRPr b="0" sz="5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Correlation function</a:t>
            </a:r>
          </a:p>
        </p:txBody>
      </p:sp>
      <p:sp>
        <p:nvSpPr>
          <p:cNvPr id="373" name="Power spectrum"/>
          <p:cNvSpPr/>
          <p:nvPr/>
        </p:nvSpPr>
        <p:spPr>
          <a:xfrm>
            <a:off x="14785888" y="11280308"/>
            <a:ext cx="544496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>
            <a:lvl1pPr defTabSz="640080">
              <a:lnSpc>
                <a:spcPts val="6700"/>
              </a:lnSpc>
              <a:tabLst>
                <a:tab pos="1498600" algn="l"/>
              </a:tabLst>
              <a:defRPr b="0" sz="5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Power spectrum</a:t>
            </a:r>
          </a:p>
        </p:txBody>
      </p:sp>
      <p:sp>
        <p:nvSpPr>
          <p:cNvPr id="374" name="Blake et al. 2011"/>
          <p:cNvSpPr/>
          <p:nvPr/>
        </p:nvSpPr>
        <p:spPr>
          <a:xfrm>
            <a:off x="11107230" y="2300783"/>
            <a:ext cx="2857679" cy="53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>
            <a:lvl1pPr defTabSz="640080">
              <a:lnSpc>
                <a:spcPts val="3300"/>
              </a:lnSpc>
              <a:tabLst>
                <a:tab pos="1498600" algn="l"/>
              </a:tabLst>
              <a:defRPr b="0" sz="28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Blake et al. 2011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BAO distance sca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BAO distance scale</a:t>
            </a:r>
          </a:p>
        </p:txBody>
      </p:sp>
      <p:pic>
        <p:nvPicPr>
          <p:cNvPr id="37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2762" y="3040380"/>
            <a:ext cx="14258476" cy="987552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Blake et al. 2011"/>
          <p:cNvSpPr/>
          <p:nvPr/>
        </p:nvSpPr>
        <p:spPr>
          <a:xfrm>
            <a:off x="16744510" y="12801600"/>
            <a:ext cx="2857679" cy="53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>
            <a:lvl1pPr defTabSz="640080">
              <a:lnSpc>
                <a:spcPts val="3300"/>
              </a:lnSpc>
              <a:tabLst>
                <a:tab pos="1498600" algn="l"/>
              </a:tabLst>
              <a:defRPr b="0" sz="28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Blake et al. 2011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Rectangle"/>
          <p:cNvSpPr/>
          <p:nvPr/>
        </p:nvSpPr>
        <p:spPr>
          <a:xfrm>
            <a:off x="332698" y="2008597"/>
            <a:ext cx="23840279" cy="109516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1" name="Cosmology banana plot"/>
          <p:cNvSpPr txBox="1"/>
          <p:nvPr>
            <p:ph type="title"/>
          </p:nvPr>
        </p:nvSpPr>
        <p:spPr>
          <a:xfrm>
            <a:off x="4833937" y="-902911"/>
            <a:ext cx="14716126" cy="3429001"/>
          </a:xfrm>
          <a:prstGeom prst="rect">
            <a:avLst/>
          </a:prstGeom>
        </p:spPr>
        <p:txBody>
          <a:bodyPr/>
          <a:lstStyle/>
          <a:p>
            <a:pPr/>
            <a:r>
              <a:t>Cosmology banana plot</a:t>
            </a:r>
          </a:p>
        </p:txBody>
      </p:sp>
      <p:pic>
        <p:nvPicPr>
          <p:cNvPr id="382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110" y="2038041"/>
            <a:ext cx="22901059" cy="1072885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Blake et al. 2011"/>
          <p:cNvSpPr/>
          <p:nvPr/>
        </p:nvSpPr>
        <p:spPr>
          <a:xfrm>
            <a:off x="11438835" y="12116283"/>
            <a:ext cx="2857680" cy="53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>
            <a:lvl1pPr defTabSz="640080">
              <a:lnSpc>
                <a:spcPts val="3300"/>
              </a:lnSpc>
              <a:tabLst>
                <a:tab pos="1498600" algn="l"/>
              </a:tabLst>
              <a:defRPr b="0" sz="28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Blake et al. 2011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My favourite idea: a direct test for cosmic acceleration"/>
          <p:cNvSpPr txBox="1"/>
          <p:nvPr>
            <p:ph type="title"/>
          </p:nvPr>
        </p:nvSpPr>
        <p:spPr>
          <a:xfrm>
            <a:off x="434648" y="-934382"/>
            <a:ext cx="21802535" cy="4933334"/>
          </a:xfrm>
          <a:prstGeom prst="rect">
            <a:avLst/>
          </a:prstGeom>
        </p:spPr>
        <p:txBody>
          <a:bodyPr/>
          <a:lstStyle/>
          <a:p>
            <a:pPr/>
            <a:r>
              <a:t>My favourite idea: a direct test for cosmic acceleration</a:t>
            </a:r>
          </a:p>
        </p:txBody>
      </p:sp>
      <p:sp>
        <p:nvSpPr>
          <p:cNvPr id="388" name="Sphericalness of galaxy clustering in a redshift bin measures (Alcock-Paczyński ) measures DA(z) H(z)…"/>
          <p:cNvSpPr txBox="1"/>
          <p:nvPr>
            <p:ph type="body" idx="1"/>
          </p:nvPr>
        </p:nvSpPr>
        <p:spPr>
          <a:xfrm>
            <a:off x="169364" y="2907602"/>
            <a:ext cx="12773302" cy="10785746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Sphericalness of galaxy clustering in a redshift bin measures (Alcock-Paczyński ) measures D</a:t>
            </a:r>
            <a:r>
              <a:rPr baseline="-5999"/>
              <a:t>A</a:t>
            </a:r>
            <a:r>
              <a:t>(z) H(z) </a:t>
            </a:r>
          </a:p>
          <a:p>
            <a:pPr marL="661167" indent="-407167" defTabSz="355600">
              <a:lnSpc>
                <a:spcPts val="6000"/>
              </a:lnSpc>
              <a:spcBef>
                <a:spcPts val="2500"/>
              </a:spcBef>
              <a:buBlip>
                <a:blip r:embed="rId2"/>
              </a:buBlip>
              <a:tabLst>
                <a:tab pos="1092200" algn="l"/>
              </a:tabLst>
              <a:defRPr sz="5000"/>
            </a:pPr>
            <a:r>
              <a:t>  SNe measure  D</a:t>
            </a:r>
            <a:r>
              <a:rPr baseline="-5999"/>
              <a:t>L</a:t>
            </a:r>
            <a:r>
              <a:t>(z) H</a:t>
            </a:r>
            <a:r>
              <a:rPr baseline="-5999"/>
              <a:t>0</a:t>
            </a:r>
          </a:p>
          <a:p>
            <a:pPr>
              <a:lnSpc>
                <a:spcPts val="6100"/>
              </a:lnSpc>
              <a:buBlip>
                <a:blip r:embed="rId2"/>
              </a:buBlip>
            </a:pPr>
            <a:r>
              <a:rPr i="1"/>
              <a:t>Ratio</a:t>
            </a:r>
            <a:r>
              <a:t> mesures  </a:t>
            </a:r>
            <a:r>
              <a:rPr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rPr>
              <a:t>H(z) / H</a:t>
            </a:r>
            <a:r>
              <a:rPr baseline="-5999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rPr>
              <a:t>0</a:t>
            </a:r>
            <a:r>
              <a:rPr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rPr>
              <a:t>   ➩   da(z)/dt / </a:t>
            </a:r>
            <a:r>
              <a:rPr sz="51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rPr>
              <a:t>a</a:t>
            </a:r>
            <a:r>
              <a:rPr baseline="-5999" sz="51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rPr>
              <a:t>0</a:t>
            </a:r>
            <a:br>
              <a:rPr baseline="-5999" sz="51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rPr>
            </a:br>
            <a:r>
              <a:rPr sz="5100"/>
              <a:t>(where a(z) is th cosmic scale factor)</a:t>
            </a:r>
            <a:endParaRPr baseline="-5999" sz="5100">
              <a:solidFill>
                <a:schemeClr val="accent4">
                  <a:hueOff val="366961"/>
                  <a:satOff val="4172"/>
                  <a:lumOff val="11129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i="1"/>
              <a:t>Direct measure of cosmic expansion rate  da/dt independent of major assumptions on energy fields</a:t>
            </a:r>
          </a:p>
        </p:txBody>
      </p:sp>
      <p:pic>
        <p:nvPicPr>
          <p:cNvPr id="3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4899" y="8554785"/>
            <a:ext cx="11340138" cy="4997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90206" y="3055997"/>
            <a:ext cx="11429523" cy="5191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osmic expan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Cosmic expansion</a:t>
            </a:r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3015" y="1372759"/>
            <a:ext cx="17741822" cy="12230452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Blake, Glazebrook et al. 2011"/>
          <p:cNvSpPr txBox="1"/>
          <p:nvPr/>
        </p:nvSpPr>
        <p:spPr>
          <a:xfrm>
            <a:off x="16691481" y="13043018"/>
            <a:ext cx="537057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Blake, Glazebrook et al. 2011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ummary"/>
          <p:cNvSpPr txBox="1"/>
          <p:nvPr>
            <p:ph type="title"/>
          </p:nvPr>
        </p:nvSpPr>
        <p:spPr>
          <a:xfrm>
            <a:off x="500969" y="-1398629"/>
            <a:ext cx="21802535" cy="4933334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Summary</a:t>
            </a:r>
          </a:p>
        </p:txBody>
      </p:sp>
      <p:sp>
        <p:nvSpPr>
          <p:cNvPr id="397" name="WiggleZ was a major advance for cosmology…"/>
          <p:cNvSpPr txBox="1"/>
          <p:nvPr>
            <p:ph type="body" idx="1"/>
          </p:nvPr>
        </p:nvSpPr>
        <p:spPr>
          <a:xfrm>
            <a:off x="147257" y="2310713"/>
            <a:ext cx="12773302" cy="1078574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WiggleZ was a major advance for cosmology</a:t>
            </a:r>
          </a:p>
          <a:p>
            <a:pPr>
              <a:buBlip>
                <a:blip r:embed="rId2"/>
              </a:buBlip>
            </a:pPr>
            <a:r>
              <a:t>Direct measure of distances to z~1 independent of SNe calibrations or evolution</a:t>
            </a:r>
          </a:p>
          <a:p>
            <a:pPr>
              <a:buBlip>
                <a:blip r:embed="rId2"/>
              </a:buBlip>
            </a:pPr>
            <a:r>
              <a:t>First model-independent demonstration of accelerating expansion with direct H(z) measurements </a:t>
            </a:r>
          </a:p>
          <a:p>
            <a:pPr>
              <a:buBlip>
                <a:blip r:embed="rId2"/>
              </a:buBlip>
            </a:pPr>
            <a:r>
              <a:t>Pathfinder for modern cosmology surveys: ELG selection, high-z (e.g. DESI which does WiggleZ every 2 nights!</a:t>
            </a:r>
          </a:p>
          <a:p>
            <a:pPr>
              <a:buBlip>
                <a:blip r:embed="rId2"/>
              </a:buBlip>
            </a:pPr>
            <a:r>
              <a:t>Tons of other stuff: galaxy evolution, rare galaxies, morphological evolution…</a:t>
            </a:r>
          </a:p>
        </p:txBody>
      </p:sp>
      <p:pic>
        <p:nvPicPr>
          <p:cNvPr id="398" name="AAT_WiggleZmed_2.jpg" descr="AAT_WiggleZmed_2.jpg"/>
          <p:cNvPicPr>
            <a:picLocks noChangeAspect="1"/>
          </p:cNvPicPr>
          <p:nvPr/>
        </p:nvPicPr>
        <p:blipFill>
          <a:blip r:embed="rId3">
            <a:extLst/>
          </a:blip>
          <a:srcRect l="23968" t="0" r="21992" b="0"/>
          <a:stretch>
            <a:fillRect/>
          </a:stretch>
        </p:blipFill>
        <p:spPr>
          <a:xfrm>
            <a:off x="12942136" y="529158"/>
            <a:ext cx="9780506" cy="12106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ZF-7329_RGB_coverartwork3.png" descr="ZF-7329_RGB_coverartwork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918448" y="-5364472"/>
            <a:ext cx="24249598" cy="32160816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Cosmology in the early 2000s"/>
          <p:cNvSpPr txBox="1"/>
          <p:nvPr>
            <p:ph type="title"/>
          </p:nvPr>
        </p:nvSpPr>
        <p:spPr>
          <a:xfrm>
            <a:off x="1343555" y="-1037079"/>
            <a:ext cx="21393427" cy="2950990"/>
          </a:xfrm>
          <a:prstGeom prst="rect">
            <a:avLst/>
          </a:prstGeom>
        </p:spPr>
        <p:txBody>
          <a:bodyPr/>
          <a:lstStyle>
            <a:lvl1pPr>
              <a:defRPr i="1" spc="-226" sz="11300"/>
            </a:lvl1pPr>
          </a:lstStyle>
          <a:p>
            <a:pPr/>
            <a:r>
              <a:t>Cosmology in the early 2000s</a:t>
            </a:r>
          </a:p>
        </p:txBody>
      </p:sp>
      <p:pic>
        <p:nvPicPr>
          <p:cNvPr id="264" name="darkenergy.tiff" descr="darkenergy.tiff"/>
          <p:cNvPicPr>
            <a:picLocks noChangeAspect="1"/>
          </p:cNvPicPr>
          <p:nvPr/>
        </p:nvPicPr>
        <p:blipFill>
          <a:blip r:embed="rId3">
            <a:extLst/>
          </a:blip>
          <a:srcRect l="18132" t="7081" r="18282" b="2193"/>
          <a:stretch>
            <a:fillRect/>
          </a:stretch>
        </p:blipFill>
        <p:spPr>
          <a:xfrm>
            <a:off x="19142074" y="2512899"/>
            <a:ext cx="3243572" cy="8743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85" fill="norm" stroke="1" extrusionOk="0">
                <a:moveTo>
                  <a:pt x="11005" y="2"/>
                </a:moveTo>
                <a:cubicBezTo>
                  <a:pt x="7924" y="-25"/>
                  <a:pt x="5323" y="236"/>
                  <a:pt x="4562" y="675"/>
                </a:cubicBezTo>
                <a:cubicBezTo>
                  <a:pt x="4142" y="916"/>
                  <a:pt x="4013" y="1193"/>
                  <a:pt x="3865" y="2182"/>
                </a:cubicBezTo>
                <a:cubicBezTo>
                  <a:pt x="3792" y="2664"/>
                  <a:pt x="3677" y="3083"/>
                  <a:pt x="3608" y="3114"/>
                </a:cubicBezTo>
                <a:cubicBezTo>
                  <a:pt x="3539" y="3145"/>
                  <a:pt x="3143" y="3217"/>
                  <a:pt x="2729" y="3274"/>
                </a:cubicBezTo>
                <a:cubicBezTo>
                  <a:pt x="362" y="3601"/>
                  <a:pt x="68" y="3947"/>
                  <a:pt x="337" y="6094"/>
                </a:cubicBezTo>
                <a:cubicBezTo>
                  <a:pt x="428" y="6822"/>
                  <a:pt x="434" y="7479"/>
                  <a:pt x="355" y="8082"/>
                </a:cubicBezTo>
                <a:cubicBezTo>
                  <a:pt x="104" y="10002"/>
                  <a:pt x="10" y="11568"/>
                  <a:pt x="89" y="12500"/>
                </a:cubicBezTo>
                <a:cubicBezTo>
                  <a:pt x="134" y="13034"/>
                  <a:pt x="119" y="14428"/>
                  <a:pt x="57" y="15598"/>
                </a:cubicBezTo>
                <a:cubicBezTo>
                  <a:pt x="27" y="16158"/>
                  <a:pt x="6" y="16604"/>
                  <a:pt x="1" y="16975"/>
                </a:cubicBezTo>
                <a:cubicBezTo>
                  <a:pt x="-13" y="18089"/>
                  <a:pt x="106" y="18542"/>
                  <a:pt x="485" y="19453"/>
                </a:cubicBezTo>
                <a:cubicBezTo>
                  <a:pt x="765" y="20128"/>
                  <a:pt x="1018" y="20317"/>
                  <a:pt x="2037" y="20617"/>
                </a:cubicBezTo>
                <a:cubicBezTo>
                  <a:pt x="3661" y="21096"/>
                  <a:pt x="5531" y="21348"/>
                  <a:pt x="8187" y="21446"/>
                </a:cubicBezTo>
                <a:cubicBezTo>
                  <a:pt x="11667" y="21575"/>
                  <a:pt x="15108" y="21378"/>
                  <a:pt x="17300" y="20926"/>
                </a:cubicBezTo>
                <a:cubicBezTo>
                  <a:pt x="18334" y="20712"/>
                  <a:pt x="19578" y="20269"/>
                  <a:pt x="19901" y="20000"/>
                </a:cubicBezTo>
                <a:cubicBezTo>
                  <a:pt x="20242" y="19715"/>
                  <a:pt x="20471" y="18690"/>
                  <a:pt x="20643" y="16709"/>
                </a:cubicBezTo>
                <a:cubicBezTo>
                  <a:pt x="20717" y="15844"/>
                  <a:pt x="20834" y="14606"/>
                  <a:pt x="20899" y="13957"/>
                </a:cubicBezTo>
                <a:cubicBezTo>
                  <a:pt x="20964" y="13308"/>
                  <a:pt x="21076" y="12174"/>
                  <a:pt x="21150" y="11436"/>
                </a:cubicBezTo>
                <a:cubicBezTo>
                  <a:pt x="21307" y="9859"/>
                  <a:pt x="21569" y="5980"/>
                  <a:pt x="21580" y="5052"/>
                </a:cubicBezTo>
                <a:cubicBezTo>
                  <a:pt x="21587" y="4472"/>
                  <a:pt x="21559" y="4383"/>
                  <a:pt x="21308" y="4195"/>
                </a:cubicBezTo>
                <a:cubicBezTo>
                  <a:pt x="20874" y="3870"/>
                  <a:pt x="19845" y="3477"/>
                  <a:pt x="18945" y="3291"/>
                </a:cubicBezTo>
                <a:cubicBezTo>
                  <a:pt x="18501" y="3200"/>
                  <a:pt x="18091" y="3091"/>
                  <a:pt x="18031" y="3048"/>
                </a:cubicBezTo>
                <a:cubicBezTo>
                  <a:pt x="17972" y="3006"/>
                  <a:pt x="17894" y="2587"/>
                  <a:pt x="17859" y="2116"/>
                </a:cubicBezTo>
                <a:cubicBezTo>
                  <a:pt x="17775" y="973"/>
                  <a:pt x="17630" y="834"/>
                  <a:pt x="16101" y="418"/>
                </a:cubicBezTo>
                <a:cubicBezTo>
                  <a:pt x="15283" y="196"/>
                  <a:pt x="14382" y="103"/>
                  <a:pt x="12349" y="31"/>
                </a:cubicBezTo>
                <a:cubicBezTo>
                  <a:pt x="11893" y="15"/>
                  <a:pt x="11445" y="6"/>
                  <a:pt x="11005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" name="CosmosComposition.jpg" descr="CosmosCompositio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3934" y="3026942"/>
            <a:ext cx="12324748" cy="9040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9394" y="2410468"/>
            <a:ext cx="10928074" cy="10100989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De Bernadis et al. (2001)"/>
          <p:cNvSpPr txBox="1"/>
          <p:nvPr/>
        </p:nvSpPr>
        <p:spPr>
          <a:xfrm>
            <a:off x="3835524" y="1192975"/>
            <a:ext cx="4509898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 Bernadis et al. (2001)</a:t>
            </a: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36222" y="1911523"/>
            <a:ext cx="13314878" cy="9892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"/>
          <p:cNvSpPr/>
          <p:nvPr/>
        </p:nvSpPr>
        <p:spPr>
          <a:xfrm>
            <a:off x="67414" y="1986490"/>
            <a:ext cx="14716126" cy="110155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2" name="Supernovae cosmology"/>
          <p:cNvSpPr txBox="1"/>
          <p:nvPr>
            <p:ph type="title"/>
          </p:nvPr>
        </p:nvSpPr>
        <p:spPr>
          <a:xfrm>
            <a:off x="4651574" y="-814483"/>
            <a:ext cx="14716126" cy="3429001"/>
          </a:xfrm>
          <a:prstGeom prst="rect">
            <a:avLst/>
          </a:prstGeom>
        </p:spPr>
        <p:txBody>
          <a:bodyPr/>
          <a:lstStyle/>
          <a:p>
            <a:pPr/>
            <a:r>
              <a:t>Supernovae cosmology</a:t>
            </a:r>
          </a:p>
        </p:txBody>
      </p:sp>
      <p:pic>
        <p:nvPicPr>
          <p:cNvPr id="27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6751" y="2177632"/>
            <a:ext cx="16283379" cy="10833157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Riess et al. 2006"/>
          <p:cNvSpPr/>
          <p:nvPr/>
        </p:nvSpPr>
        <p:spPr>
          <a:xfrm>
            <a:off x="5535420" y="1946865"/>
            <a:ext cx="560891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>
            <a:lvl1pPr defTabSz="640080">
              <a:lnSpc>
                <a:spcPts val="6700"/>
              </a:lnSpc>
              <a:tabLst>
                <a:tab pos="1498600" algn="l"/>
              </a:tabLst>
              <a:defRPr b="0" sz="56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Riess et al. 2006</a:t>
            </a:r>
          </a:p>
        </p:txBody>
      </p:sp>
      <p:pic>
        <p:nvPicPr>
          <p:cNvPr id="275" name="briansaul.tiff" descr="briansaul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03740" y="1762548"/>
            <a:ext cx="9366133" cy="630653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µ(z) = m–M = 4 log DL(z)"/>
          <p:cNvSpPr/>
          <p:nvPr/>
        </p:nvSpPr>
        <p:spPr>
          <a:xfrm>
            <a:off x="7749630" y="3268620"/>
            <a:ext cx="6193571" cy="72076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µ(z) = m–M = 4 log D</a:t>
            </a:r>
            <a:r>
              <a:rPr baseline="-5999"/>
              <a:t>L</a:t>
            </a:r>
            <a:r>
              <a:t>(z) </a:t>
            </a:r>
          </a:p>
        </p:txBody>
      </p:sp>
      <p:sp>
        <p:nvSpPr>
          <p:cNvPr id="277" name="Evolution of progenitors?…"/>
          <p:cNvSpPr txBox="1"/>
          <p:nvPr>
            <p:ph type="body" sz="quarter" idx="4294967295"/>
          </p:nvPr>
        </p:nvSpPr>
        <p:spPr>
          <a:xfrm>
            <a:off x="15562485" y="8085996"/>
            <a:ext cx="7593640" cy="5994401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/>
          <a:p>
            <a:pPr marL="617542" indent="-363542" defTabSz="355600">
              <a:lnSpc>
                <a:spcPts val="4400"/>
              </a:lnSpc>
              <a:spcBef>
                <a:spcPts val="2500"/>
              </a:spcBef>
              <a:buSzPct val="89951"/>
              <a:buBlip>
                <a:blip r:embed="rId4"/>
              </a:buBlip>
              <a:tabLst>
                <a:tab pos="1092200" algn="l"/>
              </a:tabLst>
              <a:defRPr sz="3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Evolution of progenitors?</a:t>
            </a:r>
          </a:p>
          <a:p>
            <a:pPr marL="617542" indent="-363542" defTabSz="355600">
              <a:lnSpc>
                <a:spcPts val="4400"/>
              </a:lnSpc>
              <a:spcBef>
                <a:spcPts val="2500"/>
              </a:spcBef>
              <a:buSzPct val="89951"/>
              <a:buBlip>
                <a:blip r:embed="rId4"/>
              </a:buBlip>
              <a:tabLst>
                <a:tab pos="1092200" algn="l"/>
              </a:tabLst>
              <a:defRPr sz="3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Host galaxy environments?</a:t>
            </a:r>
          </a:p>
          <a:p>
            <a:pPr marL="617542" indent="-363542" defTabSz="355600">
              <a:lnSpc>
                <a:spcPts val="4400"/>
              </a:lnSpc>
              <a:spcBef>
                <a:spcPts val="2500"/>
              </a:spcBef>
              <a:buSzPct val="89951"/>
              <a:buBlip>
                <a:blip r:embed="rId4"/>
              </a:buBlip>
              <a:tabLst>
                <a:tab pos="1092200" algn="l"/>
              </a:tabLst>
              <a:defRPr sz="3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Dust?</a:t>
            </a:r>
          </a:p>
          <a:p>
            <a:pPr marL="617542" indent="-363542" defTabSz="355600">
              <a:lnSpc>
                <a:spcPts val="4400"/>
              </a:lnSpc>
              <a:spcBef>
                <a:spcPts val="2500"/>
              </a:spcBef>
              <a:buSzPct val="89951"/>
              <a:buBlip>
                <a:blip r:embed="rId4"/>
              </a:buBlip>
              <a:tabLst>
                <a:tab pos="1092200" algn="l"/>
              </a:tabLst>
              <a:defRPr sz="3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Non-linear modeling?</a:t>
            </a:r>
            <a:br/>
            <a:r>
              <a:rPr sz="3300"/>
              <a:t>Explosions not understood</a:t>
            </a:r>
            <a:endParaRPr sz="3300"/>
          </a:p>
          <a:p>
            <a:pPr marL="617542" indent="-363542" defTabSz="355600">
              <a:lnSpc>
                <a:spcPts val="4400"/>
              </a:lnSpc>
              <a:spcBef>
                <a:spcPts val="2500"/>
              </a:spcBef>
              <a:buSzPct val="89951"/>
              <a:buBlip>
                <a:blip r:embed="rId4"/>
              </a:buBlip>
              <a:tabLst>
                <a:tab pos="1092200" algn="l"/>
              </a:tabLst>
              <a:defRPr sz="3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Calibration:</a:t>
            </a:r>
            <a:br/>
            <a:r>
              <a:rPr sz="3400"/>
              <a:t>Now limited by this (&gt;1%)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Alternative: a standard ruler in the ‘Matter Power Spectrum’"/>
          <p:cNvSpPr txBox="1"/>
          <p:nvPr>
            <p:ph type="title"/>
          </p:nvPr>
        </p:nvSpPr>
        <p:spPr>
          <a:xfrm>
            <a:off x="-55945" y="0"/>
            <a:ext cx="24163117" cy="1508761"/>
          </a:xfrm>
          <a:prstGeom prst="rect">
            <a:avLst/>
          </a:prstGeom>
        </p:spPr>
        <p:txBody>
          <a:bodyPr/>
          <a:lstStyle>
            <a:lvl1pPr>
              <a:lnSpc>
                <a:spcPts val="7900"/>
              </a:lnSpc>
              <a:defRPr sz="6600"/>
            </a:lvl1pPr>
          </a:lstStyle>
          <a:p>
            <a:pPr/>
            <a:r>
              <a:t>Alternative: a standard ruler in the ‘Matter Power Spectrum’</a:t>
            </a:r>
          </a:p>
        </p:txBody>
      </p:sp>
      <p:grpSp>
        <p:nvGrpSpPr>
          <p:cNvPr id="282" name="Group"/>
          <p:cNvGrpSpPr/>
          <p:nvPr/>
        </p:nvGrpSpPr>
        <p:grpSpPr>
          <a:xfrm>
            <a:off x="4044674" y="10594563"/>
            <a:ext cx="3433307" cy="3441701"/>
            <a:chOff x="658841" y="0"/>
            <a:chExt cx="3433306" cy="3441700"/>
          </a:xfrm>
        </p:grpSpPr>
        <p:sp>
          <p:nvSpPr>
            <p:cNvPr id="280" name="Arrow"/>
            <p:cNvSpPr/>
            <p:nvPr/>
          </p:nvSpPr>
          <p:spPr>
            <a:xfrm rot="10800000">
              <a:off x="658841" y="0"/>
              <a:ext cx="3040381" cy="22860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rgbClr val="FFFFFF"/>
            </a:soli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0080">
                <a:lnSpc>
                  <a:spcPts val="6700"/>
                </a:lnSpc>
                <a:tabLst>
                  <a:tab pos="1498600" algn="l"/>
                </a:tabLst>
                <a:defRPr b="0"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</a:p>
          </p:txBody>
        </p:sp>
        <p:sp>
          <p:nvSpPr>
            <p:cNvPr id="281" name="Non-linear scales"/>
            <p:cNvSpPr/>
            <p:nvPr/>
          </p:nvSpPr>
          <p:spPr>
            <a:xfrm>
              <a:off x="2822148" y="217170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8580" tIns="68580" rIns="68580" bIns="68580" numCol="1" anchor="t">
              <a:spAutoFit/>
            </a:bodyPr>
            <a:lstStyle>
              <a:lvl1pPr defTabSz="640080">
                <a:lnSpc>
                  <a:spcPts val="6700"/>
                </a:lnSpc>
                <a:tabLst>
                  <a:tab pos="1498600" algn="l"/>
                </a:tabLst>
                <a:defRPr b="0" sz="5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Non-linear scales</a:t>
              </a:r>
            </a:p>
          </p:txBody>
        </p:sp>
      </p:grpSp>
      <p:grpSp>
        <p:nvGrpSpPr>
          <p:cNvPr id="292" name="Group"/>
          <p:cNvGrpSpPr/>
          <p:nvPr/>
        </p:nvGrpSpPr>
        <p:grpSpPr>
          <a:xfrm>
            <a:off x="5851552" y="-800100"/>
            <a:ext cx="17213581" cy="15714333"/>
            <a:chOff x="0" y="0"/>
            <a:chExt cx="17213580" cy="15714332"/>
          </a:xfrm>
        </p:grpSpPr>
        <p:pic>
          <p:nvPicPr>
            <p:cNvPr id="283" name="temp.pdf" descr="temp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7213581" cy="15714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6" name="Group"/>
            <p:cNvGrpSpPr/>
            <p:nvPr/>
          </p:nvGrpSpPr>
          <p:grpSpPr>
            <a:xfrm>
              <a:off x="11567160" y="3794759"/>
              <a:ext cx="2405031" cy="3693161"/>
              <a:chOff x="520826" y="0"/>
              <a:chExt cx="2405030" cy="3693159"/>
            </a:xfrm>
          </p:grpSpPr>
          <p:sp>
            <p:nvSpPr>
              <p:cNvPr id="284" name="Arrow"/>
              <p:cNvSpPr/>
              <p:nvPr/>
            </p:nvSpPr>
            <p:spPr>
              <a:xfrm rot="16200000">
                <a:off x="520826" y="0"/>
                <a:ext cx="2286001" cy="2286000"/>
              </a:xfrm>
              <a:prstGeom prst="rightArrow">
                <a:avLst>
                  <a:gd name="adj1" fmla="val 32000"/>
                  <a:gd name="adj2" fmla="val 44000"/>
                </a:avLst>
              </a:prstGeom>
              <a:solidFill>
                <a:srgbClr val="FFFFFF"/>
              </a:solidFill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40080">
                  <a:lnSpc>
                    <a:spcPts val="6700"/>
                  </a:lnSpc>
                  <a:tabLst>
                    <a:tab pos="1498600" algn="l"/>
                  </a:tabLst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Chalkboard"/>
                    <a:ea typeface="Chalkboard"/>
                    <a:cs typeface="Chalkboard"/>
                    <a:sym typeface="Chalkboard"/>
                  </a:defRPr>
                </a:pPr>
              </a:p>
            </p:txBody>
          </p:sp>
          <p:sp>
            <p:nvSpPr>
              <p:cNvPr id="285" name="‘Turnover’"/>
              <p:cNvSpPr/>
              <p:nvPr/>
            </p:nvSpPr>
            <p:spPr>
              <a:xfrm>
                <a:off x="1655856" y="242315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8580" tIns="68580" rIns="68580" bIns="68580" numCol="1" anchor="t">
                <a:spAutoFit/>
              </a:bodyPr>
              <a:lstStyle>
                <a:lvl1pPr defTabSz="640080">
                  <a:lnSpc>
                    <a:spcPts val="6700"/>
                  </a:lnSpc>
                  <a:tabLst>
                    <a:tab pos="1498600" algn="l"/>
                  </a:tabLst>
                  <a:defRPr b="0" sz="5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‘Turnover’</a:t>
                </a:r>
              </a:p>
            </p:txBody>
          </p:sp>
        </p:grpSp>
        <p:grpSp>
          <p:nvGrpSpPr>
            <p:cNvPr id="289" name="Group"/>
            <p:cNvGrpSpPr/>
            <p:nvPr/>
          </p:nvGrpSpPr>
          <p:grpSpPr>
            <a:xfrm>
              <a:off x="4845598" y="3425230"/>
              <a:ext cx="11647893" cy="8126119"/>
              <a:chOff x="0" y="812230"/>
              <a:chExt cx="11647892" cy="8126117"/>
            </a:xfrm>
          </p:grpSpPr>
          <p:sp>
            <p:nvSpPr>
              <p:cNvPr id="287" name="Line"/>
              <p:cNvSpPr/>
              <p:nvPr/>
            </p:nvSpPr>
            <p:spPr>
              <a:xfrm>
                <a:off x="0" y="894211"/>
                <a:ext cx="11647893" cy="8044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7" fill="norm" stroke="1" extrusionOk="0">
                    <a:moveTo>
                      <a:pt x="0" y="21577"/>
                    </a:moveTo>
                    <a:cubicBezTo>
                      <a:pt x="713" y="20185"/>
                      <a:pt x="1685" y="18287"/>
                      <a:pt x="2161" y="17360"/>
                    </a:cubicBezTo>
                    <a:cubicBezTo>
                      <a:pt x="2647" y="16415"/>
                      <a:pt x="3867" y="13991"/>
                      <a:pt x="4373" y="13070"/>
                    </a:cubicBezTo>
                    <a:cubicBezTo>
                      <a:pt x="4852" y="12200"/>
                      <a:pt x="6109" y="10025"/>
                      <a:pt x="6635" y="9216"/>
                    </a:cubicBezTo>
                    <a:cubicBezTo>
                      <a:pt x="7369" y="8090"/>
                      <a:pt x="8571" y="6204"/>
                      <a:pt x="9299" y="5072"/>
                    </a:cubicBezTo>
                    <a:cubicBezTo>
                      <a:pt x="9641" y="4541"/>
                      <a:pt x="10688" y="2888"/>
                      <a:pt x="11059" y="2409"/>
                    </a:cubicBezTo>
                    <a:cubicBezTo>
                      <a:pt x="11341" y="2043"/>
                      <a:pt x="12332" y="1002"/>
                      <a:pt x="12667" y="736"/>
                    </a:cubicBezTo>
                    <a:cubicBezTo>
                      <a:pt x="12975" y="493"/>
                      <a:pt x="13790" y="85"/>
                      <a:pt x="14125" y="35"/>
                    </a:cubicBezTo>
                    <a:cubicBezTo>
                      <a:pt x="14432" y="-11"/>
                      <a:pt x="15488" y="-23"/>
                      <a:pt x="15761" y="66"/>
                    </a:cubicBezTo>
                    <a:cubicBezTo>
                      <a:pt x="16089" y="173"/>
                      <a:pt x="17380" y="654"/>
                      <a:pt x="17700" y="817"/>
                    </a:cubicBezTo>
                    <a:cubicBezTo>
                      <a:pt x="18099" y="1021"/>
                      <a:pt x="18826" y="1521"/>
                      <a:pt x="19226" y="1721"/>
                    </a:cubicBezTo>
                    <a:cubicBezTo>
                      <a:pt x="19523" y="1871"/>
                      <a:pt x="19908" y="2181"/>
                      <a:pt x="20190" y="2365"/>
                    </a:cubicBezTo>
                    <a:cubicBezTo>
                      <a:pt x="20402" y="2503"/>
                      <a:pt x="21271" y="3116"/>
                      <a:pt x="21600" y="3469"/>
                    </a:cubicBezTo>
                  </a:path>
                </a:pathLst>
              </a:custGeom>
              <a:noFill/>
              <a:ln w="114300" cap="flat">
                <a:solidFill>
                  <a:srgbClr val="FFFFFF">
                    <a:alpha val="58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68580" tIns="68580" rIns="68580" bIns="68580" numCol="1" anchor="t">
                <a:noAutofit/>
              </a:bodyPr>
              <a:lstStyle/>
              <a:p>
                <a:pPr defTabSz="640080">
                  <a:lnSpc>
                    <a:spcPts val="6700"/>
                  </a:lnSpc>
                  <a:tabLst>
                    <a:tab pos="1498600" algn="l"/>
                  </a:tabLst>
                  <a:defRPr b="0" sz="5600">
                    <a:solidFill>
                      <a:srgbClr val="FFFFFF"/>
                    </a:solidFill>
                    <a:latin typeface="Chalkboard"/>
                    <a:ea typeface="Chalkboard"/>
                    <a:cs typeface="Chalkboard"/>
                    <a:sym typeface="Chalkboard"/>
                  </a:defRPr>
                </a:pPr>
              </a:p>
            </p:txBody>
          </p:sp>
          <p:sp>
            <p:nvSpPr>
              <p:cNvPr id="288" name="‘Shape’"/>
              <p:cNvSpPr/>
              <p:nvPr/>
            </p:nvSpPr>
            <p:spPr>
              <a:xfrm>
                <a:off x="5133385" y="812230"/>
                <a:ext cx="1772984" cy="286935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8580" tIns="68580" rIns="68580" bIns="68580" numCol="1" anchor="t">
                <a:spAutoFit/>
              </a:bodyPr>
              <a:lstStyle>
                <a:lvl1pPr defTabSz="640080">
                  <a:lnSpc>
                    <a:spcPts val="7400"/>
                  </a:lnSpc>
                  <a:tabLst>
                    <a:tab pos="1498600" algn="l"/>
                  </a:tabLst>
                  <a:defRPr b="0" sz="6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‘Shape’</a:t>
                </a:r>
              </a:p>
            </p:txBody>
          </p:sp>
        </p:grpSp>
        <p:sp>
          <p:nvSpPr>
            <p:cNvPr id="290" name="‘Baryon Wiggles’"/>
            <p:cNvSpPr/>
            <p:nvPr/>
          </p:nvSpPr>
          <p:spPr>
            <a:xfrm rot="18563496">
              <a:off x="3517921" y="7354221"/>
              <a:ext cx="6013838" cy="10131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8580" tIns="68580" rIns="68580" bIns="68580" numCol="1" anchor="t">
              <a:spAutoFit/>
            </a:bodyPr>
            <a:lstStyle>
              <a:lvl1pPr defTabSz="640080">
                <a:lnSpc>
                  <a:spcPts val="7400"/>
                </a:lnSpc>
                <a:tabLst>
                  <a:tab pos="1498600" algn="l"/>
                </a:tabLst>
                <a:defRPr b="0" sz="6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‘Baryon Wiggles’</a:t>
              </a:r>
            </a:p>
          </p:txBody>
        </p:sp>
        <p:pic>
          <p:nvPicPr>
            <p:cNvPr id="29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950627">
              <a:off x="6045479" y="5810250"/>
              <a:ext cx="5122622" cy="5375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3" name="AV119_WMAP.jpg" descr="AV119_WMAP.jpg"/>
          <p:cNvPicPr>
            <a:picLocks noChangeAspect="1"/>
          </p:cNvPicPr>
          <p:nvPr/>
        </p:nvPicPr>
        <p:blipFill>
          <a:blip r:embed="rId4">
            <a:extLst/>
          </a:blip>
          <a:srcRect l="0" t="0" r="6" b="2"/>
          <a:stretch>
            <a:fillRect/>
          </a:stretch>
        </p:blipFill>
        <p:spPr>
          <a:xfrm>
            <a:off x="111761" y="1542531"/>
            <a:ext cx="6400411" cy="3200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8" fill="norm" stroke="1" extrusionOk="0">
                <a:moveTo>
                  <a:pt x="10779" y="0"/>
                </a:moveTo>
                <a:cubicBezTo>
                  <a:pt x="9861" y="-2"/>
                  <a:pt x="8935" y="23"/>
                  <a:pt x="8882" y="78"/>
                </a:cubicBezTo>
                <a:cubicBezTo>
                  <a:pt x="8841" y="121"/>
                  <a:pt x="8595" y="197"/>
                  <a:pt x="8336" y="246"/>
                </a:cubicBezTo>
                <a:cubicBezTo>
                  <a:pt x="7417" y="420"/>
                  <a:pt x="6303" y="885"/>
                  <a:pt x="5100" y="1593"/>
                </a:cubicBezTo>
                <a:cubicBezTo>
                  <a:pt x="3122" y="2759"/>
                  <a:pt x="1346" y="4917"/>
                  <a:pt x="613" y="7044"/>
                </a:cubicBezTo>
                <a:cubicBezTo>
                  <a:pt x="382" y="7716"/>
                  <a:pt x="171" y="8492"/>
                  <a:pt x="171" y="8678"/>
                </a:cubicBezTo>
                <a:cubicBezTo>
                  <a:pt x="171" y="8740"/>
                  <a:pt x="133" y="8943"/>
                  <a:pt x="86" y="9128"/>
                </a:cubicBezTo>
                <a:cubicBezTo>
                  <a:pt x="11" y="9422"/>
                  <a:pt x="0" y="9633"/>
                  <a:pt x="0" y="10812"/>
                </a:cubicBezTo>
                <a:cubicBezTo>
                  <a:pt x="0" y="11619"/>
                  <a:pt x="17" y="12181"/>
                  <a:pt x="43" y="12213"/>
                </a:cubicBezTo>
                <a:cubicBezTo>
                  <a:pt x="66" y="12242"/>
                  <a:pt x="86" y="12337"/>
                  <a:pt x="86" y="12422"/>
                </a:cubicBezTo>
                <a:cubicBezTo>
                  <a:pt x="86" y="13036"/>
                  <a:pt x="610" y="14700"/>
                  <a:pt x="1113" y="15684"/>
                </a:cubicBezTo>
                <a:cubicBezTo>
                  <a:pt x="2238" y="17884"/>
                  <a:pt x="4003" y="19574"/>
                  <a:pt x="6263" y="20615"/>
                </a:cubicBezTo>
                <a:cubicBezTo>
                  <a:pt x="7158" y="21028"/>
                  <a:pt x="8412" y="21427"/>
                  <a:pt x="8813" y="21427"/>
                </a:cubicBezTo>
                <a:cubicBezTo>
                  <a:pt x="8913" y="21427"/>
                  <a:pt x="9007" y="21465"/>
                  <a:pt x="9022" y="21512"/>
                </a:cubicBezTo>
                <a:cubicBezTo>
                  <a:pt x="9039" y="21567"/>
                  <a:pt x="9700" y="21598"/>
                  <a:pt x="10865" y="21598"/>
                </a:cubicBezTo>
                <a:cubicBezTo>
                  <a:pt x="12029" y="21598"/>
                  <a:pt x="12691" y="21567"/>
                  <a:pt x="12707" y="21512"/>
                </a:cubicBezTo>
                <a:cubicBezTo>
                  <a:pt x="12722" y="21465"/>
                  <a:pt x="12801" y="21427"/>
                  <a:pt x="12883" y="21427"/>
                </a:cubicBezTo>
                <a:cubicBezTo>
                  <a:pt x="13199" y="21427"/>
                  <a:pt x="14614" y="20975"/>
                  <a:pt x="15274" y="20663"/>
                </a:cubicBezTo>
                <a:cubicBezTo>
                  <a:pt x="17037" y="19830"/>
                  <a:pt x="18359" y="18772"/>
                  <a:pt x="19487" y="17297"/>
                </a:cubicBezTo>
                <a:cubicBezTo>
                  <a:pt x="20427" y="16068"/>
                  <a:pt x="21049" y="14724"/>
                  <a:pt x="21381" y="13199"/>
                </a:cubicBezTo>
                <a:cubicBezTo>
                  <a:pt x="21458" y="12845"/>
                  <a:pt x="21538" y="12490"/>
                  <a:pt x="21560" y="12409"/>
                </a:cubicBezTo>
                <a:cubicBezTo>
                  <a:pt x="21582" y="12327"/>
                  <a:pt x="21600" y="11613"/>
                  <a:pt x="21599" y="10823"/>
                </a:cubicBezTo>
                <a:cubicBezTo>
                  <a:pt x="21598" y="9696"/>
                  <a:pt x="21584" y="9349"/>
                  <a:pt x="21535" y="9219"/>
                </a:cubicBezTo>
                <a:cubicBezTo>
                  <a:pt x="21500" y="9127"/>
                  <a:pt x="21472" y="8998"/>
                  <a:pt x="21472" y="8929"/>
                </a:cubicBezTo>
                <a:cubicBezTo>
                  <a:pt x="21472" y="8689"/>
                  <a:pt x="21139" y="7410"/>
                  <a:pt x="20939" y="6880"/>
                </a:cubicBezTo>
                <a:cubicBezTo>
                  <a:pt x="20190" y="4901"/>
                  <a:pt x="18544" y="2871"/>
                  <a:pt x="16790" y="1765"/>
                </a:cubicBezTo>
                <a:cubicBezTo>
                  <a:pt x="15437" y="911"/>
                  <a:pt x="13616" y="174"/>
                  <a:pt x="12849" y="171"/>
                </a:cubicBezTo>
                <a:cubicBezTo>
                  <a:pt x="12739" y="171"/>
                  <a:pt x="12636" y="133"/>
                  <a:pt x="12622" y="86"/>
                </a:cubicBezTo>
                <a:cubicBezTo>
                  <a:pt x="12605" y="30"/>
                  <a:pt x="11697" y="2"/>
                  <a:pt x="1077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4" name="‘Baryonic Acoustic Oscillations’ on 100 Mpc scales imprint of CMB epoch"/>
          <p:cNvSpPr txBox="1"/>
          <p:nvPr/>
        </p:nvSpPr>
        <p:spPr>
          <a:xfrm>
            <a:off x="489817" y="6375676"/>
            <a:ext cx="5644298" cy="3956682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‘Baryonic Acoustic Oscillations’ on 100 Mpc scales imprint of CMB epoch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Baryon oscillations in matter"/>
          <p:cNvSpPr txBox="1"/>
          <p:nvPr>
            <p:ph type="title"/>
          </p:nvPr>
        </p:nvSpPr>
        <p:spPr>
          <a:xfrm>
            <a:off x="3413760" y="297180"/>
            <a:ext cx="17579340" cy="1508761"/>
          </a:xfrm>
          <a:prstGeom prst="rect">
            <a:avLst/>
          </a:prstGeom>
        </p:spPr>
        <p:txBody>
          <a:bodyPr/>
          <a:lstStyle>
            <a:lvl1pPr>
              <a:lnSpc>
                <a:spcPts val="10800"/>
              </a:lnSpc>
              <a:defRPr b="0" sz="9000"/>
            </a:lvl1pPr>
          </a:lstStyle>
          <a:p>
            <a:pPr/>
            <a:r>
              <a:t>Baryon oscillations in matter</a:t>
            </a:r>
          </a:p>
        </p:txBody>
      </p:sp>
      <p:sp>
        <p:nvSpPr>
          <p:cNvPr id="297" name="Imprint of acoustic waves before recombination in matter distribution…"/>
          <p:cNvSpPr txBox="1"/>
          <p:nvPr>
            <p:ph type="body" sz="half" idx="1"/>
          </p:nvPr>
        </p:nvSpPr>
        <p:spPr>
          <a:xfrm>
            <a:off x="3329850" y="2034540"/>
            <a:ext cx="7360920" cy="115443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Imprint of acoustic waves before recombination in matter distribution</a:t>
            </a:r>
          </a:p>
          <a:p>
            <a:pPr>
              <a:buBlip>
                <a:blip r:embed="rId2"/>
              </a:buBlip>
            </a:pPr>
            <a:r>
              <a:t>GALAXIES trace these but need &gt;10</a:t>
            </a:r>
            <a:r>
              <a:rPr baseline="31999"/>
              <a:t>5</a:t>
            </a:r>
            <a:r>
              <a:t> over &gt; 1 h</a:t>
            </a:r>
            <a:r>
              <a:rPr baseline="31999"/>
              <a:t>–3</a:t>
            </a:r>
            <a:r>
              <a:t> Gpc</a:t>
            </a:r>
            <a:r>
              <a:rPr baseline="31999"/>
              <a:t>3</a:t>
            </a:r>
          </a:p>
          <a:p>
            <a:pPr>
              <a:buBlip>
                <a:blip r:embed="rId2"/>
              </a:buBlip>
            </a:pPr>
            <a:r>
              <a:t>LINEAR Features in galaxy clustering </a:t>
            </a:r>
          </a:p>
          <a:p>
            <a:pPr>
              <a:buBlip>
                <a:blip r:embed="rId2"/>
              </a:buBlip>
            </a:pPr>
            <a:r>
              <a:t>Show up in large scale galaxy P(k)</a:t>
            </a:r>
          </a:p>
          <a:p>
            <a:pPr>
              <a:buBlip>
                <a:blip r:embed="rId2"/>
              </a:buBlip>
            </a:pPr>
            <a:r>
              <a:t>Acc. Std. ruler</a:t>
            </a:r>
          </a:p>
        </p:txBody>
      </p:sp>
      <p:pic>
        <p:nvPicPr>
          <p:cNvPr id="298" name="f1.eps.pdf" descr="f1.ep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80519" y="1417320"/>
            <a:ext cx="9519049" cy="12318767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Line"/>
          <p:cNvSpPr/>
          <p:nvPr/>
        </p:nvSpPr>
        <p:spPr>
          <a:xfrm>
            <a:off x="15003780" y="3746129"/>
            <a:ext cx="1" cy="7076653"/>
          </a:xfrm>
          <a:prstGeom prst="line">
            <a:avLst/>
          </a:prstGeom>
          <a:ln w="38100">
            <a:solidFill>
              <a:srgbClr val="0433FF"/>
            </a:solidFill>
            <a:custDash>
              <a:ds d="300000" sp="300000"/>
            </a:custDash>
            <a:miter lim="400000"/>
          </a:ln>
        </p:spPr>
        <p:txBody>
          <a:bodyPr lIns="0" tIns="0" rIns="0" bIns="0"/>
          <a:lstStyle/>
          <a:p>
            <a:pPr algn="l" defTabSz="822960">
              <a:defRPr b="0" sz="20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0" name="Line"/>
          <p:cNvSpPr/>
          <p:nvPr/>
        </p:nvSpPr>
        <p:spPr>
          <a:xfrm>
            <a:off x="16718279" y="3728270"/>
            <a:ext cx="1" cy="7076652"/>
          </a:xfrm>
          <a:prstGeom prst="line">
            <a:avLst/>
          </a:prstGeom>
          <a:ln w="38100">
            <a:solidFill>
              <a:srgbClr val="0433FF"/>
            </a:solidFill>
            <a:custDash>
              <a:ds d="300000" sp="300000"/>
            </a:custDash>
            <a:miter lim="400000"/>
          </a:ln>
        </p:spPr>
        <p:txBody>
          <a:bodyPr lIns="0" tIns="0" rIns="0" bIns="0"/>
          <a:lstStyle/>
          <a:p>
            <a:pPr algn="l" defTabSz="822960">
              <a:defRPr b="0" sz="20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1" name="Line"/>
          <p:cNvSpPr/>
          <p:nvPr/>
        </p:nvSpPr>
        <p:spPr>
          <a:xfrm>
            <a:off x="19530059" y="3710410"/>
            <a:ext cx="1" cy="7076653"/>
          </a:xfrm>
          <a:prstGeom prst="line">
            <a:avLst/>
          </a:prstGeom>
          <a:ln w="38100">
            <a:solidFill>
              <a:srgbClr val="0433FF"/>
            </a:solidFill>
            <a:custDash>
              <a:ds d="300000" sp="300000"/>
            </a:custDash>
            <a:miter lim="400000"/>
          </a:ln>
        </p:spPr>
        <p:txBody>
          <a:bodyPr lIns="0" tIns="0" rIns="0" bIns="0"/>
          <a:lstStyle/>
          <a:p>
            <a:pPr algn="l" defTabSz="822960">
              <a:defRPr b="0" sz="20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304" name="Group"/>
          <p:cNvGrpSpPr/>
          <p:nvPr/>
        </p:nvGrpSpPr>
        <p:grpSpPr>
          <a:xfrm>
            <a:off x="11300459" y="1454149"/>
            <a:ext cx="9978391" cy="12321540"/>
            <a:chOff x="0" y="0"/>
            <a:chExt cx="9978390" cy="12321539"/>
          </a:xfrm>
        </p:grpSpPr>
        <p:sp>
          <p:nvSpPr>
            <p:cNvPr id="302" name="Rectangle"/>
            <p:cNvSpPr/>
            <p:nvPr/>
          </p:nvSpPr>
          <p:spPr>
            <a:xfrm>
              <a:off x="0" y="1017270"/>
              <a:ext cx="9852660" cy="10767061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0080">
                <a:lnSpc>
                  <a:spcPts val="6700"/>
                </a:lnSpc>
                <a:tabLst>
                  <a:tab pos="1498600" algn="l"/>
                </a:tabLst>
                <a:defRPr b="0"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</a:p>
          </p:txBody>
        </p:sp>
        <p:pic>
          <p:nvPicPr>
            <p:cNvPr id="303" name="pkreal.pdf" descr="pkreal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7200" y="0"/>
              <a:ext cx="9521191" cy="123215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5" name="÷ by zero baryons"/>
          <p:cNvSpPr/>
          <p:nvPr/>
        </p:nvSpPr>
        <p:spPr>
          <a:xfrm>
            <a:off x="13875901" y="2697480"/>
            <a:ext cx="6151238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>
            <a:lvl1pPr defTabSz="640080">
              <a:lnSpc>
                <a:spcPts val="6700"/>
              </a:lnSpc>
              <a:tabLst>
                <a:tab pos="1498600" algn="l"/>
              </a:tabLst>
              <a:defRPr b="0" sz="5600">
                <a:solidFill>
                  <a:srgbClr val="009C0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÷ by zero baryons</a:t>
            </a:r>
          </a:p>
        </p:txBody>
      </p:sp>
      <p:sp>
        <p:nvSpPr>
          <p:cNvPr id="306" name="÷ by smooth fit"/>
          <p:cNvSpPr/>
          <p:nvPr/>
        </p:nvSpPr>
        <p:spPr>
          <a:xfrm>
            <a:off x="13908029" y="7429500"/>
            <a:ext cx="5229739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>
            <a:lvl1pPr defTabSz="640080">
              <a:lnSpc>
                <a:spcPts val="6700"/>
              </a:lnSpc>
              <a:tabLst>
                <a:tab pos="1498600" algn="l"/>
              </a:tabLst>
              <a:defRPr b="0" sz="5600">
                <a:solidFill>
                  <a:srgbClr val="009C0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÷ by smooth fit</a:t>
            </a:r>
          </a:p>
        </p:txBody>
      </p:sp>
      <p:sp>
        <p:nvSpPr>
          <p:cNvPr id="307" name="Blake &amp; Glazebrook (2003)"/>
          <p:cNvSpPr/>
          <p:nvPr/>
        </p:nvSpPr>
        <p:spPr>
          <a:xfrm>
            <a:off x="13598336" y="2308860"/>
            <a:ext cx="5902703" cy="655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>
            <a:lvl1pPr defTabSz="640080">
              <a:lnSpc>
                <a:spcPts val="4300"/>
              </a:lnSpc>
              <a:tabLst>
                <a:tab pos="1498600" algn="l"/>
              </a:tabLst>
              <a:defRPr sz="36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Blake &amp; Glazebrook (2003)</a:t>
            </a:r>
          </a:p>
        </p:txBody>
      </p:sp>
      <p:sp>
        <p:nvSpPr>
          <p:cNvPr id="308" name="0.5&lt;z&lt;1.3…"/>
          <p:cNvSpPr txBox="1"/>
          <p:nvPr/>
        </p:nvSpPr>
        <p:spPr>
          <a:xfrm>
            <a:off x="21178153" y="2764285"/>
            <a:ext cx="3134024" cy="4929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4800"/>
              </a:lnSpc>
              <a:tabLst>
                <a:tab pos="838200" algn="l"/>
              </a:tabLst>
              <a:defRPr b="0" sz="40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0.5&lt;z&lt;1.3</a:t>
            </a:r>
          </a:p>
          <a:p>
            <a:pPr defTabSz="457200">
              <a:lnSpc>
                <a:spcPts val="4800"/>
              </a:lnSpc>
              <a:tabLst>
                <a:tab pos="838200" algn="l"/>
              </a:tabLst>
              <a:defRPr b="0" sz="40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2×10</a:t>
            </a:r>
            <a:r>
              <a:rPr baseline="40000"/>
              <a:t>6</a:t>
            </a:r>
            <a:r>
              <a:t> galaxies</a:t>
            </a:r>
          </a:p>
          <a:p>
            <a:pPr defTabSz="457200">
              <a:lnSpc>
                <a:spcPts val="4800"/>
              </a:lnSpc>
              <a:tabLst>
                <a:tab pos="838200" algn="l"/>
              </a:tabLst>
              <a:defRPr b="0" sz="40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defTabSz="457200">
              <a:lnSpc>
                <a:spcPts val="4800"/>
              </a:lnSpc>
              <a:tabLst>
                <a:tab pos="838200" algn="l"/>
              </a:tabLst>
              <a:defRPr b="0" sz="40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6 V</a:t>
            </a:r>
            <a:r>
              <a:rPr baseline="-37500" sz="3200"/>
              <a:t>sloan</a:t>
            </a:r>
          </a:p>
          <a:p>
            <a:pPr defTabSz="457200">
              <a:lnSpc>
                <a:spcPts val="4800"/>
              </a:lnSpc>
              <a:tabLst>
                <a:tab pos="838200" algn="l"/>
              </a:tabLst>
              <a:defRPr b="0" sz="40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(~1 Gpc</a:t>
            </a:r>
            <a:r>
              <a:rPr baseline="40000"/>
              <a:t>3</a:t>
            </a:r>
            <a:r>
              <a:t>)</a:t>
            </a:r>
          </a:p>
          <a:p>
            <a:pPr defTabSz="457200">
              <a:lnSpc>
                <a:spcPts val="4800"/>
              </a:lnSpc>
              <a:tabLst>
                <a:tab pos="838200" algn="l"/>
              </a:tabLst>
              <a:defRPr b="0" sz="40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defTabSz="457200">
              <a:lnSpc>
                <a:spcPts val="4800"/>
              </a:lnSpc>
              <a:tabLst>
                <a:tab pos="838200" algn="l"/>
              </a:tabLst>
              <a:defRPr b="0" sz="40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600 deg</a:t>
            </a:r>
            <a:r>
              <a:rPr baseline="40000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he Challenge"/>
          <p:cNvSpPr txBox="1"/>
          <p:nvPr>
            <p:ph type="title"/>
          </p:nvPr>
        </p:nvSpPr>
        <p:spPr>
          <a:xfrm>
            <a:off x="-361204" y="170967"/>
            <a:ext cx="14716126" cy="1500188"/>
          </a:xfrm>
          <a:prstGeom prst="rect">
            <a:avLst/>
          </a:prstGeom>
        </p:spPr>
        <p:txBody>
          <a:bodyPr/>
          <a:lstStyle/>
          <a:p>
            <a:pPr/>
            <a:r>
              <a:t>The Challenge</a:t>
            </a:r>
          </a:p>
        </p:txBody>
      </p:sp>
      <p:sp>
        <p:nvSpPr>
          <p:cNvPr id="311" name="Need ten times the volume of 2dF Galaxy Redshift Survey…"/>
          <p:cNvSpPr txBox="1"/>
          <p:nvPr>
            <p:ph type="body" idx="1"/>
          </p:nvPr>
        </p:nvSpPr>
        <p:spPr>
          <a:xfrm>
            <a:off x="172084" y="1735932"/>
            <a:ext cx="13649551" cy="10715626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Need ten times the volume of 2dF Galaxy Redshift Survey</a:t>
            </a:r>
          </a:p>
          <a:p>
            <a:pPr>
              <a:buBlip>
                <a:blip r:embed="rId2"/>
              </a:buBlip>
            </a:pPr>
            <a:r>
              <a:t>Need to go ~7x higher redshift</a:t>
            </a:r>
          </a:p>
          <a:p>
            <a:pPr>
              <a:buBlip>
                <a:blip r:embed="rId2"/>
              </a:buBlip>
            </a:pPr>
            <a:r>
              <a:t>Could use ‘bright tracers’ of large scale structure</a:t>
            </a:r>
          </a:p>
          <a:p>
            <a:pPr>
              <a:buBlip>
                <a:blip r:embed="rId2"/>
              </a:buBlip>
            </a:pPr>
            <a:r>
              <a:t>Could we use existing telescopes?</a:t>
            </a:r>
          </a:p>
        </p:txBody>
      </p:sp>
      <p:pic>
        <p:nvPicPr>
          <p:cNvPr id="3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4217" y="6863516"/>
            <a:ext cx="7955377" cy="7593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front_cover_P0007184a_s.tiff" descr="front_cover_P0007184a_s.tiff"/>
          <p:cNvPicPr>
            <a:picLocks noChangeAspect="1"/>
          </p:cNvPicPr>
          <p:nvPr/>
        </p:nvPicPr>
        <p:blipFill>
          <a:blip r:embed="rId4">
            <a:extLst/>
          </a:blip>
          <a:srcRect l="22779" t="21235" r="21106" b="20077"/>
          <a:stretch>
            <a:fillRect/>
          </a:stretch>
        </p:blipFill>
        <p:spPr>
          <a:xfrm>
            <a:off x="13837715" y="43441"/>
            <a:ext cx="10038707" cy="6999465"/>
          </a:xfrm>
          <a:prstGeom prst="rect">
            <a:avLst/>
          </a:prstGeom>
          <a:ln w="12700">
            <a:miter lim="400000"/>
          </a:ln>
          <a:effectLst>
            <a:reflection blurRad="0" stA="42792" stPos="0" endA="0" endPos="40000" dist="0" dir="5400000" fadeDir="5400000" sx="100000" sy="-100000" kx="0" ky="0" algn="bl" rotWithShape="0"/>
          </a:effectLst>
        </p:spPr>
      </p:pic>
      <p:sp>
        <p:nvSpPr>
          <p:cNvPr id="314" name="AAOmega Spectrograph"/>
          <p:cNvSpPr txBox="1"/>
          <p:nvPr/>
        </p:nvSpPr>
        <p:spPr>
          <a:xfrm>
            <a:off x="19467528" y="43948"/>
            <a:ext cx="4538092" cy="5604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AAOmega Spectrograph</a:t>
            </a:r>
          </a:p>
        </p:txBody>
      </p:sp>
      <p:sp>
        <p:nvSpPr>
          <p:cNvPr id="315" name="GALEX UV survey"/>
          <p:cNvSpPr txBox="1"/>
          <p:nvPr/>
        </p:nvSpPr>
        <p:spPr>
          <a:xfrm>
            <a:off x="20629803" y="7697799"/>
            <a:ext cx="3318892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GALEX UV survey</a:t>
            </a:r>
          </a:p>
        </p:txBody>
      </p:sp>
      <p:pic>
        <p:nvPicPr>
          <p:cNvPr id="316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5502" t="1324" r="55593" b="8723"/>
          <a:stretch>
            <a:fillRect/>
          </a:stretch>
        </p:blipFill>
        <p:spPr>
          <a:xfrm>
            <a:off x="11618490" y="7816791"/>
            <a:ext cx="5739399" cy="5687177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CFHT MegaCam"/>
          <p:cNvSpPr txBox="1"/>
          <p:nvPr/>
        </p:nvSpPr>
        <p:spPr>
          <a:xfrm>
            <a:off x="13457645" y="7852548"/>
            <a:ext cx="310553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CFHT MegaCam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he WiggleZ te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WiggleZ team</a:t>
            </a:r>
          </a:p>
        </p:txBody>
      </p:sp>
      <p:sp>
        <p:nvSpPr>
          <p:cNvPr id="320" name="Warrick Couch, Karl Glazebrook, Chris Blake, Sarah Brough, Greg Poole, Darren Croton, Mike Pracy, Duncan Forbes, Nick Jones, Tornado Li (Swinburne)"/>
          <p:cNvSpPr txBox="1"/>
          <p:nvPr>
            <p:ph type="body" sz="quarter" idx="1"/>
          </p:nvPr>
        </p:nvSpPr>
        <p:spPr>
          <a:xfrm>
            <a:off x="3322320" y="2080260"/>
            <a:ext cx="17236440" cy="2354580"/>
          </a:xfrm>
          <a:prstGeom prst="rect">
            <a:avLst/>
          </a:prstGeom>
        </p:spPr>
        <p:txBody>
          <a:bodyPr anchor="t"/>
          <a:lstStyle/>
          <a:p>
            <a:pPr marL="977853" indent="-723853">
              <a:lnSpc>
                <a:spcPts val="5700"/>
              </a:lnSpc>
              <a:buBlip>
                <a:blip r:embed="rId2"/>
              </a:buBlip>
              <a:defRPr sz="4800"/>
            </a:pPr>
            <a:r>
              <a:rPr>
                <a:solidFill>
                  <a:srgbClr val="FF2600"/>
                </a:solidFill>
              </a:rPr>
              <a:t>Warrick Couch, Karl Glazebrook,</a:t>
            </a:r>
            <a:r>
              <a:t> </a:t>
            </a:r>
            <a:r>
              <a:rPr>
                <a:solidFill>
                  <a:srgbClr val="FFFB00"/>
                </a:solidFill>
              </a:rPr>
              <a:t>Chris Blake, </a:t>
            </a:r>
            <a:r>
              <a:t>Sarah Brough, Greg Poole, Darren Croton, Mike Pracy, Duncan Forbes, Nick Jones, Tornado Li </a:t>
            </a:r>
            <a:r>
              <a:rPr>
                <a:solidFill>
                  <a:srgbClr val="0433FF"/>
                </a:solidFill>
              </a:rPr>
              <a:t>(Swinburne)</a:t>
            </a:r>
          </a:p>
        </p:txBody>
      </p:sp>
      <p:sp>
        <p:nvSpPr>
          <p:cNvPr id="321" name="Michael Drinkwater, Russell Jurek, Kevin Pimbblet, Tamara Davis (UQ)…"/>
          <p:cNvSpPr/>
          <p:nvPr/>
        </p:nvSpPr>
        <p:spPr>
          <a:xfrm>
            <a:off x="2842260" y="4709160"/>
            <a:ext cx="12092940" cy="934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1001888" indent="-722488" algn="l" defTabSz="640080">
              <a:lnSpc>
                <a:spcPts val="5700"/>
              </a:lnSpc>
              <a:spcBef>
                <a:spcPts val="1000"/>
              </a:spcBef>
              <a:buSzPct val="97000"/>
              <a:buBlip>
                <a:blip r:embed="rId2"/>
              </a:buBlip>
              <a:tabLst>
                <a:tab pos="1498600" algn="l"/>
              </a:tabLst>
              <a:defRPr b="0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2600"/>
                </a:solidFill>
              </a:rPr>
              <a:t>Michael Drinkwater</a:t>
            </a:r>
            <a:r>
              <a:t>, Russell Jurek, Kevin Pimbblet, Tamara Davis </a:t>
            </a:r>
            <a:r>
              <a:rPr>
                <a:solidFill>
                  <a:srgbClr val="0433FF"/>
                </a:solidFill>
              </a:rPr>
              <a:t>(UQ)</a:t>
            </a:r>
          </a:p>
          <a:p>
            <a:pPr marL="1001888" indent="-722488" algn="l" defTabSz="640080">
              <a:lnSpc>
                <a:spcPts val="5700"/>
              </a:lnSpc>
              <a:spcBef>
                <a:spcPts val="1000"/>
              </a:spcBef>
              <a:buSzPct val="97000"/>
              <a:buBlip>
                <a:blip r:embed="rId2"/>
              </a:buBlip>
              <a:tabLst>
                <a:tab pos="1498600" algn="l"/>
              </a:tabLst>
              <a:defRPr b="0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Matthew Colless, Rob Sharp </a:t>
            </a:r>
            <a:r>
              <a:rPr>
                <a:solidFill>
                  <a:srgbClr val="0433FF"/>
                </a:solidFill>
              </a:rPr>
              <a:t>(AAO)</a:t>
            </a:r>
            <a:endParaRPr>
              <a:solidFill>
                <a:srgbClr val="0433FF"/>
              </a:solidFill>
            </a:endParaRPr>
          </a:p>
          <a:p>
            <a:pPr marL="1001888" indent="-722488" algn="l" defTabSz="640080">
              <a:lnSpc>
                <a:spcPts val="5700"/>
              </a:lnSpc>
              <a:spcBef>
                <a:spcPts val="1000"/>
              </a:spcBef>
              <a:buSzPct val="97000"/>
              <a:buBlip>
                <a:blip r:embed="rId2"/>
              </a:buBlip>
              <a:tabLst>
                <a:tab pos="1498600" algn="l"/>
              </a:tabLst>
              <a:defRPr b="0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Scott Croom, Ben Jelliffe </a:t>
            </a:r>
            <a:r>
              <a:rPr>
                <a:solidFill>
                  <a:srgbClr val="0433FF"/>
                </a:solidFill>
              </a:rPr>
              <a:t>(Sydney)</a:t>
            </a:r>
          </a:p>
          <a:p>
            <a:pPr marL="1001888" indent="-722488" algn="l" defTabSz="640080">
              <a:lnSpc>
                <a:spcPts val="5700"/>
              </a:lnSpc>
              <a:spcBef>
                <a:spcPts val="1000"/>
              </a:spcBef>
              <a:buSzPct val="97000"/>
              <a:buBlip>
                <a:blip r:embed="rId2"/>
              </a:buBlip>
              <a:tabLst>
                <a:tab pos="1498600" algn="l"/>
              </a:tabLst>
              <a:defRPr b="0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David Woods </a:t>
            </a:r>
            <a:r>
              <a:rPr>
                <a:solidFill>
                  <a:srgbClr val="0433FF"/>
                </a:solidFill>
              </a:rPr>
              <a:t>(UBC)</a:t>
            </a:r>
            <a:endParaRPr>
              <a:solidFill>
                <a:srgbClr val="0433FF"/>
              </a:solidFill>
            </a:endParaRPr>
          </a:p>
          <a:p>
            <a:pPr marL="1001888" indent="-722488" algn="l" defTabSz="640080">
              <a:lnSpc>
                <a:spcPts val="5700"/>
              </a:lnSpc>
              <a:spcBef>
                <a:spcPts val="1000"/>
              </a:spcBef>
              <a:buSzPct val="97000"/>
              <a:buBlip>
                <a:blip r:embed="rId2"/>
              </a:buBlip>
              <a:tabLst>
                <a:tab pos="1498600" algn="l"/>
              </a:tabLst>
              <a:defRPr b="0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433FF"/>
                </a:solidFill>
              </a:rPr>
              <a:t>CIT/GALEX: </a:t>
            </a:r>
            <a:r>
              <a:t>Chris Martin, Barry Madore, Karl Foster, Todd Small, Ted Wyder</a:t>
            </a:r>
            <a:endParaRPr>
              <a:solidFill>
                <a:srgbClr val="0433FF"/>
              </a:solidFill>
            </a:endParaRPr>
          </a:p>
          <a:p>
            <a:pPr marL="1001888" indent="-722488" algn="l" defTabSz="640080">
              <a:lnSpc>
                <a:spcPts val="5700"/>
              </a:lnSpc>
              <a:spcBef>
                <a:spcPts val="1000"/>
              </a:spcBef>
              <a:buSzPct val="97000"/>
              <a:buBlip>
                <a:blip r:embed="rId2"/>
              </a:buBlip>
              <a:tabLst>
                <a:tab pos="1498600" algn="l"/>
              </a:tabLst>
              <a:defRPr b="0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433FF"/>
                </a:solidFill>
              </a:rPr>
              <a:t>RCS2: </a:t>
            </a:r>
            <a:r>
              <a:t>Howard Yee, David Gilbank, Mike Gladders</a:t>
            </a:r>
          </a:p>
          <a:p>
            <a:pPr marL="1001888" indent="-722488" algn="l" defTabSz="640080">
              <a:lnSpc>
                <a:spcPts val="5700"/>
              </a:lnSpc>
              <a:spcBef>
                <a:spcPts val="1000"/>
              </a:spcBef>
              <a:buSzPct val="97000"/>
              <a:buBlip>
                <a:blip r:embed="rId2"/>
              </a:buBlip>
              <a:tabLst>
                <a:tab pos="1498600" algn="l"/>
              </a:tabLst>
              <a:defRPr b="0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+ students &amp; associate members</a:t>
            </a:r>
          </a:p>
        </p:txBody>
      </p:sp>
      <p:pic>
        <p:nvPicPr>
          <p:cNvPr id="322" name="WiggleTime-cover.jpg" descr="WiggleTime-cover.jpg"/>
          <p:cNvPicPr>
            <a:picLocks noChangeAspect="1"/>
          </p:cNvPicPr>
          <p:nvPr/>
        </p:nvPicPr>
        <p:blipFill>
          <a:blip r:embed="rId3">
            <a:extLst/>
          </a:blip>
          <a:srcRect l="18671" t="1304" r="17767" b="20396"/>
          <a:stretch>
            <a:fillRect/>
          </a:stretch>
        </p:blipFill>
        <p:spPr>
          <a:xfrm>
            <a:off x="14306549" y="5081402"/>
            <a:ext cx="6903721" cy="8552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WigglezTeam.png" descr="WigglezTeam.png"/>
          <p:cNvPicPr>
            <a:picLocks noChangeAspect="1"/>
          </p:cNvPicPr>
          <p:nvPr/>
        </p:nvPicPr>
        <p:blipFill>
          <a:blip r:embed="rId4">
            <a:extLst/>
          </a:blip>
          <a:srcRect l="19665" t="26" r="15606" b="18309"/>
          <a:stretch>
            <a:fillRect/>
          </a:stretch>
        </p:blipFill>
        <p:spPr>
          <a:xfrm>
            <a:off x="14317979" y="5074919"/>
            <a:ext cx="6812281" cy="8618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wigglez_team.jpeg" descr="wigglez_team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15"/>
          <a:stretch>
            <a:fillRect/>
          </a:stretch>
        </p:blipFill>
        <p:spPr>
          <a:xfrm>
            <a:off x="-739285" y="-794782"/>
            <a:ext cx="24889863" cy="158261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Group"/>
          <p:cNvGrpSpPr/>
          <p:nvPr/>
        </p:nvGrpSpPr>
        <p:grpSpPr>
          <a:xfrm>
            <a:off x="1241890" y="150654"/>
            <a:ext cx="20071563" cy="9457081"/>
            <a:chOff x="0" y="0"/>
            <a:chExt cx="20071562" cy="9457079"/>
          </a:xfrm>
        </p:grpSpPr>
        <p:sp>
          <p:nvSpPr>
            <p:cNvPr id="326" name="SUT Dist. Prof/Laureate Fellow"/>
            <p:cNvSpPr txBox="1"/>
            <p:nvPr/>
          </p:nvSpPr>
          <p:spPr>
            <a:xfrm>
              <a:off x="17806392" y="5323309"/>
              <a:ext cx="2265171" cy="20710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SUT Dist. Prof/Laureate Fellow</a:t>
              </a:r>
            </a:p>
          </p:txBody>
        </p:sp>
        <p:sp>
          <p:nvSpPr>
            <p:cNvPr id="327" name="UQ Prof/Laureate Fellow"/>
            <p:cNvSpPr txBox="1"/>
            <p:nvPr/>
          </p:nvSpPr>
          <p:spPr>
            <a:xfrm>
              <a:off x="1331049" y="7881367"/>
              <a:ext cx="2265171" cy="15757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UQ Prof/Laureate Fellow</a:t>
              </a:r>
            </a:p>
          </p:txBody>
        </p:sp>
        <p:sp>
          <p:nvSpPr>
            <p:cNvPr id="328" name="ANU A/Prof"/>
            <p:cNvSpPr txBox="1"/>
            <p:nvPr/>
          </p:nvSpPr>
          <p:spPr>
            <a:xfrm>
              <a:off x="3646640" y="7464639"/>
              <a:ext cx="2265171" cy="5851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ANU A/Prof</a:t>
              </a:r>
            </a:p>
          </p:txBody>
        </p:sp>
        <p:sp>
          <p:nvSpPr>
            <p:cNvPr id="329" name="UNSW Prof/HoS"/>
            <p:cNvSpPr txBox="1"/>
            <p:nvPr/>
          </p:nvSpPr>
          <p:spPr>
            <a:xfrm>
              <a:off x="5807482" y="5818609"/>
              <a:ext cx="2265171" cy="10804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UNSW Prof/HoS</a:t>
              </a:r>
            </a:p>
          </p:txBody>
        </p:sp>
        <p:sp>
          <p:nvSpPr>
            <p:cNvPr id="330" name="SUT Prof/Pawsey Medal"/>
            <p:cNvSpPr txBox="1"/>
            <p:nvPr/>
          </p:nvSpPr>
          <p:spPr>
            <a:xfrm>
              <a:off x="11892543" y="1376274"/>
              <a:ext cx="2265172" cy="15757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SUT Prof/Pawsey Medal</a:t>
              </a:r>
            </a:p>
          </p:txBody>
        </p:sp>
        <p:sp>
          <p:nvSpPr>
            <p:cNvPr id="331" name="Line"/>
            <p:cNvSpPr/>
            <p:nvPr/>
          </p:nvSpPr>
          <p:spPr>
            <a:xfrm flipH="1" flipV="1">
              <a:off x="2955905" y="1980168"/>
              <a:ext cx="716493" cy="1687272"/>
            </a:xfrm>
            <a:prstGeom prst="line">
              <a:avLst/>
            </a:prstGeom>
            <a:noFill/>
            <a:ln w="165100" cap="flat">
              <a:solidFill>
                <a:schemeClr val="accent4">
                  <a:hueOff val="-1081314"/>
                  <a:satOff val="4338"/>
                  <a:lumOff val="-8931"/>
                  <a:alpha val="8261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2" name="SUT Dist. Prof."/>
            <p:cNvSpPr txBox="1"/>
            <p:nvPr/>
          </p:nvSpPr>
          <p:spPr>
            <a:xfrm>
              <a:off x="9211957" y="1419319"/>
              <a:ext cx="2265172" cy="10804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SUT Dist. Prof.</a:t>
              </a:r>
            </a:p>
          </p:txBody>
        </p:sp>
        <p:sp>
          <p:nvSpPr>
            <p:cNvPr id="333" name="Line"/>
            <p:cNvSpPr/>
            <p:nvPr/>
          </p:nvSpPr>
          <p:spPr>
            <a:xfrm flipV="1">
              <a:off x="12074990" y="2853766"/>
              <a:ext cx="207772" cy="1046879"/>
            </a:xfrm>
            <a:prstGeom prst="line">
              <a:avLst/>
            </a:prstGeom>
            <a:noFill/>
            <a:ln w="165100" cap="flat">
              <a:solidFill>
                <a:schemeClr val="accent4">
                  <a:hueOff val="-1081314"/>
                  <a:satOff val="4338"/>
                  <a:lumOff val="-8931"/>
                  <a:alpha val="8261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4" name="U. Hull Prof."/>
            <p:cNvSpPr txBox="1"/>
            <p:nvPr/>
          </p:nvSpPr>
          <p:spPr>
            <a:xfrm>
              <a:off x="8349785" y="7216989"/>
              <a:ext cx="2265171" cy="10804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U. Hull</a:t>
              </a:r>
              <a:br/>
              <a:r>
                <a:t>Prof.</a:t>
              </a:r>
            </a:p>
          </p:txBody>
        </p:sp>
        <p:sp>
          <p:nvSpPr>
            <p:cNvPr id="335" name="UQ Prof. (Retd.)"/>
            <p:cNvSpPr txBox="1"/>
            <p:nvPr/>
          </p:nvSpPr>
          <p:spPr>
            <a:xfrm>
              <a:off x="5807482" y="1623924"/>
              <a:ext cx="2265171" cy="10804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UQ Prof. (Retd.)</a:t>
              </a:r>
            </a:p>
          </p:txBody>
        </p:sp>
        <p:sp>
          <p:nvSpPr>
            <p:cNvPr id="336" name="Line"/>
            <p:cNvSpPr/>
            <p:nvPr/>
          </p:nvSpPr>
          <p:spPr>
            <a:xfrm flipH="1" flipV="1">
              <a:off x="10559237" y="2333880"/>
              <a:ext cx="518385" cy="1609531"/>
            </a:xfrm>
            <a:prstGeom prst="line">
              <a:avLst/>
            </a:prstGeom>
            <a:noFill/>
            <a:ln w="165100" cap="flat">
              <a:solidFill>
                <a:schemeClr val="accent4">
                  <a:hueOff val="-1081314"/>
                  <a:satOff val="4338"/>
                  <a:lumOff val="-8931"/>
                  <a:alpha val="8261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7" name="SUT Prof."/>
            <p:cNvSpPr txBox="1"/>
            <p:nvPr/>
          </p:nvSpPr>
          <p:spPr>
            <a:xfrm>
              <a:off x="3646640" y="1871574"/>
              <a:ext cx="2265171" cy="5851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SUT Prof. </a:t>
              </a:r>
            </a:p>
          </p:txBody>
        </p:sp>
        <p:sp>
          <p:nvSpPr>
            <p:cNvPr id="338" name="Line"/>
            <p:cNvSpPr/>
            <p:nvPr/>
          </p:nvSpPr>
          <p:spPr>
            <a:xfrm flipV="1">
              <a:off x="8481180" y="1475308"/>
              <a:ext cx="1" cy="1753441"/>
            </a:xfrm>
            <a:prstGeom prst="line">
              <a:avLst/>
            </a:prstGeom>
            <a:noFill/>
            <a:ln w="165100" cap="flat">
              <a:solidFill>
                <a:schemeClr val="accent4">
                  <a:hueOff val="-1081314"/>
                  <a:satOff val="4338"/>
                  <a:lumOff val="-8931"/>
                  <a:alpha val="8261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9" name="Caltech Dist. Prof."/>
            <p:cNvSpPr txBox="1"/>
            <p:nvPr/>
          </p:nvSpPr>
          <p:spPr>
            <a:xfrm>
              <a:off x="0" y="1988459"/>
              <a:ext cx="2265171" cy="10804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Caltech Dist. Prof.</a:t>
              </a:r>
            </a:p>
          </p:txBody>
        </p:sp>
        <p:sp>
          <p:nvSpPr>
            <p:cNvPr id="340" name="ANU Prof.…"/>
            <p:cNvSpPr txBox="1"/>
            <p:nvPr/>
          </p:nvSpPr>
          <p:spPr>
            <a:xfrm>
              <a:off x="1761905" y="194489"/>
              <a:ext cx="2265171" cy="20710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ANU Prof. </a:t>
              </a:r>
            </a:p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GMTIFS instrument scientist</a:t>
              </a:r>
            </a:p>
          </p:txBody>
        </p:sp>
        <p:sp>
          <p:nvSpPr>
            <p:cNvPr id="341" name="Line"/>
            <p:cNvSpPr/>
            <p:nvPr/>
          </p:nvSpPr>
          <p:spPr>
            <a:xfrm flipV="1">
              <a:off x="5584154" y="2434299"/>
              <a:ext cx="1" cy="1575713"/>
            </a:xfrm>
            <a:prstGeom prst="line">
              <a:avLst/>
            </a:prstGeom>
            <a:noFill/>
            <a:ln w="165100" cap="flat">
              <a:solidFill>
                <a:schemeClr val="accent4">
                  <a:hueOff val="-1081314"/>
                  <a:satOff val="4338"/>
                  <a:lumOff val="-8931"/>
                  <a:alpha val="8261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42" name="ANU Prof.…"/>
            <p:cNvSpPr txBox="1"/>
            <p:nvPr/>
          </p:nvSpPr>
          <p:spPr>
            <a:xfrm>
              <a:off x="7628220" y="0"/>
              <a:ext cx="2265171" cy="1575712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ANU Prof. </a:t>
              </a:r>
            </a:p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ex-RSAA Director</a:t>
              </a:r>
            </a:p>
          </p:txBody>
        </p:sp>
        <p:sp>
          <p:nvSpPr>
            <p:cNvPr id="343" name="Line"/>
            <p:cNvSpPr/>
            <p:nvPr/>
          </p:nvSpPr>
          <p:spPr>
            <a:xfrm flipV="1">
              <a:off x="7502831" y="2761431"/>
              <a:ext cx="1" cy="921450"/>
            </a:xfrm>
            <a:prstGeom prst="line">
              <a:avLst/>
            </a:prstGeom>
            <a:noFill/>
            <a:ln w="165100" cap="flat">
              <a:solidFill>
                <a:schemeClr val="accent4">
                  <a:hueOff val="-1081314"/>
                  <a:satOff val="4338"/>
                  <a:lumOff val="-8931"/>
                  <a:alpha val="8261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44" name="Syd Prof."/>
            <p:cNvSpPr txBox="1"/>
            <p:nvPr/>
          </p:nvSpPr>
          <p:spPr>
            <a:xfrm>
              <a:off x="9753665" y="5009796"/>
              <a:ext cx="1181756" cy="10804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Syd</a:t>
              </a:r>
              <a:br/>
              <a:r>
                <a:t>Prof.</a:t>
              </a:r>
            </a:p>
          </p:txBody>
        </p:sp>
        <p:sp>
          <p:nvSpPr>
            <p:cNvPr id="345" name="SUT ADACS data scientist"/>
            <p:cNvSpPr txBox="1"/>
            <p:nvPr/>
          </p:nvSpPr>
          <p:spPr>
            <a:xfrm>
              <a:off x="12080540" y="6086869"/>
              <a:ext cx="2265171" cy="20710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SUT ADACS data scientist</a:t>
              </a:r>
            </a:p>
          </p:txBody>
        </p:sp>
        <p:sp>
          <p:nvSpPr>
            <p:cNvPr id="346" name="Syd Data Scientist"/>
            <p:cNvSpPr txBox="1"/>
            <p:nvPr/>
          </p:nvSpPr>
          <p:spPr>
            <a:xfrm>
              <a:off x="14400446" y="1623924"/>
              <a:ext cx="2265171" cy="1080413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8489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Syd Data Scientist</a:t>
              </a:r>
            </a:p>
          </p:txBody>
        </p:sp>
        <p:sp>
          <p:nvSpPr>
            <p:cNvPr id="347" name="Line"/>
            <p:cNvSpPr/>
            <p:nvPr/>
          </p:nvSpPr>
          <p:spPr>
            <a:xfrm flipV="1">
              <a:off x="14122814" y="2542598"/>
              <a:ext cx="475122" cy="1192094"/>
            </a:xfrm>
            <a:prstGeom prst="line">
              <a:avLst/>
            </a:prstGeom>
            <a:noFill/>
            <a:ln w="165100" cap="flat">
              <a:solidFill>
                <a:schemeClr val="accent4">
                  <a:hueOff val="-1081314"/>
                  <a:satOff val="4338"/>
                  <a:lumOff val="-8931"/>
                  <a:alpha val="8261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