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5" r:id="rId2"/>
    <p:sldId id="890" r:id="rId3"/>
    <p:sldId id="899" r:id="rId4"/>
    <p:sldId id="900" r:id="rId5"/>
    <p:sldId id="901" r:id="rId6"/>
    <p:sldId id="895" r:id="rId7"/>
    <p:sldId id="903" r:id="rId8"/>
    <p:sldId id="904" r:id="rId9"/>
    <p:sldId id="892" r:id="rId10"/>
    <p:sldId id="905" r:id="rId11"/>
    <p:sldId id="906" r:id="rId12"/>
    <p:sldId id="907" r:id="rId13"/>
    <p:sldId id="902" r:id="rId14"/>
    <p:sldId id="896" r:id="rId15"/>
    <p:sldId id="908" r:id="rId16"/>
    <p:sldId id="89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8000"/>
    <a:srgbClr val="6699FF"/>
    <a:srgbClr val="FFCC66"/>
    <a:srgbClr val="FFFF99"/>
    <a:srgbClr val="FFFF66"/>
    <a:srgbClr val="FF9999"/>
    <a:srgbClr val="CC5957"/>
    <a:srgbClr val="CC0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/>
    <p:restoredTop sz="94541"/>
  </p:normalViewPr>
  <p:slideViewPr>
    <p:cSldViewPr>
      <p:cViewPr varScale="1">
        <p:scale>
          <a:sx n="124" d="100"/>
          <a:sy n="124" d="100"/>
        </p:scale>
        <p:origin x="18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B5BF550-46B9-9645-8F59-17B1CC782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7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83BE71-5EAF-C14D-ABEF-4D0D4EF3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E12046-5ABD-4A4A-A642-02D96BB461A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43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81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85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Thank Russell Cannon for 2dF support!</a:t>
            </a:r>
          </a:p>
        </p:txBody>
      </p:sp>
    </p:spTree>
    <p:extLst>
      <p:ext uri="{BB962C8B-B14F-4D97-AF65-F5344CB8AC3E}">
        <p14:creationId xmlns:p14="http://schemas.microsoft.com/office/powerpoint/2010/main" val="3963546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55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270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63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TP-AGB stars </a:t>
            </a:r>
            <a:r>
              <a:rPr lang="en-US" dirty="0">
                <a:latin typeface="Bookman Old Style" panose="02050604050505020204" pitchFamily="18" charset="0"/>
              </a:rPr>
              <a:t>are seen everywhere you have intermediate-age populations, e.g. 1-3 </a:t>
            </a:r>
            <a:r>
              <a:rPr lang="en-US" dirty="0" err="1">
                <a:latin typeface="Bookman Old Style" panose="02050604050505020204" pitchFamily="18" charset="0"/>
              </a:rPr>
              <a:t>Gyr</a:t>
            </a:r>
            <a:r>
              <a:rPr lang="en-US" dirty="0">
                <a:latin typeface="Bookman Old Style" panose="02050604050505020204" pitchFamily="18" charset="0"/>
              </a:rPr>
              <a:t> LMC/SMC star clusters and LMC/SMC field populations.  CEMP-no stars are quite metal-poor ([Fe/H] &lt; -3) and are thought to be ‘second generation’ stars formed from ‘</a:t>
            </a:r>
            <a:r>
              <a:rPr lang="en-US" dirty="0" err="1">
                <a:latin typeface="Bookman Old Style" panose="02050604050505020204" pitchFamily="18" charset="0"/>
              </a:rPr>
              <a:t>fall-back</a:t>
            </a:r>
            <a:r>
              <a:rPr lang="en-US" dirty="0">
                <a:latin typeface="Bookman Old Style" panose="02050604050505020204" pitchFamily="18" charset="0"/>
              </a:rPr>
              <a:t>’ supernovae of ‘first generation’ Pop III stars. 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9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70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80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8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81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5F685-C947-9345-9CEC-43C6718F2E0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14B6-91FE-7044-9FD5-712F19195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04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AE59-4E52-A842-9F1A-9FD45996B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41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9A56-EC85-4547-AAD1-D573F6198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00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04E0-5239-F74E-920F-26009DDB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03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3A18-C8E4-BA4B-9914-64C1AD72A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19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6FCF9-DDBE-1F41-9944-45D68E088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98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7FA8-1279-CD44-9749-687AB3A57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555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556F-572D-1046-B7A8-C6B0676D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406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21F1-295A-0B44-8D6E-11867D2E8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489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A0C4-6377-7243-A5C4-0A5BB3B2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22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B9E1-BD13-E048-B03C-83BDA6A22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04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0F9D925-C7A1-4D43-AF07-D6E3D6062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643081" name="Text Box 9"/>
          <p:cNvSpPr txBox="1">
            <a:spLocks noChangeArrowheads="1"/>
          </p:cNvSpPr>
          <p:nvPr/>
        </p:nvSpPr>
        <p:spPr bwMode="auto">
          <a:xfrm>
            <a:off x="486956" y="527421"/>
            <a:ext cx="82725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chemeClr val="accent6"/>
                </a:solidFill>
                <a:latin typeface="Arial Rounded MT Bold"/>
                <a:cs typeface="Arial Rounded MT Bold"/>
              </a:rPr>
              <a:t>A dwarf carbon star in the globular cluster M55</a:t>
            </a:r>
          </a:p>
        </p:txBody>
      </p:sp>
      <p:sp>
        <p:nvSpPr>
          <p:cNvPr id="643082" name="Text Box 10"/>
          <p:cNvSpPr txBox="1">
            <a:spLocks noChangeArrowheads="1"/>
          </p:cNvSpPr>
          <p:nvPr/>
        </p:nvSpPr>
        <p:spPr bwMode="auto">
          <a:xfrm>
            <a:off x="402592" y="2188702"/>
            <a:ext cx="842493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Arial Rounded MT Bold" charset="0"/>
                <a:cs typeface="+mn-cs"/>
              </a:rPr>
              <a:t>Gary Da Costa</a:t>
            </a:r>
            <a:endParaRPr lang="en-US" sz="2400" baseline="30000" dirty="0">
              <a:solidFill>
                <a:schemeClr val="tx2"/>
              </a:solidFill>
              <a:latin typeface="Arial Rounded MT Bold" charset="0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Arial Rounded MT Bold" charset="0"/>
                <a:cs typeface="+mn-cs"/>
              </a:rPr>
              <a:t>Research School of Astronomy &amp; Astrophysics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Arial Rounded MT Bold" charset="0"/>
                <a:cs typeface="+mn-cs"/>
              </a:rPr>
              <a:t>Australian National University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latin typeface="Arial Rounded MT Bold" charset="0"/>
                <a:cs typeface="+mn-cs"/>
              </a:rPr>
              <a:t>(AAO Staff Astronomer 1990-1995)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84489-87C6-280D-4A1D-14ACA5A46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000" y="4365104"/>
            <a:ext cx="2232000" cy="223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  <a:cs typeface="+mn-cs"/>
              </a:rPr>
              <a:t>M55</a:t>
            </a: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C2A48-F2D2-3F52-052E-86287733309F}"/>
              </a:ext>
            </a:extLst>
          </p:cNvPr>
          <p:cNvSpPr txBox="1"/>
          <p:nvPr/>
        </p:nvSpPr>
        <p:spPr>
          <a:xfrm>
            <a:off x="5445734" y="808028"/>
            <a:ext cx="3335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Synthetic spectrum yields [C/Fe] = 1.2 </a:t>
            </a:r>
            <a:r>
              <a:rPr lang="en-US" u="sng" dirty="0">
                <a:latin typeface="Bookman Old Style" panose="02050604050505020204" pitchFamily="18" charset="0"/>
              </a:rPr>
              <a:t>+</a:t>
            </a:r>
            <a:r>
              <a:rPr lang="en-US" dirty="0">
                <a:latin typeface="Bookman Old Style" panose="02050604050505020204" pitchFamily="18" charset="0"/>
              </a:rPr>
              <a:t> 0.2 </a:t>
            </a:r>
            <a:r>
              <a:rPr lang="en-US" dirty="0" err="1">
                <a:latin typeface="Bookman Old Style" panose="02050604050505020204" pitchFamily="18" charset="0"/>
              </a:rPr>
              <a:t>dex</a:t>
            </a:r>
            <a:r>
              <a:rPr lang="en-US" dirty="0">
                <a:latin typeface="Bookman Old Style" panose="02050604050505020204" pitchFamily="18" charset="0"/>
              </a:rPr>
              <a:t>, so the star is definitely </a:t>
            </a:r>
            <a:r>
              <a:rPr lang="en-US" i="1" dirty="0">
                <a:latin typeface="Bookman Old Style" panose="02050604050505020204" pitchFamily="18" charset="0"/>
              </a:rPr>
              <a:t>a dwarf Carbon star.</a:t>
            </a:r>
          </a:p>
          <a:p>
            <a:endParaRPr lang="en-US" sz="800" i="1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S/N and resolution are too low to know if the star is enhanced in       s-process elements like Sr or Ba.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BE5B6-E2FF-BE63-4B4B-E6BC08B61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77" y="719138"/>
            <a:ext cx="5029200" cy="3594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AD236-1E92-1B0B-3F8C-A4BB356C2677}"/>
              </a:ext>
            </a:extLst>
          </p:cNvPr>
          <p:cNvSpPr txBox="1"/>
          <p:nvPr/>
        </p:nvSpPr>
        <p:spPr>
          <a:xfrm>
            <a:off x="467544" y="4581128"/>
            <a:ext cx="4966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Synthetic spectra use T</a:t>
            </a:r>
            <a:r>
              <a:rPr lang="en-US" sz="1800" baseline="-25000" dirty="0">
                <a:latin typeface="Bookman Old Style" panose="02050604050505020204" pitchFamily="18" charset="0"/>
              </a:rPr>
              <a:t>eff</a:t>
            </a:r>
            <a:r>
              <a:rPr lang="en-US" sz="1800" dirty="0">
                <a:latin typeface="Bookman Old Style" panose="02050604050505020204" pitchFamily="18" charset="0"/>
              </a:rPr>
              <a:t> = 6100K, log g = 4.1, [Fe/H] = -1.9 and [α/Fe] = 0.4 </a:t>
            </a:r>
            <a:r>
              <a:rPr lang="en-US" sz="1800" dirty="0" err="1">
                <a:latin typeface="Bookman Old Style" panose="02050604050505020204" pitchFamily="18" charset="0"/>
              </a:rPr>
              <a:t>dex</a:t>
            </a:r>
            <a:r>
              <a:rPr lang="en-US" sz="1800" dirty="0">
                <a:latin typeface="Bookman Old Style" panose="02050604050505020204" pitchFamily="18" charset="0"/>
              </a:rPr>
              <a:t>.</a:t>
            </a:r>
          </a:p>
          <a:p>
            <a:r>
              <a:rPr lang="en-US" sz="1800" dirty="0">
                <a:latin typeface="Bookman Old Style" panose="02050604050505020204" pitchFamily="18" charset="0"/>
              </a:rPr>
              <a:t>Courtesy of Thomas </a:t>
            </a:r>
            <a:r>
              <a:rPr lang="en-US" sz="1800" dirty="0" err="1">
                <a:latin typeface="Bookman Old Style" panose="02050604050505020204" pitchFamily="18" charset="0"/>
              </a:rPr>
              <a:t>Nordlander</a:t>
            </a:r>
            <a:r>
              <a:rPr lang="en-US" sz="1800" dirty="0">
                <a:latin typeface="Bookman Old Style" panose="02050604050505020204" pitchFamily="18" charset="0"/>
              </a:rPr>
              <a:t> (RSAA).</a:t>
            </a:r>
          </a:p>
        </p:txBody>
      </p:sp>
    </p:spTree>
    <p:extLst>
      <p:ext uri="{BB962C8B-B14F-4D97-AF65-F5344CB8AC3E}">
        <p14:creationId xmlns:p14="http://schemas.microsoft.com/office/powerpoint/2010/main" val="32232324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  <a:cs typeface="+mn-cs"/>
              </a:rPr>
              <a:t>M55</a:t>
            </a: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C2A48-F2D2-3F52-052E-86287733309F}"/>
              </a:ext>
            </a:extLst>
          </p:cNvPr>
          <p:cNvSpPr txBox="1"/>
          <p:nvPr/>
        </p:nvSpPr>
        <p:spPr>
          <a:xfrm>
            <a:off x="283043" y="685800"/>
            <a:ext cx="8403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Are there any other dwarf carbon stars in globular clusters?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i="1" dirty="0">
                <a:latin typeface="Bookman Old Style" panose="02050604050505020204" pitchFamily="18" charset="0"/>
              </a:rPr>
              <a:t>None</a:t>
            </a:r>
            <a:r>
              <a:rPr lang="en-US" dirty="0">
                <a:latin typeface="Bookman Old Style" panose="02050604050505020204" pitchFamily="18" charset="0"/>
              </a:rPr>
              <a:t> in NGC 6397 (112 main sequence members)</a:t>
            </a:r>
          </a:p>
          <a:p>
            <a:r>
              <a:rPr lang="en-US" i="1" dirty="0">
                <a:latin typeface="Bookman Old Style" panose="02050604050505020204" pitchFamily="18" charset="0"/>
              </a:rPr>
              <a:t>None</a:t>
            </a:r>
            <a:r>
              <a:rPr lang="en-US" dirty="0">
                <a:latin typeface="Bookman Old Style" panose="02050604050505020204" pitchFamily="18" charset="0"/>
              </a:rPr>
              <a:t> in NGC 6752 (120 main sequence members) </a:t>
            </a:r>
          </a:p>
          <a:p>
            <a:r>
              <a:rPr lang="en-US" dirty="0">
                <a:latin typeface="Bookman Old Style" panose="02050604050505020204" pitchFamily="18" charset="0"/>
              </a:rPr>
              <a:t>but for the 111 main sequence members with [Fe/H] </a:t>
            </a:r>
            <a:r>
              <a:rPr lang="en-US" u="sng" dirty="0">
                <a:latin typeface="Bookman Old Style" panose="02050604050505020204" pitchFamily="18" charset="0"/>
              </a:rPr>
              <a:t>&lt;</a:t>
            </a:r>
            <a:r>
              <a:rPr lang="en-US" dirty="0">
                <a:latin typeface="Bookman Old Style" panose="02050604050505020204" pitchFamily="18" charset="0"/>
              </a:rPr>
              <a:t> -1.5 in     </a:t>
            </a:r>
            <a:r>
              <a:rPr lang="en-US" dirty="0" err="1">
                <a:latin typeface="Bookman Old Style" panose="02050604050505020204" pitchFamily="18" charset="0"/>
              </a:rPr>
              <a:t>ω</a:t>
            </a:r>
            <a:r>
              <a:rPr lang="en-US" dirty="0">
                <a:latin typeface="Bookman Old Style" panose="02050604050505020204" pitchFamily="18" charset="0"/>
              </a:rPr>
              <a:t> Cen, there are </a:t>
            </a:r>
            <a:r>
              <a:rPr lang="en-US" i="1" dirty="0">
                <a:latin typeface="Bookman Old Style" panose="02050604050505020204" pitchFamily="18" charset="0"/>
              </a:rPr>
              <a:t>two dwarf carbon stars,</a:t>
            </a:r>
            <a:r>
              <a:rPr lang="en-US" dirty="0">
                <a:latin typeface="Bookman Old Style" panose="02050604050505020204" pitchFamily="18" charset="0"/>
              </a:rPr>
              <a:t> also with [C/Fe] ~ 1.2.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7EC4F-7316-BF8A-EDCD-C26CFD7E5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54" y="2603113"/>
            <a:ext cx="3960000" cy="31013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BDF1B-34D0-7F8A-4D0B-D1509B6262A4}"/>
              </a:ext>
            </a:extLst>
          </p:cNvPr>
          <p:cNvSpPr txBox="1"/>
          <p:nvPr/>
        </p:nvSpPr>
        <p:spPr>
          <a:xfrm>
            <a:off x="4923297" y="2789237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Top and bottom spectra are </a:t>
            </a:r>
            <a:r>
              <a:rPr lang="en-US" dirty="0" err="1">
                <a:latin typeface="Bookman Old Style" panose="02050604050505020204" pitchFamily="18" charset="0"/>
              </a:rPr>
              <a:t>ω</a:t>
            </a:r>
            <a:r>
              <a:rPr lang="en-US" dirty="0">
                <a:latin typeface="Bookman Old Style" panose="02050604050505020204" pitchFamily="18" charset="0"/>
              </a:rPr>
              <a:t> Cen </a:t>
            </a:r>
            <a:r>
              <a:rPr lang="en-US" dirty="0" err="1">
                <a:latin typeface="Bookman Old Style" panose="02050604050505020204" pitchFamily="18" charset="0"/>
              </a:rPr>
              <a:t>dC</a:t>
            </a:r>
            <a:r>
              <a:rPr lang="en-US" dirty="0">
                <a:latin typeface="Bookman Old Style" panose="02050604050505020204" pitchFamily="18" charset="0"/>
              </a:rPr>
              <a:t> members, middle spectrum is the M55 </a:t>
            </a:r>
            <a:r>
              <a:rPr lang="en-US" dirty="0" err="1">
                <a:latin typeface="Bookman Old Style" panose="02050604050505020204" pitchFamily="18" charset="0"/>
              </a:rPr>
              <a:t>dC</a:t>
            </a:r>
            <a:r>
              <a:rPr lang="en-US" dirty="0">
                <a:latin typeface="Bookman Old Style" panose="02050604050505020204" pitchFamily="18" charset="0"/>
              </a:rPr>
              <a:t> member.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Spectra are very similar although the </a:t>
            </a:r>
            <a:r>
              <a:rPr lang="en-US" dirty="0" err="1">
                <a:latin typeface="Bookman Old Style" panose="02050604050505020204" pitchFamily="18" charset="0"/>
              </a:rPr>
              <a:t>ω</a:t>
            </a:r>
            <a:r>
              <a:rPr lang="en-US" dirty="0">
                <a:latin typeface="Bookman Old Style" panose="02050604050505020204" pitchFamily="18" charset="0"/>
              </a:rPr>
              <a:t> Cen stars have higher S/N.</a:t>
            </a:r>
          </a:p>
        </p:txBody>
      </p:sp>
    </p:spTree>
    <p:extLst>
      <p:ext uri="{BB962C8B-B14F-4D97-AF65-F5344CB8AC3E}">
        <p14:creationId xmlns:p14="http://schemas.microsoft.com/office/powerpoint/2010/main" val="25966558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C2A48-F2D2-3F52-052E-86287733309F}"/>
              </a:ext>
            </a:extLst>
          </p:cNvPr>
          <p:cNvSpPr txBox="1"/>
          <p:nvPr/>
        </p:nvSpPr>
        <p:spPr>
          <a:xfrm>
            <a:off x="269835" y="389773"/>
            <a:ext cx="84037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Bookman Old Style" panose="02050604050505020204" pitchFamily="18" charset="0"/>
              </a:rPr>
              <a:t>What about giant CH-stars in globular clusters?</a:t>
            </a:r>
          </a:p>
          <a:p>
            <a:endParaRPr lang="en-US" sz="800" i="1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A few in </a:t>
            </a:r>
            <a:r>
              <a:rPr lang="en-US" dirty="0" err="1">
                <a:latin typeface="Bookman Old Style" panose="02050604050505020204" pitchFamily="18" charset="0"/>
              </a:rPr>
              <a:t>ω</a:t>
            </a:r>
            <a:r>
              <a:rPr lang="en-US" dirty="0">
                <a:latin typeface="Bookman Old Style" panose="02050604050505020204" pitchFamily="18" charset="0"/>
              </a:rPr>
              <a:t> Cen (~6), 1 in M55, 1 or 2 in M22 and perhaps one each in NGC 6402 and M2.  1 known in the 300S stellar stream – disrupted globular cluster.  Clearly quite rare, but extensive searches (either for giant or dwarf C-stars) across many clusters are generally lacking.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Clusters such as </a:t>
            </a:r>
            <a:r>
              <a:rPr lang="en-US" dirty="0" err="1">
                <a:latin typeface="Bookman Old Style" panose="02050604050505020204" pitchFamily="18" charset="0"/>
              </a:rPr>
              <a:t>ω</a:t>
            </a:r>
            <a:r>
              <a:rPr lang="en-US" dirty="0">
                <a:latin typeface="Bookman Old Style" panose="02050604050505020204" pitchFamily="18" charset="0"/>
              </a:rPr>
              <a:t> Cen and M55 tend to be low central concentration (and have longer relaxation times) while clusters like NGC 6397, NGC 6752 and 47 </a:t>
            </a:r>
            <a:r>
              <a:rPr lang="en-US" dirty="0" err="1">
                <a:latin typeface="Bookman Old Style" panose="02050604050505020204" pitchFamily="18" charset="0"/>
              </a:rPr>
              <a:t>Tuc</a:t>
            </a:r>
            <a:r>
              <a:rPr lang="en-US" dirty="0">
                <a:latin typeface="Bookman Old Style" panose="02050604050505020204" pitchFamily="18" charset="0"/>
              </a:rPr>
              <a:t> have higher central concentration and shorter relaxation times.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Lower central concentration/longer relaxation times may mean that binaries are less affected by interactions, implying less change in separations so that mass-transfer can take place during the primary’s TP-AGB phase.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399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F730A-23F0-F5F4-6B7E-3465A8A7C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3517900" cy="3594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08B87-5AC8-A94C-DA9C-7DBF7DFB1F4A}"/>
              </a:ext>
            </a:extLst>
          </p:cNvPr>
          <p:cNvSpPr txBox="1"/>
          <p:nvPr/>
        </p:nvSpPr>
        <p:spPr>
          <a:xfrm>
            <a:off x="457200" y="4221088"/>
            <a:ext cx="3610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Filled stars are </a:t>
            </a:r>
            <a:r>
              <a:rPr lang="en-US" sz="1800" dirty="0" err="1">
                <a:latin typeface="Bookman Old Style" panose="02050604050505020204" pitchFamily="18" charset="0"/>
              </a:rPr>
              <a:t>ω</a:t>
            </a:r>
            <a:r>
              <a:rPr lang="en-US" sz="1800" dirty="0">
                <a:latin typeface="Bookman Old Style" panose="02050604050505020204" pitchFamily="18" charset="0"/>
              </a:rPr>
              <a:t> Cen and M55, filled circles are 47 </a:t>
            </a:r>
            <a:r>
              <a:rPr lang="en-US" sz="1800" dirty="0" err="1">
                <a:latin typeface="Bookman Old Style" panose="02050604050505020204" pitchFamily="18" charset="0"/>
              </a:rPr>
              <a:t>Tuc</a:t>
            </a:r>
            <a:r>
              <a:rPr lang="en-US" sz="1800" dirty="0">
                <a:latin typeface="Bookman Old Style" panose="02050604050505020204" pitchFamily="18" charset="0"/>
              </a:rPr>
              <a:t>, NGC 6752 and NGC 6397.  Filled triangles are NGC 6402, M22 and M2.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5C9B3-8271-4EC0-C96D-79580DCEC700}"/>
              </a:ext>
            </a:extLst>
          </p:cNvPr>
          <p:cNvSpPr txBox="1"/>
          <p:nvPr/>
        </p:nvSpPr>
        <p:spPr>
          <a:xfrm>
            <a:off x="4127500" y="309543"/>
            <a:ext cx="45593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Plot shows </a:t>
            </a:r>
            <a:r>
              <a:rPr lang="en-US" i="1" dirty="0">
                <a:latin typeface="Bookman Old Style" panose="02050604050505020204" pitchFamily="18" charset="0"/>
              </a:rPr>
              <a:t>log (half-mass radius/core radius) </a:t>
            </a:r>
            <a:r>
              <a:rPr lang="en-US" dirty="0">
                <a:latin typeface="Bookman Old Style" panose="02050604050505020204" pitchFamily="18" charset="0"/>
              </a:rPr>
              <a:t>[measure of central concentration] against </a:t>
            </a:r>
            <a:r>
              <a:rPr lang="en-US" i="1" dirty="0">
                <a:latin typeface="Bookman Old Style" panose="02050604050505020204" pitchFamily="18" charset="0"/>
              </a:rPr>
              <a:t>log (half-mass relaxation time)</a:t>
            </a:r>
            <a:r>
              <a:rPr lang="en-US" dirty="0">
                <a:latin typeface="Bookman Old Style" panose="02050604050505020204" pitchFamily="18" charset="0"/>
              </a:rPr>
              <a:t> for globular clusters with masses exceeding 10</a:t>
            </a:r>
            <a:r>
              <a:rPr lang="en-US" baseline="30000" dirty="0">
                <a:latin typeface="Bookman Old Style" panose="02050604050505020204" pitchFamily="18" charset="0"/>
              </a:rPr>
              <a:t>5</a:t>
            </a:r>
            <a:r>
              <a:rPr lang="en-US" dirty="0">
                <a:latin typeface="Bookman Old Style" panose="02050604050505020204" pitchFamily="18" charset="0"/>
              </a:rPr>
              <a:t> solar masses (from </a:t>
            </a:r>
            <a:r>
              <a:rPr lang="en-US" dirty="0" err="1">
                <a:latin typeface="Bookman Old Style" panose="02050604050505020204" pitchFamily="18" charset="0"/>
              </a:rPr>
              <a:t>Baumgardt</a:t>
            </a:r>
            <a:r>
              <a:rPr lang="en-US" dirty="0">
                <a:latin typeface="Bookman Old Style" panose="02050604050505020204" pitchFamily="18" charset="0"/>
              </a:rPr>
              <a:t> &amp; </a:t>
            </a:r>
            <a:r>
              <a:rPr lang="en-US" dirty="0" err="1">
                <a:latin typeface="Bookman Old Style" panose="02050604050505020204" pitchFamily="18" charset="0"/>
              </a:rPr>
              <a:t>Hilker</a:t>
            </a:r>
            <a:r>
              <a:rPr lang="en-US" dirty="0">
                <a:latin typeface="Bookman Old Style" panose="02050604050505020204" pitchFamily="18" charset="0"/>
              </a:rPr>
              <a:t> 2018).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Supports suggestion that binaries capable of producing CH-stars in globular clusters, via TP-AGB mass transfer, can survive at low central concentration/long relaxation times.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Searches with 2dF/</a:t>
            </a:r>
            <a:r>
              <a:rPr lang="en-US" dirty="0" err="1">
                <a:latin typeface="Bookman Old Style" panose="02050604050505020204" pitchFamily="18" charset="0"/>
              </a:rPr>
              <a:t>AAOmega</a:t>
            </a:r>
            <a:r>
              <a:rPr lang="en-US" dirty="0">
                <a:latin typeface="Bookman Old Style" panose="02050604050505020204" pitchFamily="18" charset="0"/>
              </a:rPr>
              <a:t> for CH-stars might be worth pursing in clusters like NGC 6101 and NGC 5897 (candidates sourced from </a:t>
            </a:r>
            <a:r>
              <a:rPr lang="en-US" i="1" dirty="0">
                <a:latin typeface="Bookman Old Style" panose="02050604050505020204" pitchFamily="18" charset="0"/>
              </a:rPr>
              <a:t>Gaia</a:t>
            </a:r>
            <a:r>
              <a:rPr lang="en-US" dirty="0">
                <a:latin typeface="Bookman Old Style" panose="020506040505050202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987648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181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DCAE3-F8D6-4BFE-1D5A-48A835CC67DC}"/>
              </a:ext>
            </a:extLst>
          </p:cNvPr>
          <p:cNvSpPr txBox="1"/>
          <p:nvPr/>
        </p:nvSpPr>
        <p:spPr>
          <a:xfrm>
            <a:off x="381000" y="407204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Introduction.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i="1" dirty="0">
                <a:latin typeface="Bookman Old Style" panose="02050604050505020204" pitchFamily="18" charset="0"/>
              </a:rPr>
              <a:t>Thermally pulsing ~1-5 </a:t>
            </a:r>
            <a:r>
              <a:rPr lang="en-US" i="1" dirty="0" err="1">
                <a:latin typeface="Bookman Old Style" panose="02050604050505020204" pitchFamily="18" charset="0"/>
              </a:rPr>
              <a:t>M</a:t>
            </a:r>
            <a:r>
              <a:rPr lang="en-US" i="1" baseline="-25000" dirty="0" err="1">
                <a:latin typeface="Bookman Old Style" panose="02050604050505020204" pitchFamily="18" charset="0"/>
              </a:rPr>
              <a:t>sun</a:t>
            </a:r>
            <a:r>
              <a:rPr lang="en-US" i="1" dirty="0">
                <a:latin typeface="Bookman Old Style" panose="02050604050505020204" pitchFamily="18" charset="0"/>
              </a:rPr>
              <a:t> upper-AGB stars (TP-AGB).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Here the carbon is dredged-up during a series of thermal pulses on the most luminous part of the AGB.  TP-AGB stars are seen everywhere you have intermediate-age populations.  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Examples include TP-AGB carbon stars in star clusters in the </a:t>
            </a:r>
            <a:r>
              <a:rPr lang="en-US" dirty="0" err="1">
                <a:latin typeface="Bookman Old Style" panose="02050604050505020204" pitchFamily="18" charset="0"/>
              </a:rPr>
              <a:t>Magellanic</a:t>
            </a:r>
            <a:r>
              <a:rPr lang="en-US" dirty="0">
                <a:latin typeface="Bookman Old Style" panose="02050604050505020204" pitchFamily="18" charset="0"/>
              </a:rPr>
              <a:t> Clouds with ages of ~1 to 3 </a:t>
            </a:r>
            <a:r>
              <a:rPr lang="en-US" dirty="0" err="1">
                <a:latin typeface="Bookman Old Style" panose="02050604050505020204" pitchFamily="18" charset="0"/>
              </a:rPr>
              <a:t>Gyr</a:t>
            </a:r>
            <a:r>
              <a:rPr lang="en-US" dirty="0">
                <a:latin typeface="Bookman Old Style" panose="02050604050505020204" pitchFamily="18" charset="0"/>
              </a:rPr>
              <a:t>, and in the LMC/SMC field star population.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TP-AGB stars can also produce s-process elements, which are also dredged-up into the atmosphere.</a:t>
            </a:r>
          </a:p>
        </p:txBody>
      </p:sp>
    </p:spTree>
    <p:extLst>
      <p:ext uri="{BB962C8B-B14F-4D97-AF65-F5344CB8AC3E}">
        <p14:creationId xmlns:p14="http://schemas.microsoft.com/office/powerpoint/2010/main" val="20101090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DCAE3-F8D6-4BFE-1D5A-48A835CC67DC}"/>
              </a:ext>
            </a:extLst>
          </p:cNvPr>
          <p:cNvSpPr txBox="1"/>
          <p:nvPr/>
        </p:nvSpPr>
        <p:spPr>
          <a:xfrm>
            <a:off x="381000" y="407204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Introduction.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i="1" dirty="0">
                <a:latin typeface="Bookman Old Style" panose="02050604050505020204" pitchFamily="18" charset="0"/>
              </a:rPr>
              <a:t>Carbon-enhanced Metal-Poor (CEMP) stars that lack any enhancement of s-process elements (CEMP-no).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These are quite metal-poor ([Fe/H] &lt; -3) and are thought to be ‘second generation’ stars formed from ‘</a:t>
            </a:r>
            <a:r>
              <a:rPr lang="en-US" dirty="0" err="1">
                <a:latin typeface="Bookman Old Style" panose="02050604050505020204" pitchFamily="18" charset="0"/>
              </a:rPr>
              <a:t>fall-back</a:t>
            </a:r>
            <a:r>
              <a:rPr lang="en-US" dirty="0">
                <a:latin typeface="Bookman Old Style" panose="02050604050505020204" pitchFamily="18" charset="0"/>
              </a:rPr>
              <a:t>’ supernovae of ‘first generation’ Pop III stars.  In these sort of supernovae, only the C-rich outer layers of the Pop III star pollute the ISM, the rest falls back into the remnant.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CEMP-no stars dominate below [Fe/H] = -4 </a:t>
            </a:r>
            <a:r>
              <a:rPr lang="en-US" dirty="0" err="1">
                <a:latin typeface="Bookman Old Style" panose="02050604050505020204" pitchFamily="18" charset="0"/>
              </a:rPr>
              <a:t>dex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734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DCAE3-F8D6-4BFE-1D5A-48A835CC67DC}"/>
              </a:ext>
            </a:extLst>
          </p:cNvPr>
          <p:cNvSpPr txBox="1"/>
          <p:nvPr/>
        </p:nvSpPr>
        <p:spPr>
          <a:xfrm>
            <a:off x="381000" y="407204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Introduction.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Carbon Stars, </a:t>
            </a:r>
            <a:r>
              <a:rPr lang="en-US" i="1" dirty="0">
                <a:latin typeface="Bookman Old Style" panose="02050604050505020204" pitchFamily="18" charset="0"/>
              </a:rPr>
              <a:t>stars with overabundances of carbon in their atmospheres</a:t>
            </a:r>
            <a:r>
              <a:rPr lang="en-US" dirty="0">
                <a:latin typeface="Bookman Old Style" panose="02050604050505020204" pitchFamily="18" charset="0"/>
              </a:rPr>
              <a:t>, fall into 3 broad categories.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Thermally pulsing ~1-5 </a:t>
            </a:r>
            <a:r>
              <a:rPr lang="en-US" dirty="0" err="1">
                <a:latin typeface="Bookman Old Style" panose="02050604050505020204" pitchFamily="18" charset="0"/>
              </a:rPr>
              <a:t>M</a:t>
            </a:r>
            <a:r>
              <a:rPr lang="en-US" baseline="-25000" dirty="0" err="1">
                <a:latin typeface="Bookman Old Style" panose="02050604050505020204" pitchFamily="18" charset="0"/>
              </a:rPr>
              <a:t>sun</a:t>
            </a:r>
            <a:r>
              <a:rPr lang="en-US" dirty="0">
                <a:latin typeface="Bookman Old Style" panose="02050604050505020204" pitchFamily="18" charset="0"/>
              </a:rPr>
              <a:t> upper AGB stars (TP-AGB).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Carbon-enhanced Metal-Poor (CEMP) stars that lack any enhancement of s-process elements (CEMP-no).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Carbon-rich stars (C-stars) where the carbon enhancement has resulted from mass transfer in a binary system – the original primary transfers mass during its TP-AGB phase and is now a white dwarf.</a:t>
            </a:r>
          </a:p>
        </p:txBody>
      </p:sp>
    </p:spTree>
    <p:extLst>
      <p:ext uri="{BB962C8B-B14F-4D97-AF65-F5344CB8AC3E}">
        <p14:creationId xmlns:p14="http://schemas.microsoft.com/office/powerpoint/2010/main" val="21223482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DCAE3-F8D6-4BFE-1D5A-48A835CC67DC}"/>
              </a:ext>
            </a:extLst>
          </p:cNvPr>
          <p:cNvSpPr txBox="1"/>
          <p:nvPr/>
        </p:nvSpPr>
        <p:spPr>
          <a:xfrm>
            <a:off x="381000" y="407204"/>
            <a:ext cx="8305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Introduction.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i="1" dirty="0">
                <a:latin typeface="Bookman Old Style" panose="02050604050505020204" pitchFamily="18" charset="0"/>
              </a:rPr>
              <a:t>Carbon-rich stars (C-stars) where the carbon enhancement ([C/Fe] &gt; 0.7) results from mass transfer in a binary system.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These are the most common type of C-star – found in all populations including the halo, </a:t>
            </a:r>
            <a:r>
              <a:rPr lang="en-US" dirty="0" err="1">
                <a:latin typeface="Bookman Old Style" panose="02050604050505020204" pitchFamily="18" charset="0"/>
              </a:rPr>
              <a:t>dSph</a:t>
            </a:r>
            <a:r>
              <a:rPr lang="en-US" dirty="0">
                <a:latin typeface="Bookman Old Style" panose="02050604050505020204" pitchFamily="18" charset="0"/>
              </a:rPr>
              <a:t> galaxies, etc.  Metal-poor examples are designated CEMP-s, -r/s, -r indicating the stars are also enhanced in s-process or r-process elements (or both).  CEMP-s are by far the most common type (but all rare below [Fe/H] </a:t>
            </a:r>
            <a:r>
              <a:rPr lang="en-US" sz="1800" dirty="0">
                <a:latin typeface="Bookman Old Style" panose="02050604050505020204" pitchFamily="18" charset="0"/>
              </a:rPr>
              <a:t>≅</a:t>
            </a:r>
            <a:r>
              <a:rPr lang="en-US" dirty="0">
                <a:latin typeface="Bookman Old Style" panose="02050604050505020204" pitchFamily="18" charset="0"/>
              </a:rPr>
              <a:t> -3 </a:t>
            </a:r>
            <a:r>
              <a:rPr lang="en-US" dirty="0" err="1">
                <a:latin typeface="Bookman Old Style" panose="02050604050505020204" pitchFamily="18" charset="0"/>
              </a:rPr>
              <a:t>dex</a:t>
            </a:r>
            <a:r>
              <a:rPr lang="en-US" dirty="0">
                <a:latin typeface="Bookman Old Style" panose="02050604050505020204" pitchFamily="18" charset="0"/>
              </a:rPr>
              <a:t>). s-process elements are also made by TP-AGB stars.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i="1" dirty="0">
                <a:latin typeface="Bookman Old Style" panose="02050604050505020204" pitchFamily="18" charset="0"/>
              </a:rPr>
              <a:t>Basic requirement is that the binary must have a wide enough separation that the TP-AGB envelope can be accommodated to allow mass-transfer rather than common-envelope evolution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Note that TP-AGB stars are giants by definition but CEMP-no and other C-rich stars can be both giants and dwarfs.</a:t>
            </a:r>
          </a:p>
        </p:txBody>
      </p:sp>
    </p:spTree>
    <p:extLst>
      <p:ext uri="{BB962C8B-B14F-4D97-AF65-F5344CB8AC3E}">
        <p14:creationId xmlns:p14="http://schemas.microsoft.com/office/powerpoint/2010/main" val="13768896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DCAE3-F8D6-4BFE-1D5A-48A835CC67DC}"/>
              </a:ext>
            </a:extLst>
          </p:cNvPr>
          <p:cNvSpPr txBox="1"/>
          <p:nvPr/>
        </p:nvSpPr>
        <p:spPr>
          <a:xfrm>
            <a:off x="381000" y="407204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Setting the scene....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Almost 30 years ago, the AAT was scheduled to get a new instrument – 2dF with 400 </a:t>
            </a:r>
            <a:r>
              <a:rPr lang="en-US" dirty="0" err="1">
                <a:latin typeface="Bookman Old Style" panose="02050604050505020204" pitchFamily="18" charset="0"/>
              </a:rPr>
              <a:t>fibres</a:t>
            </a:r>
            <a:r>
              <a:rPr lang="en-US" dirty="0">
                <a:latin typeface="Bookman Old Style" panose="02050604050505020204" pitchFamily="18" charset="0"/>
              </a:rPr>
              <a:t> across a 2deg field.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Main science aim was the galaxy redshift survey, but other programs were possible.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Sean Ryan (Hertfordshire), Tad Pryor (Rutgers) and myself decided 2dF would be great for </a:t>
            </a:r>
            <a:r>
              <a:rPr lang="en-US" i="1" dirty="0">
                <a:latin typeface="Bookman Old Style" panose="02050604050505020204" pitchFamily="18" charset="0"/>
              </a:rPr>
              <a:t>investigating the binary frequency in nearby globular clusters</a:t>
            </a:r>
            <a:r>
              <a:rPr lang="en-US" dirty="0">
                <a:latin typeface="Bookman Old Style" panose="02050604050505020204" pitchFamily="18" charset="0"/>
              </a:rPr>
              <a:t>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Targets would be main-sequence stars – allows closer separations hence shorter periods and larger radial velocity variations.  Aim was to have observations spaced by days, weeks, months and years…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BUT….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629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DCAE3-F8D6-4BFE-1D5A-48A835CC67DC}"/>
              </a:ext>
            </a:extLst>
          </p:cNvPr>
          <p:cNvSpPr txBox="1"/>
          <p:nvPr/>
        </p:nvSpPr>
        <p:spPr>
          <a:xfrm>
            <a:off x="381000" y="407204"/>
            <a:ext cx="830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Setting the scene....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pPr marL="457200" indent="-457200">
              <a:buAutoNum type="alphaLcParenBoth"/>
            </a:pPr>
            <a:r>
              <a:rPr lang="en-US" dirty="0">
                <a:latin typeface="Bookman Old Style" panose="02050604050505020204" pitchFamily="18" charset="0"/>
              </a:rPr>
              <a:t>PATT allocated us only a few nights.</a:t>
            </a:r>
          </a:p>
          <a:p>
            <a:pPr marL="457200" indent="-457200">
              <a:buAutoNum type="alphaLcParenBoth"/>
            </a:pPr>
            <a:endParaRPr lang="en-US" sz="800" dirty="0">
              <a:latin typeface="Bookman Old Style" panose="02050604050505020204" pitchFamily="18" charset="0"/>
            </a:endParaRPr>
          </a:p>
          <a:p>
            <a:pPr marL="457200" indent="-457200">
              <a:buAutoNum type="alphaLcParenBoth"/>
            </a:pPr>
            <a:r>
              <a:rPr lang="en-US" dirty="0">
                <a:latin typeface="Bookman Old Style" panose="02050604050505020204" pitchFamily="18" charset="0"/>
              </a:rPr>
              <a:t>The desired velocity accuracy of ~5 kms-1 required using the gratings in the second order and that turned out to be not possible.</a:t>
            </a:r>
          </a:p>
          <a:p>
            <a:pPr marL="457200" indent="-457200">
              <a:buAutoNum type="alphaLcParenBoth"/>
            </a:pPr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Nevertheless 2dF spectra were obtained of main sequence star samples in NGC 6397, NGC 6752 and M55 (as well as 47 </a:t>
            </a:r>
            <a:r>
              <a:rPr lang="en-US" dirty="0" err="1">
                <a:latin typeface="Bookman Old Style" panose="02050604050505020204" pitchFamily="18" charset="0"/>
              </a:rPr>
              <a:t>Tuc</a:t>
            </a:r>
            <a:r>
              <a:rPr lang="en-US" dirty="0">
                <a:latin typeface="Bookman Old Style" panose="02050604050505020204" pitchFamily="18" charset="0"/>
              </a:rPr>
              <a:t> and </a:t>
            </a:r>
            <a:r>
              <a:rPr lang="en-US" dirty="0" err="1">
                <a:latin typeface="Bookman Old Style" panose="02050604050505020204" pitchFamily="18" charset="0"/>
              </a:rPr>
              <a:t>ω</a:t>
            </a:r>
            <a:r>
              <a:rPr lang="en-US" dirty="0">
                <a:latin typeface="Bookman Old Style" panose="02050604050505020204" pitchFamily="18" charset="0"/>
              </a:rPr>
              <a:t> Cen in different programs).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The NGC 6397 and NGC 6752 samples (along with the 47 </a:t>
            </a:r>
            <a:r>
              <a:rPr lang="en-US" dirty="0" err="1">
                <a:latin typeface="Bookman Old Style" panose="02050604050505020204" pitchFamily="18" charset="0"/>
              </a:rPr>
              <a:t>Tuc</a:t>
            </a:r>
            <a:r>
              <a:rPr lang="en-US" dirty="0">
                <a:latin typeface="Bookman Old Style" panose="02050604050505020204" pitchFamily="18" charset="0"/>
              </a:rPr>
              <a:t> sample) served as comparison samples for Laura Stanford’s PhD 2dF studies of main sequence and sub-giant stars in </a:t>
            </a:r>
            <a:r>
              <a:rPr lang="en-US" dirty="0" err="1">
                <a:latin typeface="Bookman Old Style" panose="02050604050505020204" pitchFamily="18" charset="0"/>
              </a:rPr>
              <a:t>ω</a:t>
            </a:r>
            <a:r>
              <a:rPr lang="en-US" dirty="0">
                <a:latin typeface="Bookman Old Style" panose="02050604050505020204" pitchFamily="18" charset="0"/>
              </a:rPr>
              <a:t> Cen: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Stanford et al. 2006, </a:t>
            </a:r>
            <a:r>
              <a:rPr lang="en-US" dirty="0" err="1">
                <a:latin typeface="Bookman Old Style" panose="02050604050505020204" pitchFamily="18" charset="0"/>
              </a:rPr>
              <a:t>ApJ</a:t>
            </a:r>
            <a:r>
              <a:rPr lang="en-US" dirty="0">
                <a:latin typeface="Bookman Old Style" panose="02050604050505020204" pitchFamily="18" charset="0"/>
              </a:rPr>
              <a:t>, 647, 1075</a:t>
            </a:r>
          </a:p>
          <a:p>
            <a:r>
              <a:rPr lang="en-US" dirty="0">
                <a:latin typeface="Bookman Old Style" panose="02050604050505020204" pitchFamily="18" charset="0"/>
              </a:rPr>
              <a:t>Stanford et al. 2007, </a:t>
            </a:r>
            <a:r>
              <a:rPr lang="en-US" dirty="0" err="1">
                <a:latin typeface="Bookman Old Style" panose="02050604050505020204" pitchFamily="18" charset="0"/>
              </a:rPr>
              <a:t>ApJ</a:t>
            </a:r>
            <a:r>
              <a:rPr lang="en-US" dirty="0">
                <a:latin typeface="Bookman Old Style" panose="02050604050505020204" pitchFamily="18" charset="0"/>
              </a:rPr>
              <a:t>, 667, 911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i="1" dirty="0">
                <a:latin typeface="Bookman Old Style" panose="02050604050505020204" pitchFamily="18" charset="0"/>
              </a:rPr>
              <a:t>But like a fine wine the M55 data has been aging gracefully…</a:t>
            </a: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241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  <a:cs typeface="+mn-cs"/>
              </a:rPr>
              <a:t>M55</a:t>
            </a: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67334-B046-AA78-5B0A-6F96E15C1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00398"/>
            <a:ext cx="4860000" cy="45524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C2A48-F2D2-3F52-052E-86287733309F}"/>
              </a:ext>
            </a:extLst>
          </p:cNvPr>
          <p:cNvSpPr txBox="1"/>
          <p:nvPr/>
        </p:nvSpPr>
        <p:spPr>
          <a:xfrm>
            <a:off x="5292080" y="1124744"/>
            <a:ext cx="3623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M55 CMD from 40inch Tek 2K CCD observations of 4 overlapping 20` x 20` fields.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Shown are stars with 3.6</a:t>
            </a:r>
            <a:r>
              <a:rPr lang="en-US" dirty="0">
                <a:latin typeface="+mn-lt"/>
              </a:rPr>
              <a:t>`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u="sng" dirty="0">
                <a:latin typeface="Bookman Old Style" panose="02050604050505020204" pitchFamily="18" charset="0"/>
              </a:rPr>
              <a:t>&lt;</a:t>
            </a:r>
            <a:r>
              <a:rPr lang="en-US" dirty="0">
                <a:latin typeface="Bookman Old Style" panose="02050604050505020204" pitchFamily="18" charset="0"/>
              </a:rPr>
              <a:t> r </a:t>
            </a:r>
            <a:r>
              <a:rPr lang="en-US" u="sng" dirty="0">
                <a:latin typeface="Bookman Old Style" panose="02050604050505020204" pitchFamily="18" charset="0"/>
              </a:rPr>
              <a:t>&lt;</a:t>
            </a:r>
            <a:r>
              <a:rPr lang="en-US" dirty="0">
                <a:latin typeface="Bookman Old Style" panose="02050604050505020204" pitchFamily="18" charset="0"/>
              </a:rPr>
              <a:t> 13</a:t>
            </a:r>
            <a:r>
              <a:rPr lang="en-US" dirty="0">
                <a:latin typeface="+mn-lt"/>
              </a:rPr>
              <a:t>`</a:t>
            </a:r>
            <a:r>
              <a:rPr lang="en-US" dirty="0">
                <a:latin typeface="Bookman Old Style" panose="02050604050505020204" pitchFamily="18" charset="0"/>
              </a:rPr>
              <a:t> from cluster </a:t>
            </a:r>
            <a:r>
              <a:rPr lang="en-US" dirty="0" err="1">
                <a:latin typeface="Bookman Old Style" panose="02050604050505020204" pitchFamily="18" charset="0"/>
              </a:rPr>
              <a:t>centre</a:t>
            </a:r>
            <a:r>
              <a:rPr lang="en-US" dirty="0">
                <a:latin typeface="Bookman Old Style" panose="02050604050505020204" pitchFamily="18" charset="0"/>
              </a:rPr>
              <a:t> and no companion within 6 arcsec.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Box shows 271 main sequence candidates for 2dF observing.</a:t>
            </a:r>
          </a:p>
        </p:txBody>
      </p:sp>
    </p:spTree>
    <p:extLst>
      <p:ext uri="{BB962C8B-B14F-4D97-AF65-F5344CB8AC3E}">
        <p14:creationId xmlns:p14="http://schemas.microsoft.com/office/powerpoint/2010/main" val="24112575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  <a:cs typeface="+mn-cs"/>
              </a:rPr>
              <a:t>M55</a:t>
            </a: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C2A48-F2D2-3F52-052E-86287733309F}"/>
              </a:ext>
            </a:extLst>
          </p:cNvPr>
          <p:cNvSpPr txBox="1"/>
          <p:nvPr/>
        </p:nvSpPr>
        <p:spPr>
          <a:xfrm>
            <a:off x="323570" y="911800"/>
            <a:ext cx="8534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2dF </a:t>
            </a:r>
            <a:r>
              <a:rPr lang="en-US" dirty="0" err="1">
                <a:latin typeface="Bookman Old Style" panose="02050604050505020204" pitchFamily="18" charset="0"/>
              </a:rPr>
              <a:t>fibre</a:t>
            </a:r>
            <a:r>
              <a:rPr lang="en-US" dirty="0">
                <a:latin typeface="Bookman Old Style" panose="02050604050505020204" pitchFamily="18" charset="0"/>
              </a:rPr>
              <a:t>-to-</a:t>
            </a:r>
            <a:r>
              <a:rPr lang="en-US" dirty="0" err="1">
                <a:latin typeface="Bookman Old Style" panose="02050604050505020204" pitchFamily="18" charset="0"/>
              </a:rPr>
              <a:t>fibre</a:t>
            </a:r>
            <a:r>
              <a:rPr lang="en-US" dirty="0">
                <a:latin typeface="Bookman Old Style" panose="02050604050505020204" pitchFamily="18" charset="0"/>
              </a:rPr>
              <a:t> spacing limits restricted the </a:t>
            </a:r>
            <a:r>
              <a:rPr lang="en-US" dirty="0" err="1">
                <a:latin typeface="Bookman Old Style" panose="02050604050505020204" pitchFamily="18" charset="0"/>
              </a:rPr>
              <a:t>configureable</a:t>
            </a:r>
            <a:r>
              <a:rPr lang="en-US" dirty="0">
                <a:latin typeface="Bookman Old Style" panose="02050604050505020204" pitchFamily="18" charset="0"/>
              </a:rPr>
              <a:t> sample, plus we decided to use spectrograph 1 only, as the increase in configured sample with both spectrographs was relatively small, and spectrograph 2 suffered occasional halation issues. 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Observed 89 main sequence targets with the 1200B grating (3700-4750 Ang coverage at ~2.8 Ang resolution) and exposures of 4x2000s in clear skies but 2.2</a:t>
            </a:r>
            <a:r>
              <a:rPr lang="en-US" dirty="0">
                <a:latin typeface="+mn-lt"/>
              </a:rPr>
              <a:t>``</a:t>
            </a:r>
            <a:r>
              <a:rPr lang="en-US" dirty="0">
                <a:latin typeface="Bookman Old Style" panose="02050604050505020204" pitchFamily="18" charset="0"/>
              </a:rPr>
              <a:t> seeing.  Spectra reduced with 2dFdr.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Of the 89 targets, 3 had no signal and 2 had much lower counts than the rest.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•</a:t>
            </a:r>
            <a:r>
              <a:rPr lang="en-US" sz="10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charset="0"/>
              </a:rPr>
              <a:t>  </a:t>
            </a:r>
            <a:r>
              <a:rPr lang="en-US" dirty="0">
                <a:latin typeface="Bookman Old Style" panose="02050604050505020204" pitchFamily="18" charset="0"/>
              </a:rPr>
              <a:t>Cross-correlation of spectra with NGC 6397 spectra suggested 9 stars are radial velocity non-members.  But nowadays we can do better…</a:t>
            </a:r>
          </a:p>
        </p:txBody>
      </p:sp>
    </p:spTree>
    <p:extLst>
      <p:ext uri="{BB962C8B-B14F-4D97-AF65-F5344CB8AC3E}">
        <p14:creationId xmlns:p14="http://schemas.microsoft.com/office/powerpoint/2010/main" val="38037348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latin typeface="Bookman Old Style" panose="02050604050505020204" pitchFamily="18" charset="0"/>
                <a:cs typeface="+mn-cs"/>
              </a:rPr>
              <a:t>M55</a:t>
            </a: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C2A48-F2D2-3F52-052E-86287733309F}"/>
              </a:ext>
            </a:extLst>
          </p:cNvPr>
          <p:cNvSpPr txBox="1"/>
          <p:nvPr/>
        </p:nvSpPr>
        <p:spPr>
          <a:xfrm>
            <a:off x="4267200" y="279023"/>
            <a:ext cx="454322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Bookman Old Style" panose="02050604050505020204" pitchFamily="18" charset="0"/>
              </a:rPr>
              <a:t>Gaia DR3</a:t>
            </a:r>
            <a:r>
              <a:rPr lang="en-US" dirty="0">
                <a:latin typeface="Bookman Old Style" panose="02050604050505020204" pitchFamily="18" charset="0"/>
              </a:rPr>
              <a:t> proper motions confirm that the 9 radial velocity non-members (open circles) are indeed non-members plus one further star (6-point star) is a proper motion non-member despite a compatible radial velocity.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i="1" dirty="0">
                <a:latin typeface="Bookman Old Style" panose="02050604050505020204" pitchFamily="18" charset="0"/>
              </a:rPr>
              <a:t>Gaia DR3 </a:t>
            </a:r>
            <a:r>
              <a:rPr lang="en-US" dirty="0">
                <a:latin typeface="Bookman Old Style" panose="02050604050505020204" pitchFamily="18" charset="0"/>
              </a:rPr>
              <a:t>also showed that two targets are actually close (&lt; 1</a:t>
            </a:r>
            <a:r>
              <a:rPr lang="en-US" dirty="0">
                <a:latin typeface="+mn-lt"/>
              </a:rPr>
              <a:t>``</a:t>
            </a:r>
            <a:r>
              <a:rPr lang="en-US" dirty="0">
                <a:latin typeface="Bookman Old Style" panose="02050604050505020204" pitchFamily="18" charset="0"/>
              </a:rPr>
              <a:t>) doubles with similar G magnitudes.  These were excluded leaving a </a:t>
            </a:r>
            <a:r>
              <a:rPr lang="en-US" i="1" dirty="0">
                <a:latin typeface="Bookman Old Style" panose="02050604050505020204" pitchFamily="18" charset="0"/>
              </a:rPr>
              <a:t>final sample of 72 M55 main sequence members</a:t>
            </a:r>
            <a:r>
              <a:rPr lang="en-US" dirty="0">
                <a:latin typeface="Bookman Old Style" panose="02050604050505020204" pitchFamily="18" charset="0"/>
              </a:rPr>
              <a:t>. 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Generally, the spectra are all very similar – e.g. no evidence of any </a:t>
            </a:r>
            <a:r>
              <a:rPr lang="en-US" dirty="0" err="1">
                <a:latin typeface="Bookman Old Style" panose="02050604050505020204" pitchFamily="18" charset="0"/>
              </a:rPr>
              <a:t>CaII</a:t>
            </a:r>
            <a:r>
              <a:rPr lang="en-US" dirty="0">
                <a:latin typeface="Bookman Old Style" panose="02050604050505020204" pitchFamily="18" charset="0"/>
              </a:rPr>
              <a:t> K-line strength variation.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i="1" dirty="0">
                <a:latin typeface="Bookman Old Style" panose="02050604050505020204" pitchFamily="18" charset="0"/>
              </a:rPr>
              <a:t>But one star is different…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48DE-945C-79A2-E7C1-6228722A3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44" y="1379815"/>
            <a:ext cx="3780000" cy="35649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36795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2514600" y="6096000"/>
            <a:ext cx="640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i="1">
                <a:solidFill>
                  <a:schemeClr val="tx2"/>
                </a:solidFill>
                <a:cs typeface="+mn-cs"/>
              </a:rPr>
              <a:t>		          	  Research School of Astronomy &amp; Astrophysics</a:t>
            </a:r>
            <a:endParaRPr lang="en-US">
              <a:cs typeface="+mn-cs"/>
            </a:endParaRP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chemeClr val="tx2"/>
              </a:solidFill>
              <a:cs typeface="+mn-cs"/>
            </a:endParaRP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4267200" y="25908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7412" name="Picture 6" descr="te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1587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EEF12-20B7-530E-5C0B-6689A6537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669" y="3077918"/>
            <a:ext cx="6584331" cy="302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FC52A-F7AE-5182-26A3-0E3AE6E4E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45" y="348352"/>
            <a:ext cx="4032000" cy="27295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93467D-40FD-53F8-CF32-D69D7EB9DB44}"/>
              </a:ext>
            </a:extLst>
          </p:cNvPr>
          <p:cNvSpPr txBox="1"/>
          <p:nvPr/>
        </p:nvSpPr>
        <p:spPr>
          <a:xfrm>
            <a:off x="5004048" y="381000"/>
            <a:ext cx="36827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One star has a much stronger G-band (CH) than the other 71 stars.</a:t>
            </a:r>
          </a:p>
          <a:p>
            <a:endParaRPr lang="en-US" sz="800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The other stars show no evidence for any intrinsic spread in the W(G) values (</a:t>
            </a:r>
            <a:r>
              <a:rPr lang="en-US" dirty="0" err="1">
                <a:latin typeface="Bookman Old Style" panose="02050604050505020204" pitchFamily="18" charset="0"/>
              </a:rPr>
              <a:t>σ</a:t>
            </a:r>
            <a:r>
              <a:rPr lang="en-US" dirty="0">
                <a:latin typeface="Bookman Old Style" panose="02050604050505020204" pitchFamily="18" charset="0"/>
              </a:rPr>
              <a:t>(W(G) = 0.5 Ang).</a:t>
            </a:r>
          </a:p>
        </p:txBody>
      </p:sp>
    </p:spTree>
    <p:extLst>
      <p:ext uri="{BB962C8B-B14F-4D97-AF65-F5344CB8AC3E}">
        <p14:creationId xmlns:p14="http://schemas.microsoft.com/office/powerpoint/2010/main" val="2662580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FFCC99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AE82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76341</TotalTime>
  <Words>1730</Words>
  <Application>Microsoft Macintosh PowerPoint</Application>
  <PresentationFormat>On-screen Show (4:3)</PresentationFormat>
  <Paragraphs>149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 Rounded MT Bold</vt:lpstr>
      <vt:lpstr>Bookman Old Style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Gemini Observatory: Moving into Science Operations</dc:title>
  <dc:creator>DaCosta</dc:creator>
  <cp:lastModifiedBy>Gary Da Costa</cp:lastModifiedBy>
  <cp:revision>2108</cp:revision>
  <cp:lastPrinted>2024-09-30T05:28:51Z</cp:lastPrinted>
  <dcterms:created xsi:type="dcterms:W3CDTF">2002-03-19T09:40:55Z</dcterms:created>
  <dcterms:modified xsi:type="dcterms:W3CDTF">2024-10-03T05:40:42Z</dcterms:modified>
</cp:coreProperties>
</file>