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58"/>
  </p:normalViewPr>
  <p:slideViewPr>
    <p:cSldViewPr snapToGrid="0">
      <p:cViewPr varScale="1">
        <p:scale>
          <a:sx n="84" d="100"/>
          <a:sy n="84" d="100"/>
        </p:scale>
        <p:origin x="15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e Bloggs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–Joe Bloggs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23" name="Group"/>
          <p:cNvGrpSpPr/>
          <p:nvPr/>
        </p:nvGrpSpPr>
        <p:grpSpPr>
          <a:xfrm>
            <a:off x="-1344230" y="-143540"/>
            <a:ext cx="15693260" cy="10184412"/>
            <a:chOff x="0" y="0"/>
            <a:chExt cx="15693259" cy="10184410"/>
          </a:xfrm>
        </p:grpSpPr>
        <p:sp>
          <p:nvSpPr>
            <p:cNvPr id="120" name="Rectangle"/>
            <p:cNvSpPr/>
            <p:nvPr/>
          </p:nvSpPr>
          <p:spPr>
            <a:xfrm>
              <a:off x="1132641" y="0"/>
              <a:ext cx="13427977" cy="1106318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1" name="greyscale_1080x1990.jpg" descr="greyscale_1080x1990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78696"/>
              <a:ext cx="15693260" cy="85169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" name="Rectangle"/>
            <p:cNvSpPr/>
            <p:nvPr/>
          </p:nvSpPr>
          <p:spPr>
            <a:xfrm>
              <a:off x="1344229" y="9078093"/>
              <a:ext cx="13593667" cy="1106318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omg027.jpg" descr="omg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850"/>
            <a:ext cx="13004800" cy="88519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Phthalocyanine pigment, crossed polars, birefringent colours"/>
          <p:cNvSpPr txBox="1"/>
          <p:nvPr/>
        </p:nvSpPr>
        <p:spPr>
          <a:xfrm>
            <a:off x="2815376" y="9296399"/>
            <a:ext cx="753384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Phthalocyanine pigment, crossed polars, birefringent colours</a:t>
            </a:r>
          </a:p>
        </p:txBody>
      </p:sp>
      <p:pic>
        <p:nvPicPr>
          <p:cNvPr id="171" name="Screen_ 2024-08-19 at 11.18.23.jpg" descr="Screen_ 2024-08-19 at 11.18.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31" y="2413000"/>
            <a:ext cx="11503214" cy="4774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Screen_ 2024-07-05 at 10.34.53.jpg" descr="Screen_ 2024-07-05 at 10.34.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6001"/>
            <a:ext cx="13004800" cy="974759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Rectangle"/>
          <p:cNvSpPr/>
          <p:nvPr/>
        </p:nvSpPr>
        <p:spPr>
          <a:xfrm>
            <a:off x="5029200" y="5397500"/>
            <a:ext cx="1498600" cy="317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7" name="Rectangle"/>
          <p:cNvSpPr/>
          <p:nvPr/>
        </p:nvSpPr>
        <p:spPr>
          <a:xfrm>
            <a:off x="3399366" y="5492750"/>
            <a:ext cx="1629834" cy="203200"/>
          </a:xfrm>
          <a:prstGeom prst="rect">
            <a:avLst/>
          </a:prstGeom>
          <a:solidFill>
            <a:srgbClr val="FCFFF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8" name="October…"/>
          <p:cNvSpPr txBox="1"/>
          <p:nvPr/>
        </p:nvSpPr>
        <p:spPr>
          <a:xfrm>
            <a:off x="95262" y="4743450"/>
            <a:ext cx="128384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October </a:t>
            </a:r>
          </a:p>
          <a:p>
            <a: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1974</a:t>
            </a:r>
          </a:p>
        </p:txBody>
      </p:sp>
      <p:pic>
        <p:nvPicPr>
          <p:cNvPr id="179" name="Screen_ 2024-07-05 at 10.34.53.jpg" descr="Screen_ 2024-07-05 at 10.34.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33001"/>
            <a:ext cx="13004800" cy="97475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Screen_ 2024-07-05 at 10.34.53.jpg" descr="Screen_ 2024-07-05 at 10.34.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6001"/>
            <a:ext cx="13004800" cy="974759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ctangle"/>
          <p:cNvSpPr/>
          <p:nvPr/>
        </p:nvSpPr>
        <p:spPr>
          <a:xfrm>
            <a:off x="5029200" y="5397500"/>
            <a:ext cx="1498600" cy="317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5" name="Rectangle"/>
          <p:cNvSpPr/>
          <p:nvPr/>
        </p:nvSpPr>
        <p:spPr>
          <a:xfrm>
            <a:off x="3399366" y="5492750"/>
            <a:ext cx="1629834" cy="203200"/>
          </a:xfrm>
          <a:prstGeom prst="rect">
            <a:avLst/>
          </a:prstGeom>
          <a:solidFill>
            <a:srgbClr val="FCFFF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6" name="October…"/>
          <p:cNvSpPr txBox="1"/>
          <p:nvPr/>
        </p:nvSpPr>
        <p:spPr>
          <a:xfrm>
            <a:off x="95262" y="4743450"/>
            <a:ext cx="128384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October </a:t>
            </a:r>
          </a:p>
          <a:p>
            <a: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1974</a:t>
            </a:r>
          </a:p>
        </p:txBody>
      </p:sp>
      <p:pic>
        <p:nvPicPr>
          <p:cNvPr id="187" name="Screen_ 2024-07-05 at 10.34.53.jpg" descr="Screen_ 2024-07-05 at 10.34.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33001"/>
            <a:ext cx="13004800" cy="97475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" name="Group"/>
          <p:cNvGrpSpPr/>
          <p:nvPr/>
        </p:nvGrpSpPr>
        <p:grpSpPr>
          <a:xfrm>
            <a:off x="-277687" y="-97908"/>
            <a:ext cx="13396788" cy="10279616"/>
            <a:chOff x="0" y="0"/>
            <a:chExt cx="13396786" cy="10279615"/>
          </a:xfrm>
        </p:grpSpPr>
        <p:grpSp>
          <p:nvGrpSpPr>
            <p:cNvPr id="191" name="Group"/>
            <p:cNvGrpSpPr/>
            <p:nvPr/>
          </p:nvGrpSpPr>
          <p:grpSpPr>
            <a:xfrm>
              <a:off x="0" y="0"/>
              <a:ext cx="13396788" cy="10279616"/>
              <a:chOff x="0" y="0"/>
              <a:chExt cx="13396787" cy="10279615"/>
            </a:xfrm>
          </p:grpSpPr>
          <p:sp>
            <p:nvSpPr>
              <p:cNvPr id="188" name="Rectangle"/>
              <p:cNvSpPr/>
              <p:nvPr/>
            </p:nvSpPr>
            <p:spPr>
              <a:xfrm>
                <a:off x="7219824" y="4333700"/>
                <a:ext cx="6151136" cy="1615217"/>
              </a:xfrm>
              <a:prstGeom prst="rect">
                <a:avLst/>
              </a:prstGeom>
              <a:solidFill>
                <a:srgbClr val="5E5E5E">
                  <a:alpha val="66056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9" name="Rectangle"/>
              <p:cNvSpPr/>
              <p:nvPr/>
            </p:nvSpPr>
            <p:spPr>
              <a:xfrm>
                <a:off x="147633" y="0"/>
                <a:ext cx="13249155" cy="4330700"/>
              </a:xfrm>
              <a:prstGeom prst="rect">
                <a:avLst/>
              </a:prstGeom>
              <a:solidFill>
                <a:srgbClr val="5E5E5E">
                  <a:alpha val="66056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90" name="Rectangle"/>
              <p:cNvSpPr/>
              <p:nvPr/>
            </p:nvSpPr>
            <p:spPr>
              <a:xfrm>
                <a:off x="0" y="5948915"/>
                <a:ext cx="13249155" cy="4330701"/>
              </a:xfrm>
              <a:prstGeom prst="rect">
                <a:avLst/>
              </a:prstGeom>
              <a:solidFill>
                <a:srgbClr val="5E5E5E">
                  <a:alpha val="66056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92" name="Rectangle"/>
            <p:cNvSpPr/>
            <p:nvPr/>
          </p:nvSpPr>
          <p:spPr>
            <a:xfrm>
              <a:off x="160546" y="4330581"/>
              <a:ext cx="2239726" cy="1618454"/>
            </a:xfrm>
            <a:prstGeom prst="rect">
              <a:avLst/>
            </a:prstGeom>
            <a:solidFill>
              <a:srgbClr val="5E5E5E">
                <a:alpha val="660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94" name="Shape"/>
          <p:cNvSpPr/>
          <p:nvPr/>
        </p:nvSpPr>
        <p:spPr>
          <a:xfrm rot="10792313">
            <a:off x="5420763" y="5308767"/>
            <a:ext cx="2391810" cy="246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20" y="12139"/>
                </a:moveTo>
                <a:lnTo>
                  <a:pt x="13220" y="21600"/>
                </a:lnTo>
                <a:lnTo>
                  <a:pt x="21600" y="12172"/>
                </a:lnTo>
                <a:lnTo>
                  <a:pt x="13054" y="0"/>
                </a:lnTo>
                <a:lnTo>
                  <a:pt x="13220" y="3234"/>
                </a:lnTo>
                <a:lnTo>
                  <a:pt x="0" y="6925"/>
                </a:lnTo>
                <a:lnTo>
                  <a:pt x="38" y="12139"/>
                </a:lnTo>
                <a:lnTo>
                  <a:pt x="13220" y="12139"/>
                </a:lnTo>
                <a:close/>
              </a:path>
            </a:pathLst>
          </a:custGeom>
          <a:solidFill>
            <a:srgbClr val="000000">
              <a:alpha val="6935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1" dur="indefinite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001302" pathEditMode="relative">
                                      <p:cBhvr>
                                        <p:cTn id="1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animBg="1" advAuto="0"/>
      <p:bldP spid="194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8" name="dwc_7411_tran_1.jpg" descr="dwc_7411_tran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71" y="499743"/>
            <a:ext cx="13131171" cy="875411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Joe Wampler and Cheryl Christiansen building the AAO office, Epping, late 1974"/>
          <p:cNvSpPr txBox="1"/>
          <p:nvPr/>
        </p:nvSpPr>
        <p:spPr>
          <a:xfrm>
            <a:off x="1995535" y="9116696"/>
            <a:ext cx="930104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300" b="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Joe Wampler and Cheryl Christiansen building the AAO office, Epping, late 1974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3" name="760300__Joe_Wampler_DFM.jpg" descr="760300__Joe_Wampler_DF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350" y="0"/>
            <a:ext cx="76581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Rectangle"/>
          <p:cNvSpPr/>
          <p:nvPr/>
        </p:nvSpPr>
        <p:spPr>
          <a:xfrm>
            <a:off x="-97917" y="-34734"/>
            <a:ext cx="2788183" cy="9823068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5" name="Joe Wampler…"/>
          <p:cNvSpPr txBox="1"/>
          <p:nvPr/>
        </p:nvSpPr>
        <p:spPr>
          <a:xfrm>
            <a:off x="581249" y="4369627"/>
            <a:ext cx="186479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7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Joe Wampler</a:t>
            </a:r>
          </a:p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7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1975</a:t>
            </a:r>
          </a:p>
        </p:txBody>
      </p:sp>
      <p:sp>
        <p:nvSpPr>
          <p:cNvPr id="206" name="Rectangle"/>
          <p:cNvSpPr/>
          <p:nvPr/>
        </p:nvSpPr>
        <p:spPr>
          <a:xfrm>
            <a:off x="10216618" y="-34734"/>
            <a:ext cx="2788182" cy="9823068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0" name="Screen_ 2024-08-20 at 09.53.08.jpg" descr="Screen_ 2024-08-20 at 09.53.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278" y="-1"/>
            <a:ext cx="14477356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ctangle"/>
          <p:cNvSpPr/>
          <p:nvPr/>
        </p:nvSpPr>
        <p:spPr>
          <a:xfrm>
            <a:off x="-141933" y="9230566"/>
            <a:ext cx="13288666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2" name="Joe Wampler’s leaving ‘party’  March 1976"/>
          <p:cNvSpPr txBox="1"/>
          <p:nvPr/>
        </p:nvSpPr>
        <p:spPr>
          <a:xfrm>
            <a:off x="2721897" y="9296399"/>
            <a:ext cx="756100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Joe Wampler’s leaving ‘party’  March 1976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6" name="Screen_ 2024-08-19 at 13.24.09.jpg" descr="Screen_ 2024-08-19 at 13.24.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4385" y="0"/>
            <a:ext cx="15909444" cy="1008309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Don and Christine Morton…"/>
          <p:cNvSpPr txBox="1"/>
          <p:nvPr/>
        </p:nvSpPr>
        <p:spPr>
          <a:xfrm>
            <a:off x="3810266" y="1153868"/>
            <a:ext cx="415963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Don and Christine Morton</a:t>
            </a:r>
          </a:p>
          <a:p>
            <a:pPr>
              <a:defRPr sz="25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in Ken Gorham’s swimming pool</a:t>
            </a:r>
          </a:p>
          <a:p>
            <a:pPr>
              <a:defRPr sz="25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mid-1970s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Screen_ 2024-08-19 at 12.38.33.jpg" descr="Screen_ 2024-08-19 at 12.38.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835" y="-341104"/>
            <a:ext cx="13846470" cy="10435808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John van den Brenk…"/>
          <p:cNvSpPr txBox="1"/>
          <p:nvPr/>
        </p:nvSpPr>
        <p:spPr>
          <a:xfrm>
            <a:off x="8148194" y="8245959"/>
            <a:ext cx="2855279" cy="854392"/>
          </a:xfrm>
          <a:prstGeom prst="rect">
            <a:avLst/>
          </a:prstGeom>
          <a:ln w="12700">
            <a:miter lim="400000"/>
          </a:ln>
          <a:effectLst>
            <a:outerShdw blurRad="12700" dist="27042" dir="1831826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John van den Brenk</a:t>
            </a:r>
          </a:p>
          <a:p>
            <a:pPr>
              <a:defRPr sz="25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March 1976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6" name="Screen_ 2024-08-09 at 13.17.04.jpg" descr="Screen_ 2024-08-09 at 13.17.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0774" y="-225056"/>
            <a:ext cx="15482036" cy="9978656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Quote Bubble"/>
          <p:cNvSpPr/>
          <p:nvPr/>
        </p:nvSpPr>
        <p:spPr>
          <a:xfrm>
            <a:off x="7272087" y="1786334"/>
            <a:ext cx="2329098" cy="964477"/>
          </a:xfrm>
          <a:prstGeom prst="wedgeEllipseCallout">
            <a:avLst>
              <a:gd name="adj1" fmla="val -60649"/>
              <a:gd name="adj2" fmla="val 7994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8" name="Get me out of here!"/>
          <p:cNvSpPr txBox="1"/>
          <p:nvPr/>
        </p:nvSpPr>
        <p:spPr>
          <a:xfrm>
            <a:off x="7272139" y="1904028"/>
            <a:ext cx="2329208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Get me out of here!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2" name="Screen_ 2024-02-06 at 16.53.54.jpg" descr="Screen_ 2024-02-06 at 16.53.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8326" y="-66510"/>
            <a:ext cx="15546985" cy="10005335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At the AAT…"/>
          <p:cNvSpPr txBox="1"/>
          <p:nvPr/>
        </p:nvSpPr>
        <p:spPr>
          <a:xfrm>
            <a:off x="375316" y="7804150"/>
            <a:ext cx="155653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At the AAT</a:t>
            </a:r>
          </a:p>
          <a:p>
            <a:pPr>
              <a:defRPr sz="25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early 1976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2A718B-CDBE-B632-B2D5-052432E2D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telescope in space&#10;&#10;Description automatically generated">
            <a:extLst>
              <a:ext uri="{FF2B5EF4-FFF2-40B4-BE49-F238E27FC236}">
                <a16:creationId xmlns:a16="http://schemas.microsoft.com/office/drawing/2014/main" id="{7BB92A80-8128-9AF3-75A6-244A7D640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8" y="0"/>
            <a:ext cx="12324703" cy="9753600"/>
          </a:xfrm>
          <a:prstGeom prst="rect">
            <a:avLst/>
          </a:prstGeom>
        </p:spPr>
      </p:pic>
      <p:sp>
        <p:nvSpPr>
          <p:cNvPr id="5" name="Shape 334">
            <a:extLst>
              <a:ext uri="{FF2B5EF4-FFF2-40B4-BE49-F238E27FC236}">
                <a16:creationId xmlns:a16="http://schemas.microsoft.com/office/drawing/2014/main" id="{E5C6A9BC-6117-0E8D-05EE-2768A61FBD02}"/>
              </a:ext>
            </a:extLst>
          </p:cNvPr>
          <p:cNvSpPr/>
          <p:nvPr/>
        </p:nvSpPr>
        <p:spPr>
          <a:xfrm rot="5400000">
            <a:off x="-724421" y="1064469"/>
            <a:ext cx="2611121" cy="4821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1600" tIns="101600" rIns="101600" bIns="101600">
            <a:spAutoFit/>
          </a:bodyPr>
          <a:lstStyle>
            <a:lvl1pPr>
              <a:defRPr sz="2800">
                <a:solidFill>
                  <a:srgbClr val="FFEF8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en-AU" sz="1800" dirty="0"/>
              <a:t>Jonathan </a:t>
            </a:r>
            <a:r>
              <a:rPr lang="en-AU" sz="1800" dirty="0" err="1"/>
              <a:t>Pogson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402258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7" name="Pat_Wallace_1974.jpg" descr="Pat_Wallace_19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497" y="-84667"/>
            <a:ext cx="7555806" cy="114681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Pat Wallace, 1975"/>
          <p:cNvSpPr txBox="1"/>
          <p:nvPr/>
        </p:nvSpPr>
        <p:spPr>
          <a:xfrm>
            <a:off x="127664" y="8319243"/>
            <a:ext cx="2596834" cy="47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Pat Wallace, 1975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2" name="Punch_cards_1980s.jpg" descr="Punch_cards_1980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0882" y="0"/>
            <a:ext cx="13911663" cy="915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Rectangle"/>
          <p:cNvSpPr/>
          <p:nvPr/>
        </p:nvSpPr>
        <p:spPr>
          <a:xfrm>
            <a:off x="0" y="-666367"/>
            <a:ext cx="13004801" cy="666367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4" name="Rectangle"/>
          <p:cNvSpPr/>
          <p:nvPr/>
        </p:nvSpPr>
        <p:spPr>
          <a:xfrm>
            <a:off x="-1" y="9156700"/>
            <a:ext cx="13004801" cy="666367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5" name="Text"/>
          <p:cNvSpPr txBox="1"/>
          <p:nvPr/>
        </p:nvSpPr>
        <p:spPr>
          <a:xfrm>
            <a:off x="6146088" y="4646270"/>
            <a:ext cx="712624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246" name="Text"/>
          <p:cNvSpPr txBox="1"/>
          <p:nvPr/>
        </p:nvSpPr>
        <p:spPr>
          <a:xfrm>
            <a:off x="6273088" y="4773270"/>
            <a:ext cx="712624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247" name="Text"/>
          <p:cNvSpPr txBox="1"/>
          <p:nvPr/>
        </p:nvSpPr>
        <p:spPr>
          <a:xfrm>
            <a:off x="6400088" y="4900270"/>
            <a:ext cx="712624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248" name="Text"/>
          <p:cNvSpPr txBox="1"/>
          <p:nvPr/>
        </p:nvSpPr>
        <p:spPr>
          <a:xfrm>
            <a:off x="6527088" y="5027270"/>
            <a:ext cx="712624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249" name="Text"/>
          <p:cNvSpPr txBox="1"/>
          <p:nvPr/>
        </p:nvSpPr>
        <p:spPr>
          <a:xfrm>
            <a:off x="6654088" y="5154270"/>
            <a:ext cx="712624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250" name="Text"/>
          <p:cNvSpPr txBox="1"/>
          <p:nvPr/>
        </p:nvSpPr>
        <p:spPr>
          <a:xfrm>
            <a:off x="6781088" y="5281270"/>
            <a:ext cx="712624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251" name="Punched cards, late 1970s"/>
          <p:cNvSpPr txBox="1"/>
          <p:nvPr/>
        </p:nvSpPr>
        <p:spPr>
          <a:xfrm>
            <a:off x="3380632" y="9156699"/>
            <a:ext cx="6751536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Punched cards, late 1970s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 </a:t>
            </a:r>
          </a:p>
        </p:txBody>
      </p:sp>
      <p:sp>
        <p:nvSpPr>
          <p:cNvPr id="25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5" name="Screen_ 2024-07-20 at 10.47.57.jpg" descr="Screen_ 2024-07-20 at 10.47.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3979" y="0"/>
            <a:ext cx="14552758" cy="10644545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he ‘Ann’ plate March 1976.…"/>
          <p:cNvSpPr txBox="1"/>
          <p:nvPr/>
        </p:nvSpPr>
        <p:spPr>
          <a:xfrm>
            <a:off x="158886" y="348609"/>
            <a:ext cx="5426346" cy="854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 ‘Ann’ plate March 1976. </a:t>
            </a:r>
          </a:p>
          <a:p>
            <a:pPr>
              <a:defRPr sz="25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Raster scans separated by 10 arc sec.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0" name="Screen_ 2024-07-20 at 10.56.10.jpg" descr="Screen_ 2024-07-20 at 10.56.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1991" y="-66558"/>
            <a:ext cx="15610749" cy="10122596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Rectangle"/>
          <p:cNvSpPr/>
          <p:nvPr/>
        </p:nvSpPr>
        <p:spPr>
          <a:xfrm>
            <a:off x="0" y="9753600"/>
            <a:ext cx="13004801" cy="1025275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2" name="Pinatubo sky, 3 hours after sunset, January, 1992"/>
          <p:cNvSpPr txBox="1"/>
          <p:nvPr/>
        </p:nvSpPr>
        <p:spPr>
          <a:xfrm>
            <a:off x="3498375" y="9215770"/>
            <a:ext cx="600805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Pinatubo sky, 3 hours after sunset, January, 1992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6" name="Screen_ 2024-07-20 at 10.55.13.jpg" descr="Screen_ 2024-07-20 at 10.55.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5055" y="-12700"/>
            <a:ext cx="16367401" cy="10261592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Defocused star trails in Orion, revealing colour."/>
          <p:cNvSpPr txBox="1"/>
          <p:nvPr/>
        </p:nvSpPr>
        <p:spPr>
          <a:xfrm>
            <a:off x="4070061" y="133025"/>
            <a:ext cx="5137169" cy="854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Defocused star trails in Orion, revealing colour.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1" name="Screen_ 2024-07-20 at 11.27.14.jpg" descr="Screen_ 2024-07-20 at 11.27.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7171" y="-98293"/>
            <a:ext cx="15815698" cy="10178266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Dust colours in the Corona Australis reflection nebula (UKST)"/>
          <p:cNvSpPr txBox="1"/>
          <p:nvPr/>
        </p:nvSpPr>
        <p:spPr>
          <a:xfrm>
            <a:off x="136009" y="78461"/>
            <a:ext cx="5137170" cy="854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Dust colours in the Corona Australis reflection nebula (UKST)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6" name="Screen_ 2024-07-20 at 11.26.38.jpg" descr="Screen_ 2024-07-20 at 11.26.38.jpg"/>
          <p:cNvPicPr>
            <a:picLocks noChangeAspect="1"/>
          </p:cNvPicPr>
          <p:nvPr/>
        </p:nvPicPr>
        <p:blipFill>
          <a:blip r:embed="rId2"/>
          <a:srcRect l="499" t="1171"/>
          <a:stretch>
            <a:fillRect/>
          </a:stretch>
        </p:blipFill>
        <p:spPr>
          <a:xfrm>
            <a:off x="-1106081" y="-12700"/>
            <a:ext cx="15050622" cy="10102315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he Orion Nebula…"/>
          <p:cNvSpPr txBox="1"/>
          <p:nvPr/>
        </p:nvSpPr>
        <p:spPr>
          <a:xfrm>
            <a:off x="2672214" y="253999"/>
            <a:ext cx="3045938" cy="854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 Orion Nebula </a:t>
            </a:r>
          </a:p>
          <a:p>
            <a:pPr>
              <a:defRPr sz="2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solidFill>
                  <a:srgbClr val="FFFFFF"/>
                </a:solidFill>
              </a:rPr>
              <a:t>from UKST plates</a:t>
            </a:r>
            <a:r>
              <a:t>.</a:t>
            </a:r>
          </a:p>
        </p:txBody>
      </p:sp>
      <p:sp>
        <p:nvSpPr>
          <p:cNvPr id="278" name="Rectangle"/>
          <p:cNvSpPr/>
          <p:nvPr/>
        </p:nvSpPr>
        <p:spPr>
          <a:xfrm>
            <a:off x="10880178" y="0"/>
            <a:ext cx="2672215" cy="9873447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9" name="Rectangle"/>
          <p:cNvSpPr/>
          <p:nvPr/>
        </p:nvSpPr>
        <p:spPr>
          <a:xfrm>
            <a:off x="-1" y="-59924"/>
            <a:ext cx="2672216" cy="9873448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3" name="Screen_ 2024-07-20 at 11.26.00.jpg" descr="Screen_ 2024-07-20 at 11.26.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4556" y="0"/>
            <a:ext cx="14535517" cy="10120921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Rho Ophiuchi…"/>
          <p:cNvSpPr txBox="1"/>
          <p:nvPr/>
        </p:nvSpPr>
        <p:spPr>
          <a:xfrm>
            <a:off x="-261427" y="870805"/>
            <a:ext cx="3045938" cy="123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Rho Ophiuchi</a:t>
            </a:r>
          </a:p>
          <a:p>
            <a:pPr>
              <a:defRPr sz="25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Nebula </a:t>
            </a:r>
          </a:p>
          <a:p>
            <a:pPr>
              <a:defRPr sz="25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(UKST plates).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8" name="Screen_ 2024-07-20 at 11.34.43.jpg" descr="Screen_ 2024-07-20 at 11.34.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420" y="-50800"/>
            <a:ext cx="14573962" cy="9919973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Arrow"/>
          <p:cNvSpPr/>
          <p:nvPr/>
        </p:nvSpPr>
        <p:spPr>
          <a:xfrm>
            <a:off x="3240916" y="2107416"/>
            <a:ext cx="3374645" cy="305584"/>
          </a:xfrm>
          <a:prstGeom prst="rightArrow">
            <a:avLst>
              <a:gd name="adj1" fmla="val 32000"/>
              <a:gd name="adj2" fmla="val 26598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0" name="Malin-1…"/>
          <p:cNvSpPr txBox="1"/>
          <p:nvPr/>
        </p:nvSpPr>
        <p:spPr>
          <a:xfrm>
            <a:off x="90928" y="4670565"/>
            <a:ext cx="1977848" cy="212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Malin-1</a:t>
            </a:r>
          </a:p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discovery</a:t>
            </a:r>
          </a:p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image</a:t>
            </a:r>
          </a:p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>
              <a:defRPr sz="18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(UKST plate, 1986)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4" name="Screen_ 2024-07-20 at 11.38.12.jpg" descr="Screen_ 2024-07-20 at 11.38.12.jpg"/>
          <p:cNvPicPr>
            <a:picLocks noChangeAspect="1"/>
          </p:cNvPicPr>
          <p:nvPr/>
        </p:nvPicPr>
        <p:blipFill>
          <a:blip r:embed="rId2"/>
          <a:srcRect l="8789" t="8997" r="8997" b="8789"/>
          <a:stretch>
            <a:fillRect/>
          </a:stretch>
        </p:blipFill>
        <p:spPr>
          <a:xfrm>
            <a:off x="-1300758" y="-113415"/>
            <a:ext cx="15860158" cy="910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Text"/>
          <p:cNvSpPr txBox="1"/>
          <p:nvPr/>
        </p:nvSpPr>
        <p:spPr>
          <a:xfrm>
            <a:off x="6529882" y="4773270"/>
            <a:ext cx="19903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 </a:t>
            </a:r>
          </a:p>
        </p:txBody>
      </p:sp>
      <p:pic>
        <p:nvPicPr>
          <p:cNvPr id="296" name="Screen_ 2024-08-21 at 16.41.04.jpg" descr="Screen_ 2024-08-21 at 16.41.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2007"/>
            <a:ext cx="6345703" cy="4975423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Text"/>
          <p:cNvSpPr txBox="1"/>
          <p:nvPr/>
        </p:nvSpPr>
        <p:spPr>
          <a:xfrm>
            <a:off x="7344886" y="2590800"/>
            <a:ext cx="382936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2800"/>
              </a:lnSpc>
              <a:defRPr sz="1200" b="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98" name="Rectangle"/>
          <p:cNvSpPr/>
          <p:nvPr/>
        </p:nvSpPr>
        <p:spPr>
          <a:xfrm>
            <a:off x="-99518" y="8886996"/>
            <a:ext cx="13258801" cy="1049638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9" name="Malin-1 in colour, 30 years later…"/>
          <p:cNvSpPr txBox="1"/>
          <p:nvPr/>
        </p:nvSpPr>
        <p:spPr>
          <a:xfrm>
            <a:off x="2304999" y="8932717"/>
            <a:ext cx="8847837" cy="70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3800"/>
              </a:lnSpc>
              <a:defRPr sz="2000" b="0">
                <a:solidFill>
                  <a:srgbClr val="FFFFFF"/>
                </a:solidFill>
              </a:defRPr>
            </a:pPr>
            <a:r>
              <a:rPr dirty="0"/>
              <a:t>Malin-1 in </a:t>
            </a:r>
            <a:r>
              <a:rPr dirty="0" err="1"/>
              <a:t>colour</a:t>
            </a:r>
            <a:r>
              <a:rPr dirty="0"/>
              <a:t>, 30 years later</a:t>
            </a:r>
          </a:p>
          <a:p>
            <a:pPr defTabSz="457200">
              <a:lnSpc>
                <a:spcPts val="3800"/>
              </a:lnSpc>
              <a:defRPr sz="2000" b="0">
                <a:solidFill>
                  <a:srgbClr val="FFFFFF"/>
                </a:solidFill>
              </a:defRPr>
            </a:pPr>
            <a:r>
              <a:rPr i="1" dirty="0"/>
              <a:t>“ ..... the largest barred spiral galaxy ever to have been observed.”</a:t>
            </a:r>
            <a:r>
              <a:rPr dirty="0"/>
              <a:t> (Wikipedia)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7" name="Screen_ 2024-08-21 at 09.25.28.jpg" descr="Screen_ 2024-08-21 at 09.25.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024" y="-194642"/>
            <a:ext cx="14497197" cy="10142884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David Malin in the…"/>
          <p:cNvSpPr txBox="1"/>
          <p:nvPr/>
        </p:nvSpPr>
        <p:spPr>
          <a:xfrm>
            <a:off x="333273" y="4387849"/>
            <a:ext cx="2375868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David Malin in the</a:t>
            </a:r>
          </a:p>
          <a:p>
            <a:pPr>
              <a:defRPr sz="25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Ciba-Geigy  </a:t>
            </a:r>
          </a:p>
          <a:p>
            <a:pPr>
              <a:defRPr sz="25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Pesticides Lab</a:t>
            </a:r>
          </a:p>
          <a:p>
            <a:pPr>
              <a:defRPr sz="25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1957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Double-click to edit"/>
          <p:cNvSpPr txBox="1">
            <a:spLocks noGrp="1"/>
          </p:cNvSpPr>
          <p:nvPr>
            <p:ph type="title"/>
          </p:nvPr>
        </p:nvSpPr>
        <p:spPr>
          <a:xfrm>
            <a:off x="650062" y="254000"/>
            <a:ext cx="11099801" cy="215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3" name="Screen_ 2024-08-09 at 12.53.34.jpg" descr="Screen_ 2024-08-09 at 12.53.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250" y="-157771"/>
            <a:ext cx="14709050" cy="9911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Rectangle"/>
          <p:cNvSpPr/>
          <p:nvPr/>
        </p:nvSpPr>
        <p:spPr>
          <a:xfrm>
            <a:off x="0" y="0"/>
            <a:ext cx="546160" cy="997585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8" name="Rectangle"/>
          <p:cNvSpPr/>
          <p:nvPr/>
        </p:nvSpPr>
        <p:spPr>
          <a:xfrm>
            <a:off x="12458641" y="-1"/>
            <a:ext cx="546160" cy="997585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9" name="The expansion of the light echo of SN1987a  to July 1989. (NB reflection nebula)"/>
          <p:cNvSpPr txBox="1"/>
          <p:nvPr/>
        </p:nvSpPr>
        <p:spPr>
          <a:xfrm>
            <a:off x="1721746" y="7667429"/>
            <a:ext cx="926515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800"/>
              </a:lnSpc>
              <a:defRPr sz="2000" b="0"/>
            </a:lvl1pPr>
          </a:lstStyle>
          <a:p>
            <a:r>
              <a:t>The expansion of the light echo of SN1987a  to July 1989. (NB reflection nebula) </a:t>
            </a:r>
          </a:p>
        </p:txBody>
      </p:sp>
      <p:grpSp>
        <p:nvGrpSpPr>
          <p:cNvPr id="315" name="Group"/>
          <p:cNvGrpSpPr/>
          <p:nvPr/>
        </p:nvGrpSpPr>
        <p:grpSpPr>
          <a:xfrm>
            <a:off x="-446448" y="-1"/>
            <a:ext cx="14213869" cy="9877792"/>
            <a:chOff x="0" y="0"/>
            <a:chExt cx="14213867" cy="9877790"/>
          </a:xfrm>
        </p:grpSpPr>
        <p:grpSp>
          <p:nvGrpSpPr>
            <p:cNvPr id="313" name="Group"/>
            <p:cNvGrpSpPr/>
            <p:nvPr/>
          </p:nvGrpSpPr>
          <p:grpSpPr>
            <a:xfrm>
              <a:off x="0" y="0"/>
              <a:ext cx="14213868" cy="9647109"/>
              <a:chOff x="0" y="0"/>
              <a:chExt cx="14213867" cy="9647108"/>
            </a:xfrm>
          </p:grpSpPr>
          <p:pic>
            <p:nvPicPr>
              <p:cNvPr id="310" name="Screen_ 2024-07-20 at 11.23.30.jpg" descr="Screen_ 2024-07-20 at 11.23.30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4213868" cy="96471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1" name="Arrow"/>
              <p:cNvSpPr/>
              <p:nvPr/>
            </p:nvSpPr>
            <p:spPr>
              <a:xfrm>
                <a:off x="8105855" y="6090222"/>
                <a:ext cx="1332704" cy="264633"/>
              </a:xfrm>
              <a:prstGeom prst="rightArrow">
                <a:avLst>
                  <a:gd name="adj1" fmla="val 37558"/>
                  <a:gd name="adj2" fmla="val 31670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12" name="Arrow"/>
              <p:cNvSpPr/>
              <p:nvPr/>
            </p:nvSpPr>
            <p:spPr>
              <a:xfrm>
                <a:off x="4391903" y="6033515"/>
                <a:ext cx="1332703" cy="264633"/>
              </a:xfrm>
              <a:prstGeom prst="rightArrow">
                <a:avLst>
                  <a:gd name="adj1" fmla="val 37558"/>
                  <a:gd name="adj2" fmla="val 31670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14" name="Rectangle"/>
            <p:cNvSpPr/>
            <p:nvPr/>
          </p:nvSpPr>
          <p:spPr>
            <a:xfrm>
              <a:off x="570684" y="9578820"/>
              <a:ext cx="12816813" cy="2989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9" name="Screen_ 2024-07-20 at 11.10.36.jpg" descr="Screen_ 2024-07-20 at 11.10.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7687" y="-485774"/>
            <a:ext cx="17080174" cy="10725148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Rectangle"/>
          <p:cNvSpPr/>
          <p:nvPr/>
        </p:nvSpPr>
        <p:spPr>
          <a:xfrm>
            <a:off x="-1680439" y="9253273"/>
            <a:ext cx="15296523" cy="627518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1" name="The colour of light echo of SN1987a"/>
          <p:cNvSpPr txBox="1"/>
          <p:nvPr/>
        </p:nvSpPr>
        <p:spPr>
          <a:xfrm>
            <a:off x="4255008" y="9253273"/>
            <a:ext cx="427304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800"/>
              </a:lnSpc>
              <a:defRPr sz="2000" b="0">
                <a:solidFill>
                  <a:srgbClr val="FFFFFF"/>
                </a:solidFill>
              </a:defRPr>
            </a:lvl1pPr>
          </a:lstStyle>
          <a:p>
            <a:r>
              <a:t>The colour of light echo of SN1987a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ß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ß</a:t>
            </a:r>
          </a:p>
        </p:txBody>
      </p:sp>
      <p:sp>
        <p:nvSpPr>
          <p:cNvPr id="32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5" name="Screen_ 2024-07-20 at 11.22.06.jpg" descr="Screen_ 2024-07-20 at 11.22.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0088" y="-1"/>
            <a:ext cx="15832225" cy="10204365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Deep image…"/>
          <p:cNvSpPr txBox="1"/>
          <p:nvPr/>
        </p:nvSpPr>
        <p:spPr>
          <a:xfrm>
            <a:off x="42367" y="7061344"/>
            <a:ext cx="1695298" cy="1197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Deep image</a:t>
            </a:r>
          </a:p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of Cen A.</a:t>
            </a:r>
          </a:p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UKST plate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0" name="Screen_ 2024-08-23 at 13.17.57.jpg" descr="Screen_ 2024-08-23 at 13.17.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004" y="-79272"/>
            <a:ext cx="14720555" cy="9832872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Rectangle"/>
          <p:cNvSpPr/>
          <p:nvPr/>
        </p:nvSpPr>
        <p:spPr>
          <a:xfrm>
            <a:off x="-138819" y="-1"/>
            <a:ext cx="2903868" cy="11594857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2" name="Rectangle"/>
          <p:cNvSpPr/>
          <p:nvPr/>
        </p:nvSpPr>
        <p:spPr>
          <a:xfrm>
            <a:off x="10532023" y="254000"/>
            <a:ext cx="2903869" cy="11594856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5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33" name="Screen_ 2024-08-25 at 12.03.00.jpg" descr="Screen_ 2024-08-25 at 12.03.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627">
            <a:off x="4539524" y="2822769"/>
            <a:ext cx="4001952" cy="4302924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Deep image…"/>
          <p:cNvSpPr txBox="1"/>
          <p:nvPr/>
        </p:nvSpPr>
        <p:spPr>
          <a:xfrm>
            <a:off x="42367" y="7062947"/>
            <a:ext cx="1695298" cy="193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Deep image</a:t>
            </a:r>
          </a:p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of Cen A</a:t>
            </a:r>
          </a:p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UKST plate</a:t>
            </a:r>
          </a:p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plus</a:t>
            </a:r>
          </a:p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AAT overlay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9"/>
                                      </p:to>
                                    </p:set>
                                    <p:animEffect filter="image" prLst="opacity: 0.19; ">
                                      <p:cBhvr>
                                        <p:cTn id="7" dur="indefinite" fill="hold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2000" fill="hold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1" animBg="1" advAuto="0"/>
      <p:bldP spid="333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8" name="n5236_d_overlay.jpg" descr="n5236_d_overl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748" y="-700362"/>
            <a:ext cx="14517065" cy="1088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tangle"/>
          <p:cNvSpPr/>
          <p:nvPr/>
        </p:nvSpPr>
        <p:spPr>
          <a:xfrm>
            <a:off x="-101600" y="-1"/>
            <a:ext cx="2228190" cy="97536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0" name="M83.…"/>
          <p:cNvSpPr txBox="1"/>
          <p:nvPr/>
        </p:nvSpPr>
        <p:spPr>
          <a:xfrm>
            <a:off x="0" y="4232752"/>
            <a:ext cx="2126590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M83. </a:t>
            </a:r>
          </a:p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Deep UKST</a:t>
            </a:r>
          </a:p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image </a:t>
            </a:r>
          </a:p>
          <a:p>
            <a: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and AAT colour</a:t>
            </a:r>
          </a:p>
        </p:txBody>
      </p:sp>
      <p:sp>
        <p:nvSpPr>
          <p:cNvPr id="341" name="Rectangle"/>
          <p:cNvSpPr/>
          <p:nvPr/>
        </p:nvSpPr>
        <p:spPr>
          <a:xfrm>
            <a:off x="11439687" y="-1"/>
            <a:ext cx="1905001" cy="97536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5" name="Screen_ 2024-07-20 at 11.16.54.jpg" descr="Screen_ 2024-07-20 at 11.16.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0155" y="643353"/>
            <a:ext cx="15305110" cy="8728696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Rectangle"/>
          <p:cNvSpPr/>
          <p:nvPr/>
        </p:nvSpPr>
        <p:spPr>
          <a:xfrm>
            <a:off x="0" y="8877300"/>
            <a:ext cx="13295358" cy="1270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7" name="Rectangle"/>
          <p:cNvSpPr/>
          <p:nvPr/>
        </p:nvSpPr>
        <p:spPr>
          <a:xfrm>
            <a:off x="0" y="-486396"/>
            <a:ext cx="13295358" cy="1270001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8" name="The ion tail of Comet Halley, March, 1986"/>
          <p:cNvSpPr txBox="1"/>
          <p:nvPr/>
        </p:nvSpPr>
        <p:spPr>
          <a:xfrm>
            <a:off x="3747770" y="8910989"/>
            <a:ext cx="550926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The ion tail of Comet Halley, March, 1986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2" name="Screen_ 2024-07-17 at 13.01.18.jpg" descr="Screen_ 2024-07-17 at 13.01.18.jpg"/>
          <p:cNvPicPr>
            <a:picLocks noChangeAspect="1"/>
          </p:cNvPicPr>
          <p:nvPr/>
        </p:nvPicPr>
        <p:blipFill>
          <a:blip r:embed="rId2"/>
          <a:srcRect l="3703" t="615" r="383" b="3472"/>
          <a:stretch>
            <a:fillRect/>
          </a:stretch>
        </p:blipFill>
        <p:spPr>
          <a:xfrm>
            <a:off x="-778359" y="0"/>
            <a:ext cx="15083622" cy="947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" name="Group"/>
          <p:cNvGrpSpPr/>
          <p:nvPr/>
        </p:nvGrpSpPr>
        <p:grpSpPr>
          <a:xfrm>
            <a:off x="-49952" y="9069293"/>
            <a:ext cx="13117957" cy="684308"/>
            <a:chOff x="-279754" y="0"/>
            <a:chExt cx="13117955" cy="684306"/>
          </a:xfrm>
        </p:grpSpPr>
        <p:sp>
          <p:nvSpPr>
            <p:cNvPr id="353" name="Rectangle"/>
            <p:cNvSpPr/>
            <p:nvPr/>
          </p:nvSpPr>
          <p:spPr>
            <a:xfrm>
              <a:off x="-279755" y="0"/>
              <a:ext cx="13117957" cy="684307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4" name="July 2000, my last imaging session on the AAT"/>
            <p:cNvSpPr txBox="1"/>
            <p:nvPr/>
          </p:nvSpPr>
          <p:spPr>
            <a:xfrm>
              <a:off x="3137302" y="57130"/>
              <a:ext cx="6207862" cy="45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July 2000, my last imaging session on the AAT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David Allen…"/>
          <p:cNvSpPr txBox="1"/>
          <p:nvPr/>
        </p:nvSpPr>
        <p:spPr>
          <a:xfrm>
            <a:off x="3568795" y="-778947"/>
            <a:ext cx="5867210" cy="1079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/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David Allen</a:t>
            </a:r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Russell Cannon</a:t>
            </a:r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Dave Carter</a:t>
            </a:r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Ben Gascoigne</a:t>
            </a:r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Dave Hanes</a:t>
            </a:r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Dave Jauncey</a:t>
            </a:r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Steve Lee</a:t>
            </a:r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Bruce Peterson</a:t>
            </a:r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Paul </a:t>
            </a:r>
            <a:r>
              <a:rPr dirty="0" err="1"/>
              <a:t>Murdin</a:t>
            </a:r>
            <a:endParaRPr dirty="0"/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Gordon Robertson</a:t>
            </a:r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Jason </a:t>
            </a:r>
            <a:r>
              <a:rPr dirty="0" err="1"/>
              <a:t>Spyromilio</a:t>
            </a:r>
            <a:endParaRPr dirty="0"/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John </a:t>
            </a:r>
            <a:r>
              <a:rPr dirty="0" err="1"/>
              <a:t>Storey</a:t>
            </a:r>
            <a:endParaRPr dirty="0"/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Keith and Sue Tritton</a:t>
            </a:r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Louise Turtle (</a:t>
            </a:r>
            <a:r>
              <a:rPr dirty="0" err="1"/>
              <a:t>neé</a:t>
            </a:r>
            <a:r>
              <a:rPr dirty="0"/>
              <a:t> Webster)</a:t>
            </a:r>
          </a:p>
          <a:p>
            <a:pPr>
              <a:defRPr sz="39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Pat Wallace</a:t>
            </a:r>
          </a:p>
          <a:p>
            <a:pPr>
              <a:defRPr sz="3900">
                <a:solidFill>
                  <a:srgbClr val="FFFFFF"/>
                </a:solidFill>
              </a:defRPr>
            </a:pPr>
            <a:r>
              <a:rPr b="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Fred Watson  ....  etc.</a:t>
            </a:r>
          </a:p>
        </p:txBody>
      </p:sp>
      <p:sp>
        <p:nvSpPr>
          <p:cNvPr id="358" name="With much help from…"/>
          <p:cNvSpPr txBox="1"/>
          <p:nvPr/>
        </p:nvSpPr>
        <p:spPr>
          <a:xfrm>
            <a:off x="67081" y="3100778"/>
            <a:ext cx="4576903" cy="1840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With much help from </a:t>
            </a:r>
          </a:p>
          <a:p>
            <a:pPr>
              <a:defRPr sz="38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my </a:t>
            </a:r>
          </a:p>
          <a:p>
            <a:pPr>
              <a:defRPr sz="38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many mentors</a:t>
            </a:r>
          </a:p>
        </p:txBody>
      </p:sp>
      <p:sp>
        <p:nvSpPr>
          <p:cNvPr id="359" name="(and some…"/>
          <p:cNvSpPr txBox="1"/>
          <p:nvPr/>
        </p:nvSpPr>
        <p:spPr>
          <a:xfrm>
            <a:off x="9026073" y="3355146"/>
            <a:ext cx="2767585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(and some</a:t>
            </a:r>
          </a:p>
          <a:p>
            <a:pPr>
              <a:defRPr sz="40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 tormentors)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Rectangle"/>
          <p:cNvSpPr/>
          <p:nvPr/>
        </p:nvSpPr>
        <p:spPr>
          <a:xfrm>
            <a:off x="-236487" y="0"/>
            <a:ext cx="13241287" cy="995136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2" name="Screen_ 2024-02-06 at 15.31.25.jpg" descr="Screen_ 2024-02-06 at 15.31.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4825" y="0"/>
            <a:ext cx="15934450" cy="1009908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Microscopy Lab, 1968"/>
          <p:cNvSpPr txBox="1"/>
          <p:nvPr/>
        </p:nvSpPr>
        <p:spPr>
          <a:xfrm>
            <a:off x="9770230" y="503766"/>
            <a:ext cx="281894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Microscopy Lab, 1968</a:t>
            </a:r>
          </a:p>
        </p:txBody>
      </p:sp>
      <p:sp>
        <p:nvSpPr>
          <p:cNvPr id="134" name="Ciba-Geigy"/>
          <p:cNvSpPr txBox="1"/>
          <p:nvPr/>
        </p:nvSpPr>
        <p:spPr>
          <a:xfrm>
            <a:off x="10363619" y="960966"/>
            <a:ext cx="149359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Ciba-Geigy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8" name="Screen_ 2024-02-06 at 16.15.52.jpg" descr="Screen_ 2024-02-06 at 16.15.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5997" y="0"/>
            <a:ext cx="15404394" cy="1000383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Wedding day…"/>
          <p:cNvSpPr txBox="1"/>
          <p:nvPr/>
        </p:nvSpPr>
        <p:spPr>
          <a:xfrm>
            <a:off x="-1177687" y="7399866"/>
            <a:ext cx="467732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Wedding day  </a:t>
            </a:r>
          </a:p>
          <a:p>
            <a: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August, 1967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Ciba-Geigy"/>
          <p:cNvSpPr txBox="1"/>
          <p:nvPr/>
        </p:nvSpPr>
        <p:spPr>
          <a:xfrm>
            <a:off x="1041956" y="355599"/>
            <a:ext cx="149359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Ciba-Geigy</a:t>
            </a:r>
          </a:p>
        </p:txBody>
      </p:sp>
      <p:sp>
        <p:nvSpPr>
          <p:cNvPr id="144" name="Ciba-Geigy"/>
          <p:cNvSpPr txBox="1"/>
          <p:nvPr/>
        </p:nvSpPr>
        <p:spPr>
          <a:xfrm>
            <a:off x="9474852" y="9334499"/>
            <a:ext cx="144832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Ciba-Geigy</a:t>
            </a:r>
          </a:p>
        </p:txBody>
      </p:sp>
      <p:grpSp>
        <p:nvGrpSpPr>
          <p:cNvPr id="147" name="Group"/>
          <p:cNvGrpSpPr/>
          <p:nvPr/>
        </p:nvGrpSpPr>
        <p:grpSpPr>
          <a:xfrm>
            <a:off x="-102312" y="-154782"/>
            <a:ext cx="13004635" cy="10108393"/>
            <a:chOff x="0" y="0"/>
            <a:chExt cx="13004633" cy="10108391"/>
          </a:xfrm>
        </p:grpSpPr>
        <p:pic>
          <p:nvPicPr>
            <p:cNvPr id="145" name="Screen_ 2024-08-19 at 11.20.35.jpg" descr="Screen_ 2024-08-19 at 11.20.35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3004634" cy="9908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" name="Rectangle"/>
            <p:cNvSpPr/>
            <p:nvPr/>
          </p:nvSpPr>
          <p:spPr>
            <a:xfrm>
              <a:off x="3194849" y="9557329"/>
              <a:ext cx="7976162" cy="5510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48" name="Stereoscan electron microscope (SEM) October 1974"/>
          <p:cNvSpPr txBox="1"/>
          <p:nvPr/>
        </p:nvSpPr>
        <p:spPr>
          <a:xfrm>
            <a:off x="1238347" y="9184757"/>
            <a:ext cx="1052810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Stereoscan electron microscope (SEM) October 1974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March 2017, David’s birthday…"/>
          <p:cNvSpPr txBox="1"/>
          <p:nvPr/>
        </p:nvSpPr>
        <p:spPr>
          <a:xfrm>
            <a:off x="3436348" y="4367609"/>
            <a:ext cx="422056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500" b="0">
                <a:latin typeface="Helvetica"/>
                <a:ea typeface="Helvetica"/>
                <a:cs typeface="Helvetica"/>
                <a:sym typeface="Helvetica"/>
              </a:defRPr>
            </a:pPr>
            <a:r>
              <a:t>March 2017, David’s birthday</a:t>
            </a:r>
          </a:p>
          <a:p>
            <a:pPr algn="l" defTabSz="457200">
              <a:defRPr sz="2500" b="0">
                <a:latin typeface="Helvetica"/>
                <a:ea typeface="Helvetica"/>
                <a:cs typeface="Helvetica"/>
                <a:sym typeface="Helvetica"/>
              </a:defRPr>
            </a:pPr>
            <a:r>
              <a:t>with Brian Cox</a:t>
            </a:r>
          </a:p>
        </p:txBody>
      </p:sp>
      <p:pic>
        <p:nvPicPr>
          <p:cNvPr id="153" name="Screen_ 2024-07-05 at 11.42.38.jpg" descr="Screen_ 2024-07-05 at 11.42.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8202" y="-268288"/>
            <a:ext cx="15471581" cy="1013539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EM image of house dustmites 1968"/>
          <p:cNvSpPr txBox="1"/>
          <p:nvPr/>
        </p:nvSpPr>
        <p:spPr>
          <a:xfrm>
            <a:off x="7500705" y="9131299"/>
            <a:ext cx="465712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SEM image of house dustmites 1968</a:t>
            </a:r>
          </a:p>
        </p:txBody>
      </p:sp>
      <p:sp>
        <p:nvSpPr>
          <p:cNvPr id="155" name="Rectangle"/>
          <p:cNvSpPr/>
          <p:nvPr/>
        </p:nvSpPr>
        <p:spPr>
          <a:xfrm>
            <a:off x="-93134" y="-1422400"/>
            <a:ext cx="13004801" cy="1270000"/>
          </a:xfrm>
          <a:prstGeom prst="rect">
            <a:avLst/>
          </a:prstGeom>
          <a:solidFill>
            <a:srgbClr val="3C3B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0C533731-CF1B-E796-A485-4BC40F4096EB}"/>
              </a:ext>
            </a:extLst>
          </p:cNvPr>
          <p:cNvGrpSpPr/>
          <p:nvPr/>
        </p:nvGrpSpPr>
        <p:grpSpPr>
          <a:xfrm>
            <a:off x="1938918" y="1928728"/>
            <a:ext cx="5277125" cy="3016652"/>
            <a:chOff x="3354756" y="821430"/>
            <a:chExt cx="7009674" cy="4537856"/>
          </a:xfrm>
        </p:grpSpPr>
        <p:sp>
          <p:nvSpPr>
            <p:cNvPr id="3" name="Shape">
              <a:extLst>
                <a:ext uri="{FF2B5EF4-FFF2-40B4-BE49-F238E27FC236}">
                  <a16:creationId xmlns:a16="http://schemas.microsoft.com/office/drawing/2014/main" id="{8A5C6D99-93BB-099C-1AC1-A533C068FF96}"/>
                </a:ext>
              </a:extLst>
            </p:cNvPr>
            <p:cNvSpPr/>
            <p:nvPr/>
          </p:nvSpPr>
          <p:spPr>
            <a:xfrm rot="1249070">
              <a:off x="3354756" y="821430"/>
              <a:ext cx="7009674" cy="453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1" h="19242" extrusionOk="0">
                  <a:moveTo>
                    <a:pt x="13568" y="15752"/>
                  </a:moveTo>
                  <a:cubicBezTo>
                    <a:pt x="10871" y="19847"/>
                    <a:pt x="6041" y="20421"/>
                    <a:pt x="2780" y="17035"/>
                  </a:cubicBezTo>
                  <a:cubicBezTo>
                    <a:pt x="-482" y="13649"/>
                    <a:pt x="-939" y="7585"/>
                    <a:pt x="1758" y="3490"/>
                  </a:cubicBezTo>
                  <a:cubicBezTo>
                    <a:pt x="4455" y="-605"/>
                    <a:pt x="9285" y="-1179"/>
                    <a:pt x="12546" y="2207"/>
                  </a:cubicBezTo>
                  <a:cubicBezTo>
                    <a:pt x="14953" y="4706"/>
                    <a:pt x="15911" y="8790"/>
                    <a:pt x="14967" y="12528"/>
                  </a:cubicBezTo>
                  <a:lnTo>
                    <a:pt x="20661" y="18516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7B1142"/>
              </a:solidFill>
              <a:prstDash val="solid"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marL="81279" marR="81279" defTabSz="1828800">
                <a:defRPr sz="4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endParaRPr/>
            </a:p>
          </p:txBody>
        </p:sp>
        <p:sp>
          <p:nvSpPr>
            <p:cNvPr id="4" name="What’s going on? I can’t see anything through this...">
              <a:extLst>
                <a:ext uri="{FF2B5EF4-FFF2-40B4-BE49-F238E27FC236}">
                  <a16:creationId xmlns:a16="http://schemas.microsoft.com/office/drawing/2014/main" id="{7A76F36D-4ACE-912E-7399-1D100F978FD7}"/>
                </a:ext>
              </a:extLst>
            </p:cNvPr>
            <p:cNvSpPr txBox="1"/>
            <p:nvPr/>
          </p:nvSpPr>
          <p:spPr>
            <a:xfrm>
              <a:off x="3525315" y="1579846"/>
              <a:ext cx="4386404" cy="279400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marL="79898" marR="79898" algn="r" defTabSz="1828800">
                <a:buClr>
                  <a:srgbClr val="7B1142"/>
                </a:buClr>
                <a:buFont typeface="Trebuchet MS"/>
                <a:defRPr sz="6000">
                  <a:solidFill>
                    <a:srgbClr val="7B1142"/>
                  </a:solidFill>
                  <a:uFill>
                    <a:solidFill>
                      <a:srgbClr val="7B1142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lang="en-AU" sz="4400" dirty="0"/>
                <a:t>Where’s all the dust gone?</a:t>
              </a:r>
              <a:endParaRPr sz="4400" dirty="0"/>
            </a:p>
          </p:txBody>
        </p:sp>
      </p:grpSp>
      <p:grpSp>
        <p:nvGrpSpPr>
          <p:cNvPr id="5" name="Group">
            <a:extLst>
              <a:ext uri="{FF2B5EF4-FFF2-40B4-BE49-F238E27FC236}">
                <a16:creationId xmlns:a16="http://schemas.microsoft.com/office/drawing/2014/main" id="{5E6F617F-FE10-FB82-F88A-1B790373C1B2}"/>
              </a:ext>
            </a:extLst>
          </p:cNvPr>
          <p:cNvGrpSpPr/>
          <p:nvPr/>
        </p:nvGrpSpPr>
        <p:grpSpPr>
          <a:xfrm>
            <a:off x="1208708" y="7423425"/>
            <a:ext cx="3851179" cy="2079451"/>
            <a:chOff x="-32127" y="206042"/>
            <a:chExt cx="7181189" cy="5003801"/>
          </a:xfrm>
        </p:grpSpPr>
        <p:sp>
          <p:nvSpPr>
            <p:cNvPr id="6" name="Shape">
              <a:extLst>
                <a:ext uri="{FF2B5EF4-FFF2-40B4-BE49-F238E27FC236}">
                  <a16:creationId xmlns:a16="http://schemas.microsoft.com/office/drawing/2014/main" id="{76C73D56-F2FB-A3FE-7158-E35DE845235C}"/>
                </a:ext>
              </a:extLst>
            </p:cNvPr>
            <p:cNvSpPr/>
            <p:nvPr/>
          </p:nvSpPr>
          <p:spPr>
            <a:xfrm rot="15985219">
              <a:off x="1025919" y="-670258"/>
              <a:ext cx="5003801" cy="675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1" h="19242" extrusionOk="0">
                  <a:moveTo>
                    <a:pt x="13567" y="15752"/>
                  </a:moveTo>
                  <a:cubicBezTo>
                    <a:pt x="10871" y="19847"/>
                    <a:pt x="6041" y="20421"/>
                    <a:pt x="2780" y="17035"/>
                  </a:cubicBezTo>
                  <a:cubicBezTo>
                    <a:pt x="-482" y="13649"/>
                    <a:pt x="-939" y="7585"/>
                    <a:pt x="1758" y="3490"/>
                  </a:cubicBezTo>
                  <a:cubicBezTo>
                    <a:pt x="4455" y="-605"/>
                    <a:pt x="9285" y="-1179"/>
                    <a:pt x="12546" y="2207"/>
                  </a:cubicBezTo>
                  <a:cubicBezTo>
                    <a:pt x="14953" y="4706"/>
                    <a:pt x="15911" y="8790"/>
                    <a:pt x="14967" y="12528"/>
                  </a:cubicBezTo>
                  <a:lnTo>
                    <a:pt x="20661" y="18516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7B1142"/>
              </a:solidFill>
              <a:prstDash val="solid"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marL="81279" marR="81279" defTabSz="1828800">
                <a:defRPr sz="4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endParaRPr dirty="0"/>
            </a:p>
          </p:txBody>
        </p:sp>
        <p:sp>
          <p:nvSpPr>
            <p:cNvPr id="7" name="Anyone got a  light?">
              <a:extLst>
                <a:ext uri="{FF2B5EF4-FFF2-40B4-BE49-F238E27FC236}">
                  <a16:creationId xmlns:a16="http://schemas.microsoft.com/office/drawing/2014/main" id="{DCEA308A-49C7-A73F-5548-E731EFFF3143}"/>
                </a:ext>
              </a:extLst>
            </p:cNvPr>
            <p:cNvSpPr txBox="1"/>
            <p:nvPr/>
          </p:nvSpPr>
          <p:spPr>
            <a:xfrm>
              <a:off x="-32127" y="2121555"/>
              <a:ext cx="7181189" cy="253997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marL="79898" marR="79898" algn="ctr" defTabSz="1828800">
                <a:buClr>
                  <a:srgbClr val="7B1142"/>
                </a:buClr>
                <a:buFont typeface="Trebuchet MS"/>
                <a:defRPr sz="6000">
                  <a:solidFill>
                    <a:srgbClr val="7B1142"/>
                  </a:solidFill>
                  <a:uFill>
                    <a:solidFill>
                      <a:srgbClr val="7B1142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lang="en-AU" sz="4400" dirty="0"/>
                <a:t>Interstellar</a:t>
              </a:r>
              <a:endParaRPr sz="44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5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Screen_ 2024-07-05 at 11.47.17.jpg" descr="Screen_ 2024-07-05 at 11.47.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154" y="254000"/>
            <a:ext cx="13453954" cy="9065653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EM cross-section of B&amp;W  Tri-X Pan Kodak film, 1968"/>
          <p:cNvSpPr txBox="1"/>
          <p:nvPr/>
        </p:nvSpPr>
        <p:spPr>
          <a:xfrm>
            <a:off x="2800881" y="9319652"/>
            <a:ext cx="695388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SEM cross-section of B&amp;W  Tri-X Pan Kodak film, 1968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omg027.jpg" descr="omg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850"/>
            <a:ext cx="13004800" cy="8851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Phthalocyanine pigment, crossed polars, birefringent colours"/>
          <p:cNvSpPr txBox="1"/>
          <p:nvPr/>
        </p:nvSpPr>
        <p:spPr>
          <a:xfrm>
            <a:off x="2815376" y="9296399"/>
            <a:ext cx="753384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Phthalocyanine pigment, crossed polars, birefringent colours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365</Words>
  <Application>Microsoft Macintosh PowerPoint</Application>
  <PresentationFormat>Custom</PresentationFormat>
  <Paragraphs>96</Paragraphs>
  <Slides>39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Helvetica Light</vt:lpstr>
      <vt:lpstr>Helvetica Neue</vt:lpstr>
      <vt:lpstr>Helvetica Neue Light</vt:lpstr>
      <vt:lpstr>Helvetica Neue Medium</vt:lpstr>
      <vt:lpstr>Helvetica Neue Thin</vt:lpstr>
      <vt:lpstr>Trebuchet MS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Fred Watson</cp:lastModifiedBy>
  <cp:revision>4</cp:revision>
  <dcterms:modified xsi:type="dcterms:W3CDTF">2024-10-02T12:15:10Z</dcterms:modified>
</cp:coreProperties>
</file>