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77" r:id="rId3"/>
    <p:sldId id="262" r:id="rId4"/>
    <p:sldId id="272" r:id="rId5"/>
    <p:sldId id="271" r:id="rId6"/>
    <p:sldId id="273" r:id="rId7"/>
    <p:sldId id="263" r:id="rId8"/>
    <p:sldId id="258" r:id="rId9"/>
    <p:sldId id="278" r:id="rId10"/>
    <p:sldId id="257" r:id="rId11"/>
    <p:sldId id="259" r:id="rId12"/>
    <p:sldId id="265" r:id="rId13"/>
    <p:sldId id="266" r:id="rId1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24"/>
    <p:restoredTop sz="94621"/>
  </p:normalViewPr>
  <p:slideViewPr>
    <p:cSldViewPr snapToGrid="0">
      <p:cViewPr varScale="1">
        <p:scale>
          <a:sx n="119" d="100"/>
          <a:sy n="119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NU_LOGO_WHITE" descr="ANU_LOGO_WH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115887"/>
            <a:ext cx="1511301" cy="525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1294" y="6356350"/>
            <a:ext cx="301906" cy="2888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795" y="6525344"/>
            <a:ext cx="9144001" cy="332658"/>
          </a:xfrm>
          <a:prstGeom prst="rect">
            <a:avLst/>
          </a:prstGeom>
          <a:solidFill>
            <a:srgbClr val="94B0B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" name="AAT Town Hall ASA AGM 2024"/>
          <p:cNvSpPr txBox="1"/>
          <p:nvPr/>
        </p:nvSpPr>
        <p:spPr>
          <a:xfrm>
            <a:off x="55804" y="6554054"/>
            <a:ext cx="2588205" cy="292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300"/>
            </a:lvl1pPr>
          </a:lstStyle>
          <a:p>
            <a:r>
              <a:rPr dirty="0"/>
              <a:t>AAT </a:t>
            </a:r>
            <a:r>
              <a:rPr lang="en-AU" dirty="0"/>
              <a:t>50</a:t>
            </a:r>
            <a:r>
              <a:rPr lang="en-AU" baseline="30000" dirty="0"/>
              <a:t>th</a:t>
            </a:r>
            <a:r>
              <a:rPr lang="en-AU" dirty="0"/>
              <a:t> Anniversary Symposium</a:t>
            </a:r>
            <a:endParaRPr dirty="0"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2267742" y="527"/>
            <a:ext cx="6552730" cy="75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359407" y="959315"/>
            <a:ext cx="8425186" cy="540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565" y="6526692"/>
            <a:ext cx="301907" cy="28882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94B0BE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94B0BE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94B0BE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94B0BE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94B0BE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94B0BE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94B0BE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94B0BE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94B0BE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000" marR="0" indent="-3429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70000"/>
        <a:buFontTx/>
        <a:buChar char="❑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90575" marR="0" indent="-333375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□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8" marR="0" indent="-320038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▪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691638" marR="0" indent="-320038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–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48838" marR="0" indent="-320038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»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635" y="292099"/>
            <a:ext cx="2171701" cy="2108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Anglo-Australian Telescope"/>
          <p:cNvSpPr txBox="1"/>
          <p:nvPr/>
        </p:nvSpPr>
        <p:spPr>
          <a:xfrm>
            <a:off x="2035404" y="252954"/>
            <a:ext cx="5073192" cy="878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Anglo-Australian Telescope</a:t>
            </a:r>
          </a:p>
        </p:txBody>
      </p:sp>
      <p:sp>
        <p:nvSpPr>
          <p:cNvPr id="32" name="Chris Lidman…"/>
          <p:cNvSpPr txBox="1">
            <a:spLocks noGrp="1"/>
          </p:cNvSpPr>
          <p:nvPr>
            <p:ph type="body" sz="half" idx="4294967295"/>
          </p:nvPr>
        </p:nvSpPr>
        <p:spPr>
          <a:xfrm>
            <a:off x="1196453" y="956475"/>
            <a:ext cx="6395494" cy="2204046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0" indent="0" algn="ctr">
              <a:spcBef>
                <a:spcPts val="600"/>
              </a:spcBef>
              <a:buSz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Chris Lidman</a:t>
            </a:r>
          </a:p>
          <a:p>
            <a:pPr marL="0" indent="0" algn="ctr">
              <a:spcBef>
                <a:spcPts val="600"/>
              </a:spcBef>
              <a:buSz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    (Australian National University)</a:t>
            </a:r>
          </a:p>
        </p:txBody>
      </p:sp>
      <p:sp>
        <p:nvSpPr>
          <p:cNvPr id="33" name="Performance metrics…"/>
          <p:cNvSpPr txBox="1"/>
          <p:nvPr/>
        </p:nvSpPr>
        <p:spPr>
          <a:xfrm>
            <a:off x="6401947" y="2333441"/>
            <a:ext cx="3506959" cy="3139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8600" indent="-228600">
              <a:buSzPct val="100000"/>
              <a:buFontTx/>
              <a:buChar char="•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The Transition</a:t>
            </a:r>
          </a:p>
          <a:p>
            <a:pPr marL="228600" indent="-228600">
              <a:buSzPct val="100000"/>
              <a:buFontTx/>
              <a:buChar char="•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AU" dirty="0"/>
          </a:p>
          <a:p>
            <a:pPr marL="228600" indent="-228600">
              <a:buSzPct val="100000"/>
              <a:buFontTx/>
              <a:buChar char="•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Governance</a:t>
            </a:r>
          </a:p>
          <a:p>
            <a:pPr>
              <a:buSzPct val="100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AU" dirty="0"/>
          </a:p>
          <a:p>
            <a:pPr marL="228600" indent="-228600">
              <a:buSzPct val="100000"/>
              <a:buChar char="•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Funding</a:t>
            </a:r>
            <a:endParaRPr dirty="0"/>
          </a:p>
          <a:p>
            <a:pPr marL="228600" indent="-228600">
              <a:buSzPct val="100000"/>
              <a:buChar char="•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marL="228600" indent="-228600">
              <a:buSzPct val="100000"/>
              <a:buChar char="•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Performance</a:t>
            </a:r>
            <a:endParaRPr dirty="0"/>
          </a:p>
          <a:p>
            <a:pPr>
              <a:buSzPct val="100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AU" dirty="0"/>
          </a:p>
          <a:p>
            <a:pPr marL="228600" indent="-228600">
              <a:buSzPct val="100000"/>
              <a:buChar char="•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Operations 2025-2028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marL="228600" indent="-228600">
              <a:buSzPct val="100000"/>
              <a:buChar char="•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Beyond 2028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C51B8-882E-021E-324C-45CD76359DC0}"/>
              </a:ext>
            </a:extLst>
          </p:cNvPr>
          <p:cNvSpPr txBox="1"/>
          <p:nvPr/>
        </p:nvSpPr>
        <p:spPr>
          <a:xfrm>
            <a:off x="479502" y="5931829"/>
            <a:ext cx="260938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Helvetica Light" panose="020B0403020202020204" pitchFamily="34" charset="0"/>
                <a:ea typeface="+mj-ea"/>
              </a:rPr>
              <a:t>Comet </a:t>
            </a:r>
            <a:r>
              <a:rPr lang="en-AU" sz="1200" dirty="0" err="1">
                <a:latin typeface="Helvetica Light" panose="020B0403020202020204" pitchFamily="34" charset="0"/>
                <a:ea typeface="+mj-ea"/>
              </a:rPr>
              <a:t>T</a:t>
            </a:r>
            <a:r>
              <a:rPr lang="en-AU" sz="1200" dirty="0" err="1">
                <a:solidFill>
                  <a:srgbClr val="000000"/>
                </a:solidFill>
                <a:effectLst/>
                <a:latin typeface="Helvetica Light" panose="020B0403020202020204" pitchFamily="34" charset="0"/>
                <a:ea typeface="+mj-ea"/>
              </a:rPr>
              <a:t>suchinshan</a:t>
            </a:r>
            <a:r>
              <a:rPr lang="en-AU" sz="1200" dirty="0">
                <a:solidFill>
                  <a:srgbClr val="000000"/>
                </a:solidFill>
                <a:effectLst/>
                <a:latin typeface="Helvetica Light" panose="020B0403020202020204" pitchFamily="34" charset="0"/>
                <a:ea typeface="+mj-ea"/>
              </a:rPr>
              <a:t>-ATLAS </a:t>
            </a:r>
          </a:p>
          <a:p>
            <a:br>
              <a:rPr lang="en-AU" sz="1200" dirty="0">
                <a:solidFill>
                  <a:srgbClr val="000000"/>
                </a:solidFill>
                <a:effectLst/>
                <a:latin typeface="Helvetica Light" panose="020B0403020202020204" pitchFamily="34" charset="0"/>
                <a:ea typeface="+mj-ea"/>
              </a:rPr>
            </a:br>
            <a:r>
              <a:rPr lang="en-AU" sz="1200" dirty="0">
                <a:solidFill>
                  <a:srgbClr val="000000"/>
                </a:solidFill>
                <a:effectLst/>
                <a:latin typeface="Helvetica Light" panose="020B0403020202020204" pitchFamily="34" charset="0"/>
                <a:ea typeface="+mj-ea"/>
              </a:rPr>
              <a:t>Photo credit: Blake Estes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78458-E086-C4F3-572B-6814B605B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" y="2400300"/>
            <a:ext cx="6211360" cy="33075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erformance Metrics - I"/>
          <p:cNvSpPr txBox="1"/>
          <p:nvPr/>
        </p:nvSpPr>
        <p:spPr>
          <a:xfrm>
            <a:off x="2441195" y="306972"/>
            <a:ext cx="459837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Performance Metrics - </a:t>
            </a:r>
            <a:r>
              <a:rPr lang="en-AU" dirty="0"/>
              <a:t>III</a:t>
            </a:r>
            <a:endParaRPr dirty="0"/>
          </a:p>
        </p:txBody>
      </p:sp>
      <p:sp>
        <p:nvSpPr>
          <p:cNvPr id="38" name="Weather Loss and Technical Downtime"/>
          <p:cNvSpPr txBox="1"/>
          <p:nvPr/>
        </p:nvSpPr>
        <p:spPr>
          <a:xfrm>
            <a:off x="741606" y="1247070"/>
            <a:ext cx="4064177" cy="120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Weather Loss and Technical Downtime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180473" indent="-180473">
              <a:buSzPct val="100000"/>
              <a:buChar char="•"/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2331577"/>
            <a:ext cx="4584700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Line"/>
          <p:cNvSpPr/>
          <p:nvPr/>
        </p:nvSpPr>
        <p:spPr>
          <a:xfrm flipV="1">
            <a:off x="3479800" y="1941949"/>
            <a:ext cx="0" cy="3710702"/>
          </a:xfrm>
          <a:prstGeom prst="line">
            <a:avLst/>
          </a:prstGeom>
          <a:ln w="25400">
            <a:solidFill>
              <a:srgbClr val="E22524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" name="DISR"/>
          <p:cNvSpPr txBox="1"/>
          <p:nvPr/>
        </p:nvSpPr>
        <p:spPr>
          <a:xfrm>
            <a:off x="2726924" y="5182291"/>
            <a:ext cx="538098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DISR</a:t>
            </a:r>
          </a:p>
        </p:txBody>
      </p:sp>
      <p:sp>
        <p:nvSpPr>
          <p:cNvPr id="42" name="AAT Consortium #1"/>
          <p:cNvSpPr txBox="1"/>
          <p:nvPr/>
        </p:nvSpPr>
        <p:spPr>
          <a:xfrm>
            <a:off x="3912315" y="5182291"/>
            <a:ext cx="1741677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AAT Consortium #1</a:t>
            </a:r>
          </a:p>
        </p:txBody>
      </p:sp>
      <p:sp>
        <p:nvSpPr>
          <p:cNvPr id="43" name="Line"/>
          <p:cNvSpPr/>
          <p:nvPr/>
        </p:nvSpPr>
        <p:spPr>
          <a:xfrm flipV="1">
            <a:off x="5854700" y="1916549"/>
            <a:ext cx="1" cy="3710702"/>
          </a:xfrm>
          <a:prstGeom prst="line">
            <a:avLst/>
          </a:prstGeom>
          <a:ln w="25400">
            <a:solidFill>
              <a:srgbClr val="E22524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" name="AAT Consortium #2"/>
          <p:cNvSpPr txBox="1"/>
          <p:nvPr/>
        </p:nvSpPr>
        <p:spPr>
          <a:xfrm>
            <a:off x="6048302" y="5182291"/>
            <a:ext cx="1741677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AAT Consortium #2</a:t>
            </a:r>
          </a:p>
        </p:txBody>
      </p:sp>
      <p:sp>
        <p:nvSpPr>
          <p:cNvPr id="45" name="Downtime generally remains below the 5% threshold…"/>
          <p:cNvSpPr txBox="1"/>
          <p:nvPr/>
        </p:nvSpPr>
        <p:spPr>
          <a:xfrm>
            <a:off x="968556" y="5789278"/>
            <a:ext cx="5022488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60421" indent="-160421">
              <a:buSzPct val="100000"/>
              <a:buChar char="•"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Downtime generally remains below the 5% threshold</a:t>
            </a:r>
          </a:p>
          <a:p>
            <a:pPr marL="160421" indent="-160421">
              <a:buSzPct val="100000"/>
              <a:buChar char="•"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On average, one-third of time is lost to weather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erformance Metrics - III"/>
          <p:cNvSpPr txBox="1"/>
          <p:nvPr/>
        </p:nvSpPr>
        <p:spPr>
          <a:xfrm>
            <a:off x="2441195" y="306972"/>
            <a:ext cx="4620813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Performance Metrics - I</a:t>
            </a:r>
            <a:r>
              <a:rPr lang="en-AU" dirty="0"/>
              <a:t>V</a:t>
            </a:r>
            <a:endParaRPr dirty="0"/>
          </a:p>
        </p:txBody>
      </p:sp>
      <p:sp>
        <p:nvSpPr>
          <p:cNvPr id="53" name="User satisfaction"/>
          <p:cNvSpPr txBox="1"/>
          <p:nvPr/>
        </p:nvSpPr>
        <p:spPr>
          <a:xfrm>
            <a:off x="906706" y="4830085"/>
            <a:ext cx="180652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User satisfaction</a:t>
            </a:r>
          </a:p>
        </p:txBody>
      </p:sp>
      <p:sp>
        <p:nvSpPr>
          <p:cNvPr id="54" name="Steady over past five years"/>
          <p:cNvSpPr txBox="1"/>
          <p:nvPr/>
        </p:nvSpPr>
        <p:spPr>
          <a:xfrm>
            <a:off x="906520" y="5260270"/>
            <a:ext cx="2873628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Steady over past five years</a:t>
            </a:r>
          </a:p>
        </p:txBody>
      </p:sp>
      <p:pic>
        <p:nvPicPr>
          <p:cNvPr id="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231900"/>
            <a:ext cx="4584700" cy="276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189" y="4088330"/>
            <a:ext cx="3890161" cy="2349184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COVID19 restrictions in…"/>
          <p:cNvSpPr txBox="1"/>
          <p:nvPr/>
        </p:nvSpPr>
        <p:spPr>
          <a:xfrm>
            <a:off x="5800576" y="1437570"/>
            <a:ext cx="2551759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COVID19 restrictions in </a:t>
            </a:r>
          </a:p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2020A and 2020B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Operations (July 2025 to Dec 2028)…"/>
          <p:cNvSpPr txBox="1"/>
          <p:nvPr/>
        </p:nvSpPr>
        <p:spPr>
          <a:xfrm>
            <a:off x="895334" y="288125"/>
            <a:ext cx="6603727" cy="877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Operations (July 2025 to Dec 2028)</a:t>
            </a:r>
            <a:endParaRPr lang="en-AU" dirty="0"/>
          </a:p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sz="1900" dirty="0"/>
              <a:t>If further funding can be secured</a:t>
            </a:r>
            <a:endParaRPr lang="en-AU" dirty="0"/>
          </a:p>
        </p:txBody>
      </p:sp>
      <p:sp>
        <p:nvSpPr>
          <p:cNvPr id="104" name="Paid Time…"/>
          <p:cNvSpPr txBox="1"/>
          <p:nvPr/>
        </p:nvSpPr>
        <p:spPr>
          <a:xfrm>
            <a:off x="333410" y="1374734"/>
            <a:ext cx="8668391" cy="403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defTabSz="457200">
              <a:defRPr sz="1600" u="sng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Key Project Time</a:t>
            </a:r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Approximately 230 nights per year to four key projects. Assessed by ATAC</a:t>
            </a:r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defTabSz="457200">
              <a:defRPr sz="1600" u="sng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Open Time</a:t>
            </a:r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Approximately 90 nights per year. Assessed by ATAC</a:t>
            </a:r>
            <a:endParaRPr lang="en-AU" dirty="0"/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All Australian-based astronomers can apply for time. </a:t>
            </a:r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AU" dirty="0"/>
          </a:p>
          <a:p>
            <a:pPr defTabSz="457200">
              <a:defRPr sz="1600" u="sng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Paid Time </a:t>
            </a:r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 </a:t>
            </a:r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Approximately 20 nights per year.</a:t>
            </a:r>
          </a:p>
          <a:p>
            <a:pPr defTabSz="457200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2" name="20240511205909__D7I7007[3].JPG" descr="20240511205909__D7I7007[3].JPG">
            <a:extLst>
              <a:ext uri="{FF2B5EF4-FFF2-40B4-BE49-F238E27FC236}">
                <a16:creationId xmlns:a16="http://schemas.microsoft.com/office/drawing/2014/main" id="{66A0072F-564B-0089-DFB5-41C3F4F4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65" r="10665"/>
          <a:stretch>
            <a:fillRect/>
          </a:stretch>
        </p:blipFill>
        <p:spPr>
          <a:xfrm>
            <a:off x="5389566" y="2959732"/>
            <a:ext cx="2977874" cy="252353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hoto Credit: Blake Estes">
            <a:extLst>
              <a:ext uri="{FF2B5EF4-FFF2-40B4-BE49-F238E27FC236}">
                <a16:creationId xmlns:a16="http://schemas.microsoft.com/office/drawing/2014/main" id="{91FB0B07-CBB8-95DA-CEC1-CB05A7935BE9}"/>
              </a:ext>
            </a:extLst>
          </p:cNvPr>
          <p:cNvSpPr txBox="1"/>
          <p:nvPr/>
        </p:nvSpPr>
        <p:spPr>
          <a:xfrm>
            <a:off x="6538285" y="5616053"/>
            <a:ext cx="1829155" cy="44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Photo Credit: Blake Estes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raction of budget - mid 2025 to 2028"/>
          <p:cNvSpPr txBox="1"/>
          <p:nvPr/>
        </p:nvSpPr>
        <p:spPr>
          <a:xfrm>
            <a:off x="1033297" y="156159"/>
            <a:ext cx="576215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AU" dirty="0"/>
              <a:t>Beyond 2028 – the challenges </a:t>
            </a:r>
            <a:endParaRPr dirty="0"/>
          </a:p>
        </p:txBody>
      </p:sp>
      <p:sp>
        <p:nvSpPr>
          <p:cNvPr id="107" name="58% - Universities…"/>
          <p:cNvSpPr txBox="1"/>
          <p:nvPr/>
        </p:nvSpPr>
        <p:spPr>
          <a:xfrm>
            <a:off x="1387510" y="1235034"/>
            <a:ext cx="6808337" cy="677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2000" u="sng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  <a:p>
            <a:pPr defTabSz="457200"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EA64C16-3803-8D5A-03D1-1490FF868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217" y="0"/>
            <a:ext cx="2171701" cy="21082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5F23B-02F4-48DF-C643-4328AFCD04A3}"/>
              </a:ext>
            </a:extLst>
          </p:cNvPr>
          <p:cNvSpPr txBox="1"/>
          <p:nvPr/>
        </p:nvSpPr>
        <p:spPr>
          <a:xfrm>
            <a:off x="690882" y="751346"/>
            <a:ext cx="8070346" cy="563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dirty="0">
                <a:latin typeface="Helvetica Light" panose="020B0403020202020204" pitchFamily="34" charset="0"/>
              </a:rPr>
              <a:t>Short term funding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	Incompati</a:t>
            </a:r>
            <a:r>
              <a:rPr lang="en-US" dirty="0">
                <a:latin typeface="Helvetica Light" panose="020B0403020202020204" pitchFamily="34" charset="0"/>
              </a:rPr>
              <a:t>ble with the l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ong lead time for major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 	instruments. Hector and Veloce were discussed at an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Helvetica Light" panose="020B0403020202020204" pitchFamily="34" charset="0"/>
              </a:rPr>
              <a:t>	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AAO Symposium back in 2011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	High staff turnover and loss of knowledge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2.   The age of the telescope.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	Maintenance costs </a:t>
            </a:r>
            <a:r>
              <a:rPr lang="en-US" dirty="0">
                <a:latin typeface="Helvetica Light" panose="020B0403020202020204" pitchFamily="34" charset="0"/>
              </a:rPr>
              <a:t>increasing</a:t>
            </a:r>
            <a:endParaRPr kumimoji="0" lang="en-US" sz="18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Broad community support to ensure funding.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pPr lvl="2"/>
            <a:r>
              <a:rPr lang="en-US" dirty="0">
                <a:latin typeface="Helvetica Light" panose="020B0403020202020204" pitchFamily="34" charset="0"/>
              </a:rPr>
              <a:t>	A single instrument/top-end will reduce operating costs, but at the 	risk of thinning out community support.	</a:t>
            </a:r>
            <a:endParaRPr kumimoji="0" lang="en-US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5546-AF71-9AC1-75A9-9A5D32EA0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Approximate operating costs…">
            <a:extLst>
              <a:ext uri="{FF2B5EF4-FFF2-40B4-BE49-F238E27FC236}">
                <a16:creationId xmlns:a16="http://schemas.microsoft.com/office/drawing/2014/main" id="{C5C848D4-AF8B-AABC-31A1-1A4CDC93B281}"/>
              </a:ext>
            </a:extLst>
          </p:cNvPr>
          <p:cNvSpPr txBox="1"/>
          <p:nvPr/>
        </p:nvSpPr>
        <p:spPr>
          <a:xfrm>
            <a:off x="1184809" y="116472"/>
            <a:ext cx="6774382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Staff @ SSO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E7F54-6465-8394-4DDF-2DE8C64B8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57" y="609135"/>
            <a:ext cx="3759820" cy="281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D190B-A0C5-08B3-F240-D0B05953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555" y="629703"/>
            <a:ext cx="4199972" cy="2799297"/>
          </a:xfrm>
          <a:prstGeom prst="rect">
            <a:avLst/>
          </a:prstGeom>
        </p:spPr>
      </p:pic>
      <p:pic>
        <p:nvPicPr>
          <p:cNvPr id="3" name="Picture 2" descr="A group of people working on a machine&#10;&#10;Description automatically generated">
            <a:extLst>
              <a:ext uri="{FF2B5EF4-FFF2-40B4-BE49-F238E27FC236}">
                <a16:creationId xmlns:a16="http://schemas.microsoft.com/office/drawing/2014/main" id="{C38125DF-EC22-1560-92AE-B1B52D44E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582" y="3870766"/>
            <a:ext cx="2915769" cy="2186827"/>
          </a:xfrm>
          <a:prstGeom prst="rect">
            <a:avLst/>
          </a:prstGeom>
        </p:spPr>
      </p:pic>
      <p:pic>
        <p:nvPicPr>
          <p:cNvPr id="8" name="Picture 7" descr="A group of people wearing masks and standing next to a machine&#10;&#10;Description automatically generated">
            <a:extLst>
              <a:ext uri="{FF2B5EF4-FFF2-40B4-BE49-F238E27FC236}">
                <a16:creationId xmlns:a16="http://schemas.microsoft.com/office/drawing/2014/main" id="{284501FF-A835-20A0-41F7-5E0760DD1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94" y="3583098"/>
            <a:ext cx="3657600" cy="274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50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Approximate operating costs…"/>
          <p:cNvSpPr txBox="1"/>
          <p:nvPr/>
        </p:nvSpPr>
        <p:spPr>
          <a:xfrm>
            <a:off x="1184809" y="116472"/>
            <a:ext cx="6774382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The transition in 2018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3D00A-C01A-87FB-50BB-1379AFEDC49E}"/>
              </a:ext>
            </a:extLst>
          </p:cNvPr>
          <p:cNvSpPr txBox="1"/>
          <p:nvPr/>
        </p:nvSpPr>
        <p:spPr>
          <a:xfrm>
            <a:off x="879409" y="1100555"/>
            <a:ext cx="6774382" cy="4524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01 July 2018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The former AAO was split into two – AAT and AAO (MQ)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Helvetica Light" panose="020B0403020202020204" pitchFamily="34" charset="0"/>
              </a:rPr>
              <a:t>AAT funded and run</a:t>
            </a: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 by university sector</a:t>
            </a:r>
          </a:p>
          <a:p>
            <a:endParaRPr lang="en-US" dirty="0">
              <a:latin typeface="Helvetica Light" panose="020B0403020202020204" pitchFamily="34" charset="0"/>
            </a:endParaRPr>
          </a:p>
          <a:p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Funding became short term - 7 (4+3) years</a:t>
            </a:r>
          </a:p>
          <a:p>
            <a:endParaRPr lang="en-US" dirty="0">
              <a:latin typeface="Helvetica Light" panose="020B0403020202020204" pitchFamily="34" charset="0"/>
            </a:endParaRPr>
          </a:p>
          <a:p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Staff were moved to fixed term contracts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Helvetica Light" panose="020B0403020202020204" pitchFamily="34" charset="0"/>
              </a:rPr>
              <a:t>External engineering support – AITC, AAO (MQ)</a:t>
            </a:r>
            <a:endParaRPr kumimoji="0" lang="en-US" sz="18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Astronomical support provided by the community</a:t>
            </a:r>
          </a:p>
          <a:p>
            <a:endParaRPr lang="en-US" dirty="0">
              <a:latin typeface="Helvetica Light" panose="020B0403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latin typeface="Helvetica Light" panose="020B0403020202020204" pitchFamily="34" charset="0"/>
            </a:endParaRPr>
          </a:p>
        </p:txBody>
      </p:sp>
      <p:pic>
        <p:nvPicPr>
          <p:cNvPr id="3" name="comp.jpg" descr="comp.jpg">
            <a:extLst>
              <a:ext uri="{FF2B5EF4-FFF2-40B4-BE49-F238E27FC236}">
                <a16:creationId xmlns:a16="http://schemas.microsoft.com/office/drawing/2014/main" id="{D06AEDDF-7CA7-7AE6-6F74-A27711BFDC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38" t="28478" r="17803" b="11962"/>
          <a:stretch>
            <a:fillRect/>
          </a:stretch>
        </p:blipFill>
        <p:spPr>
          <a:xfrm>
            <a:off x="6049524" y="3429000"/>
            <a:ext cx="2794193" cy="236574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hoto Credit: Blake Estes">
            <a:extLst>
              <a:ext uri="{FF2B5EF4-FFF2-40B4-BE49-F238E27FC236}">
                <a16:creationId xmlns:a16="http://schemas.microsoft.com/office/drawing/2014/main" id="{F533D9A9-D5B6-0A3D-32A3-A4AD5DF648FE}"/>
              </a:ext>
            </a:extLst>
          </p:cNvPr>
          <p:cNvSpPr txBox="1"/>
          <p:nvPr/>
        </p:nvSpPr>
        <p:spPr>
          <a:xfrm>
            <a:off x="6130036" y="5901869"/>
            <a:ext cx="2134555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Photo Credit: </a:t>
            </a:r>
            <a:r>
              <a:rPr lang="en-AU" dirty="0"/>
              <a:t>Steve Chapman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2FEED-9AF3-BD7F-477D-09C6699FF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Approximate operating costs…">
            <a:extLst>
              <a:ext uri="{FF2B5EF4-FFF2-40B4-BE49-F238E27FC236}">
                <a16:creationId xmlns:a16="http://schemas.microsoft.com/office/drawing/2014/main" id="{7E194740-4975-9E76-1DF7-DD3AA622CD85}"/>
              </a:ext>
            </a:extLst>
          </p:cNvPr>
          <p:cNvSpPr txBox="1"/>
          <p:nvPr/>
        </p:nvSpPr>
        <p:spPr>
          <a:xfrm>
            <a:off x="1184809" y="116472"/>
            <a:ext cx="6774382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Governance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92446-42A9-D80D-0E25-2A0EC62D73C9}"/>
              </a:ext>
            </a:extLst>
          </p:cNvPr>
          <p:cNvSpPr txBox="1"/>
          <p:nvPr/>
        </p:nvSpPr>
        <p:spPr>
          <a:xfrm>
            <a:off x="475513" y="1350335"/>
            <a:ext cx="2391035" cy="1107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AAT Consortium</a:t>
            </a:r>
            <a:endParaRPr lang="en-US" dirty="0">
              <a:latin typeface="Helvetica Light" panose="020B0403020202020204" pitchFamily="34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11 Australian universities +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Light" panose="020B0403020202020204" pitchFamily="34" charset="0"/>
              </a:rPr>
              <a:t>AAL (Manager)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Light" panose="020B0403020202020204" pitchFamily="34" charset="0"/>
              </a:rPr>
              <a:t>The AAT Consortium Agreement</a:t>
            </a:r>
            <a:endParaRPr kumimoji="0" lang="en-US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CA0D7-3795-E67B-4EBC-AA5005D3DD31}"/>
              </a:ext>
            </a:extLst>
          </p:cNvPr>
          <p:cNvSpPr txBox="1"/>
          <p:nvPr/>
        </p:nvSpPr>
        <p:spPr>
          <a:xfrm>
            <a:off x="5076018" y="1617509"/>
            <a:ext cx="45720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The Commonwealth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itchFamily="2" charset="0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The owners of AAT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D423F-96CD-9935-26DE-2DCE40E2E90A}"/>
              </a:ext>
            </a:extLst>
          </p:cNvPr>
          <p:cNvSpPr txBox="1"/>
          <p:nvPr/>
        </p:nvSpPr>
        <p:spPr>
          <a:xfrm>
            <a:off x="2262235" y="4953666"/>
            <a:ext cx="457200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 panose="020B0403020202020204" pitchFamily="34" charset="0"/>
                <a:sym typeface="Arial"/>
              </a:rPr>
              <a:t>ANU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Light" panose="020B0403020202020204" pitchFamily="34" charset="0"/>
              </a:rPr>
              <a:t>The operator</a:t>
            </a:r>
            <a:endParaRPr kumimoji="0" lang="en-US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</p:txBody>
      </p:sp>
      <p:pic>
        <p:nvPicPr>
          <p:cNvPr id="9" name="8443334329_82ad55196a_k.jpg" descr="8443334329_82ad55196a_k.jpg">
            <a:extLst>
              <a:ext uri="{FF2B5EF4-FFF2-40B4-BE49-F238E27FC236}">
                <a16:creationId xmlns:a16="http://schemas.microsoft.com/office/drawing/2014/main" id="{B5A4531F-DF27-10F3-A5CB-138EA73C9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24" y="1553228"/>
            <a:ext cx="2079822" cy="312049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427B46D2-6703-98BD-8052-0787120D3F1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17051" y="2933952"/>
            <a:ext cx="2636322" cy="1957105"/>
          </a:xfrm>
          <a:prstGeom prst="curvedConnector3">
            <a:avLst>
              <a:gd name="adj1" fmla="val 99607"/>
            </a:avLst>
          </a:prstGeom>
          <a:noFill/>
          <a:ln w="47625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57B5B733-DD82-6FCF-16B2-8499902EF4FB}"/>
              </a:ext>
            </a:extLst>
          </p:cNvPr>
          <p:cNvCxnSpPr>
            <a:cxnSpLocks/>
          </p:cNvCxnSpPr>
          <p:nvPr/>
        </p:nvCxnSpPr>
        <p:spPr>
          <a:xfrm rot="5400000">
            <a:off x="5149638" y="2874850"/>
            <a:ext cx="2729688" cy="2003208"/>
          </a:xfrm>
          <a:prstGeom prst="curvedConnector3">
            <a:avLst>
              <a:gd name="adj1" fmla="val 99858"/>
            </a:avLst>
          </a:prstGeom>
          <a:noFill/>
          <a:ln w="47625" cap="flat">
            <a:solidFill>
              <a:srgbClr val="FFC00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E6B6469-A671-0B42-2403-B94CFBCA63B7}"/>
              </a:ext>
            </a:extLst>
          </p:cNvPr>
          <p:cNvSpPr txBox="1"/>
          <p:nvPr/>
        </p:nvSpPr>
        <p:spPr>
          <a:xfrm>
            <a:off x="1362100" y="3370521"/>
            <a:ext cx="195710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Light" panose="020B0403020202020204" pitchFamily="34" charset="0"/>
              </a:rPr>
              <a:t>Research Services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Light" panose="020B0403020202020204" pitchFamily="34" charset="0"/>
              </a:rPr>
              <a:t>Agreement</a:t>
            </a:r>
            <a:endParaRPr kumimoji="0" lang="en-US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C55EE5-E35D-9BE2-DE06-C484EA816C1E}"/>
              </a:ext>
            </a:extLst>
          </p:cNvPr>
          <p:cNvSpPr txBox="1"/>
          <p:nvPr/>
        </p:nvSpPr>
        <p:spPr>
          <a:xfrm>
            <a:off x="5808342" y="3312339"/>
            <a:ext cx="195710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Light" panose="020B0403020202020204" pitchFamily="34" charset="0"/>
              </a:rPr>
              <a:t>Use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Light" panose="020B0403020202020204" pitchFamily="34" charset="0"/>
              </a:rPr>
              <a:t>Agreement</a:t>
            </a:r>
            <a:endParaRPr kumimoji="0" lang="en-US" sz="120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 panose="020B0403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6164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B4F11-1D0E-72DC-7029-02C93FB5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Approximate operating costs…">
            <a:extLst>
              <a:ext uri="{FF2B5EF4-FFF2-40B4-BE49-F238E27FC236}">
                <a16:creationId xmlns:a16="http://schemas.microsoft.com/office/drawing/2014/main" id="{11734C32-8628-97F6-6908-2B417866F046}"/>
              </a:ext>
            </a:extLst>
          </p:cNvPr>
          <p:cNvSpPr txBox="1"/>
          <p:nvPr/>
        </p:nvSpPr>
        <p:spPr>
          <a:xfrm>
            <a:off x="1184809" y="116472"/>
            <a:ext cx="6774382" cy="1056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Approximate operating costs</a:t>
            </a:r>
          </a:p>
          <a:p>
            <a:pPr algn="ctr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(per night)</a:t>
            </a:r>
          </a:p>
        </p:txBody>
      </p:sp>
      <p:sp>
        <p:nvSpPr>
          <p:cNvPr id="73" name="VLT Unit Telescope">
            <a:extLst>
              <a:ext uri="{FF2B5EF4-FFF2-40B4-BE49-F238E27FC236}">
                <a16:creationId xmlns:a16="http://schemas.microsoft.com/office/drawing/2014/main" id="{AC0E37EA-5FA2-835C-9C4A-536AEF24D86E}"/>
              </a:ext>
            </a:extLst>
          </p:cNvPr>
          <p:cNvSpPr txBox="1"/>
          <p:nvPr/>
        </p:nvSpPr>
        <p:spPr>
          <a:xfrm>
            <a:off x="6968722" y="1228851"/>
            <a:ext cx="1619529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VLT Unit Telescope</a:t>
            </a:r>
          </a:p>
        </p:txBody>
      </p:sp>
      <p:sp>
        <p:nvSpPr>
          <p:cNvPr id="74" name="AAT">
            <a:extLst>
              <a:ext uri="{FF2B5EF4-FFF2-40B4-BE49-F238E27FC236}">
                <a16:creationId xmlns:a16="http://schemas.microsoft.com/office/drawing/2014/main" id="{0E863C2D-8C04-1E23-847B-0EA470FCC509}"/>
              </a:ext>
            </a:extLst>
          </p:cNvPr>
          <p:cNvSpPr txBox="1"/>
          <p:nvPr/>
        </p:nvSpPr>
        <p:spPr>
          <a:xfrm>
            <a:off x="4474388" y="1228851"/>
            <a:ext cx="423824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AAT</a:t>
            </a:r>
          </a:p>
        </p:txBody>
      </p:sp>
      <p:sp>
        <p:nvSpPr>
          <p:cNvPr id="75" name="ANU 2.3m">
            <a:extLst>
              <a:ext uri="{FF2B5EF4-FFF2-40B4-BE49-F238E27FC236}">
                <a16:creationId xmlns:a16="http://schemas.microsoft.com/office/drawing/2014/main" id="{4AF8557F-1E10-9351-17A9-85F98C6D2648}"/>
              </a:ext>
            </a:extLst>
          </p:cNvPr>
          <p:cNvSpPr txBox="1"/>
          <p:nvPr/>
        </p:nvSpPr>
        <p:spPr>
          <a:xfrm>
            <a:off x="1199338" y="1228851"/>
            <a:ext cx="924152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ANU 2.3m</a:t>
            </a:r>
          </a:p>
        </p:txBody>
      </p:sp>
      <p:sp>
        <p:nvSpPr>
          <p:cNvPr id="76" name="$1,000">
            <a:extLst>
              <a:ext uri="{FF2B5EF4-FFF2-40B4-BE49-F238E27FC236}">
                <a16:creationId xmlns:a16="http://schemas.microsoft.com/office/drawing/2014/main" id="{53E47A6B-53AD-F679-035D-F788C9E21BF8}"/>
              </a:ext>
            </a:extLst>
          </p:cNvPr>
          <p:cNvSpPr txBox="1"/>
          <p:nvPr/>
        </p:nvSpPr>
        <p:spPr>
          <a:xfrm>
            <a:off x="1126777" y="4069846"/>
            <a:ext cx="87619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000" dirty="0"/>
              <a:t>$1,000</a:t>
            </a:r>
          </a:p>
        </p:txBody>
      </p:sp>
      <p:sp>
        <p:nvSpPr>
          <p:cNvPr id="77" name="$10,000">
            <a:extLst>
              <a:ext uri="{FF2B5EF4-FFF2-40B4-BE49-F238E27FC236}">
                <a16:creationId xmlns:a16="http://schemas.microsoft.com/office/drawing/2014/main" id="{D8790581-1110-5AE4-6FE2-65870044D949}"/>
              </a:ext>
            </a:extLst>
          </p:cNvPr>
          <p:cNvSpPr txBox="1"/>
          <p:nvPr/>
        </p:nvSpPr>
        <p:spPr>
          <a:xfrm>
            <a:off x="4191732" y="4069846"/>
            <a:ext cx="92589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 dirty="0"/>
              <a:t>$10,000</a:t>
            </a:r>
          </a:p>
        </p:txBody>
      </p:sp>
      <p:sp>
        <p:nvSpPr>
          <p:cNvPr id="78" name="$100,000">
            <a:extLst>
              <a:ext uri="{FF2B5EF4-FFF2-40B4-BE49-F238E27FC236}">
                <a16:creationId xmlns:a16="http://schemas.microsoft.com/office/drawing/2014/main" id="{1A0619C4-B0F3-F69F-BDE4-D56FF366C625}"/>
              </a:ext>
            </a:extLst>
          </p:cNvPr>
          <p:cNvSpPr txBox="1"/>
          <p:nvPr/>
        </p:nvSpPr>
        <p:spPr>
          <a:xfrm>
            <a:off x="7182762" y="4069846"/>
            <a:ext cx="105413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 dirty="0"/>
              <a:t>$100,000</a:t>
            </a:r>
          </a:p>
        </p:txBody>
      </p:sp>
      <p:pic>
        <p:nvPicPr>
          <p:cNvPr id="79" name="6175461232_b4288e314e_b.jpg" descr="6175461232_b4288e314e_b.jpg">
            <a:extLst>
              <a:ext uri="{FF2B5EF4-FFF2-40B4-BE49-F238E27FC236}">
                <a16:creationId xmlns:a16="http://schemas.microsoft.com/office/drawing/2014/main" id="{1AE2614F-E1E0-ADE6-859D-A3C36DB83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764" y="1573958"/>
            <a:ext cx="1875072" cy="2430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otw1618a.jpg" descr="potw1618a.jpg">
            <a:extLst>
              <a:ext uri="{FF2B5EF4-FFF2-40B4-BE49-F238E27FC236}">
                <a16:creationId xmlns:a16="http://schemas.microsoft.com/office/drawing/2014/main" id="{CD57B619-E174-3746-3D4C-39A1318E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64" y="1573958"/>
            <a:ext cx="1619529" cy="2433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2.3m virtualtour.tif" descr="2.3m virtualtour.tif">
            <a:extLst>
              <a:ext uri="{FF2B5EF4-FFF2-40B4-BE49-F238E27FC236}">
                <a16:creationId xmlns:a16="http://schemas.microsoft.com/office/drawing/2014/main" id="{1DE29B0F-D861-CDC8-4BF7-3488C59A7D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442" r="9442"/>
          <a:stretch>
            <a:fillRect/>
          </a:stretch>
        </p:blipFill>
        <p:spPr>
          <a:xfrm>
            <a:off x="615692" y="1574141"/>
            <a:ext cx="1938314" cy="24666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58266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88F00-9684-D7F6-5C1B-05A1CEDB1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company's financial growth&#10;&#10;Description automatically generated with medium confidence">
            <a:extLst>
              <a:ext uri="{FF2B5EF4-FFF2-40B4-BE49-F238E27FC236}">
                <a16:creationId xmlns:a16="http://schemas.microsoft.com/office/drawing/2014/main" id="{68D61BBD-530B-60C4-F61E-655744A0D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48" y="1427942"/>
            <a:ext cx="6835811" cy="3925412"/>
          </a:xfrm>
          <a:prstGeom prst="rect">
            <a:avLst/>
          </a:prstGeom>
        </p:spPr>
      </p:pic>
      <p:sp>
        <p:nvSpPr>
          <p:cNvPr id="84" name="AAT Budget">
            <a:extLst>
              <a:ext uri="{FF2B5EF4-FFF2-40B4-BE49-F238E27FC236}">
                <a16:creationId xmlns:a16="http://schemas.microsoft.com/office/drawing/2014/main" id="{D60380B8-5E17-BBDC-4B21-E68FBC2857D3}"/>
              </a:ext>
            </a:extLst>
          </p:cNvPr>
          <p:cNvSpPr txBox="1"/>
          <p:nvPr/>
        </p:nvSpPr>
        <p:spPr>
          <a:xfrm>
            <a:off x="3431794" y="83733"/>
            <a:ext cx="2280411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AAT Budget</a:t>
            </a:r>
          </a:p>
        </p:txBody>
      </p:sp>
      <p:sp>
        <p:nvSpPr>
          <p:cNvPr id="85" name="“In conclusion, the AAT appears run fairly lean operations compared to other observatories of similar size and age …”…">
            <a:extLst>
              <a:ext uri="{FF2B5EF4-FFF2-40B4-BE49-F238E27FC236}">
                <a16:creationId xmlns:a16="http://schemas.microsoft.com/office/drawing/2014/main" id="{1E2C2ADA-E31A-8C3A-CFE4-8294D599FF7A}"/>
              </a:ext>
            </a:extLst>
          </p:cNvPr>
          <p:cNvSpPr txBox="1"/>
          <p:nvPr/>
        </p:nvSpPr>
        <p:spPr>
          <a:xfrm>
            <a:off x="1215971" y="767402"/>
            <a:ext cx="6483458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“In conclusion, the AAT appears run fairly lean operations compared to other observatories of similar size and age …”</a:t>
            </a:r>
            <a:r>
              <a:rPr lang="en-AU" dirty="0"/>
              <a:t> - </a:t>
            </a:r>
            <a:r>
              <a:rPr lang="en-AU" i="0" dirty="0"/>
              <a:t>Source: Review conducted in 2017</a:t>
            </a:r>
            <a:endParaRPr i="0" dirty="0"/>
          </a:p>
          <a:p>
            <a:pPr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i="0" dirty="0"/>
          </a:p>
        </p:txBody>
      </p:sp>
      <p:sp>
        <p:nvSpPr>
          <p:cNvPr id="86" name="Line">
            <a:extLst>
              <a:ext uri="{FF2B5EF4-FFF2-40B4-BE49-F238E27FC236}">
                <a16:creationId xmlns:a16="http://schemas.microsoft.com/office/drawing/2014/main" id="{35C0D1C3-C278-D8F3-DAD9-DD8903904AE0}"/>
              </a:ext>
            </a:extLst>
          </p:cNvPr>
          <p:cNvSpPr/>
          <p:nvPr/>
        </p:nvSpPr>
        <p:spPr>
          <a:xfrm flipV="1">
            <a:off x="2908299" y="1776849"/>
            <a:ext cx="1" cy="4635604"/>
          </a:xfrm>
          <a:prstGeom prst="line">
            <a:avLst/>
          </a:prstGeom>
          <a:ln w="25400">
            <a:solidFill>
              <a:srgbClr val="E22524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7" name="DISR">
            <a:extLst>
              <a:ext uri="{FF2B5EF4-FFF2-40B4-BE49-F238E27FC236}">
                <a16:creationId xmlns:a16="http://schemas.microsoft.com/office/drawing/2014/main" id="{A3F3E126-902E-E6FB-B4A1-102946EDB2E6}"/>
              </a:ext>
            </a:extLst>
          </p:cNvPr>
          <p:cNvSpPr txBox="1"/>
          <p:nvPr/>
        </p:nvSpPr>
        <p:spPr>
          <a:xfrm>
            <a:off x="1888724" y="5334691"/>
            <a:ext cx="538098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DISR</a:t>
            </a:r>
          </a:p>
        </p:txBody>
      </p:sp>
      <p:sp>
        <p:nvSpPr>
          <p:cNvPr id="88" name="Line">
            <a:extLst>
              <a:ext uri="{FF2B5EF4-FFF2-40B4-BE49-F238E27FC236}">
                <a16:creationId xmlns:a16="http://schemas.microsoft.com/office/drawing/2014/main" id="{68DA8D68-30E6-B5DB-A23D-B7D2287FBCC4}"/>
              </a:ext>
            </a:extLst>
          </p:cNvPr>
          <p:cNvSpPr/>
          <p:nvPr/>
        </p:nvSpPr>
        <p:spPr>
          <a:xfrm flipV="1">
            <a:off x="4991100" y="1764149"/>
            <a:ext cx="0" cy="3801857"/>
          </a:xfrm>
          <a:prstGeom prst="line">
            <a:avLst/>
          </a:prstGeom>
          <a:ln w="25400">
            <a:solidFill>
              <a:srgbClr val="E22524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9" name="Line">
            <a:extLst>
              <a:ext uri="{FF2B5EF4-FFF2-40B4-BE49-F238E27FC236}">
                <a16:creationId xmlns:a16="http://schemas.microsoft.com/office/drawing/2014/main" id="{29796B20-4C37-E040-00CD-717E5E27DAB5}"/>
              </a:ext>
            </a:extLst>
          </p:cNvPr>
          <p:cNvSpPr/>
          <p:nvPr/>
        </p:nvSpPr>
        <p:spPr>
          <a:xfrm flipV="1">
            <a:off x="6565900" y="1751449"/>
            <a:ext cx="1" cy="4686404"/>
          </a:xfrm>
          <a:prstGeom prst="line">
            <a:avLst/>
          </a:prstGeom>
          <a:ln w="25400">
            <a:solidFill>
              <a:srgbClr val="E22524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" name="AAT Cons. #1">
            <a:extLst>
              <a:ext uri="{FF2B5EF4-FFF2-40B4-BE49-F238E27FC236}">
                <a16:creationId xmlns:a16="http://schemas.microsoft.com/office/drawing/2014/main" id="{B208B028-7F99-E4FF-8DD0-5A18AAEDE369}"/>
              </a:ext>
            </a:extLst>
          </p:cNvPr>
          <p:cNvSpPr txBox="1"/>
          <p:nvPr/>
        </p:nvSpPr>
        <p:spPr>
          <a:xfrm>
            <a:off x="3196650" y="5321991"/>
            <a:ext cx="1547856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dirty="0"/>
              <a:t>AAT Cons</a:t>
            </a:r>
            <a:r>
              <a:rPr lang="en-AU" dirty="0" err="1"/>
              <a:t>ortium</a:t>
            </a:r>
            <a:r>
              <a:rPr dirty="0"/>
              <a:t> </a:t>
            </a:r>
            <a:endParaRPr lang="en-AU" dirty="0"/>
          </a:p>
          <a:p>
            <a:pPr algn="ctr"/>
            <a:r>
              <a:rPr dirty="0"/>
              <a:t>#1</a:t>
            </a:r>
          </a:p>
        </p:txBody>
      </p:sp>
      <p:sp>
        <p:nvSpPr>
          <p:cNvPr id="91" name="AAT Cons. #2">
            <a:extLst>
              <a:ext uri="{FF2B5EF4-FFF2-40B4-BE49-F238E27FC236}">
                <a16:creationId xmlns:a16="http://schemas.microsoft.com/office/drawing/2014/main" id="{75501B85-264A-0B26-6EC9-91C9FAC50278}"/>
              </a:ext>
            </a:extLst>
          </p:cNvPr>
          <p:cNvSpPr txBox="1"/>
          <p:nvPr/>
        </p:nvSpPr>
        <p:spPr>
          <a:xfrm>
            <a:off x="5070943" y="5334691"/>
            <a:ext cx="1494957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dirty="0"/>
              <a:t>AAT Cons</a:t>
            </a:r>
            <a:r>
              <a:rPr lang="en-AU" dirty="0" err="1"/>
              <a:t>ortium</a:t>
            </a:r>
            <a:endParaRPr lang="en-AU" dirty="0"/>
          </a:p>
          <a:p>
            <a:pPr algn="ctr"/>
            <a:r>
              <a:rPr dirty="0"/>
              <a:t> #2</a:t>
            </a:r>
          </a:p>
        </p:txBody>
      </p:sp>
      <p:sp>
        <p:nvSpPr>
          <p:cNvPr id="92" name="AAT Cons. #3">
            <a:extLst>
              <a:ext uri="{FF2B5EF4-FFF2-40B4-BE49-F238E27FC236}">
                <a16:creationId xmlns:a16="http://schemas.microsoft.com/office/drawing/2014/main" id="{AC604DEE-557F-8A71-CB4F-FD5C7C1069F3}"/>
              </a:ext>
            </a:extLst>
          </p:cNvPr>
          <p:cNvSpPr txBox="1"/>
          <p:nvPr/>
        </p:nvSpPr>
        <p:spPr>
          <a:xfrm>
            <a:off x="6717080" y="5321991"/>
            <a:ext cx="1547856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dirty="0"/>
              <a:t>AAT Con</a:t>
            </a:r>
            <a:r>
              <a:rPr lang="en-AU" dirty="0" err="1"/>
              <a:t>sortium</a:t>
            </a:r>
            <a:r>
              <a:rPr dirty="0"/>
              <a:t> </a:t>
            </a:r>
            <a:endParaRPr lang="en-AU" dirty="0"/>
          </a:p>
          <a:p>
            <a:pPr algn="ctr"/>
            <a:r>
              <a:rPr dirty="0"/>
              <a:t>#3</a:t>
            </a:r>
          </a:p>
        </p:txBody>
      </p:sp>
      <p:sp>
        <p:nvSpPr>
          <p:cNvPr id="93" name="Gap funded by selling time">
            <a:extLst>
              <a:ext uri="{FF2B5EF4-FFF2-40B4-BE49-F238E27FC236}">
                <a16:creationId xmlns:a16="http://schemas.microsoft.com/office/drawing/2014/main" id="{C1B3813D-C1D2-7796-7E20-2414F7EB9A80}"/>
              </a:ext>
            </a:extLst>
          </p:cNvPr>
          <p:cNvSpPr txBox="1"/>
          <p:nvPr/>
        </p:nvSpPr>
        <p:spPr>
          <a:xfrm>
            <a:off x="3472639" y="5639419"/>
            <a:ext cx="92394" cy="32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endParaRPr dirty="0"/>
          </a:p>
        </p:txBody>
      </p:sp>
      <p:sp>
        <p:nvSpPr>
          <p:cNvPr id="98" name="Amounts not corrected for…">
            <a:extLst>
              <a:ext uri="{FF2B5EF4-FFF2-40B4-BE49-F238E27FC236}">
                <a16:creationId xmlns:a16="http://schemas.microsoft.com/office/drawing/2014/main" id="{DB5C91BC-38D2-EA53-62F2-CBF67B2EB2E2}"/>
              </a:ext>
            </a:extLst>
          </p:cNvPr>
          <p:cNvSpPr txBox="1"/>
          <p:nvPr/>
        </p:nvSpPr>
        <p:spPr>
          <a:xfrm>
            <a:off x="295724" y="5815717"/>
            <a:ext cx="2070435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Amounts corrected for</a:t>
            </a:r>
          </a:p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Inflation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7E64E-2D55-51EF-E5F7-E863BE13A0C1}"/>
              </a:ext>
            </a:extLst>
          </p:cNvPr>
          <p:cNvSpPr txBox="1"/>
          <p:nvPr/>
        </p:nvSpPr>
        <p:spPr>
          <a:xfrm>
            <a:off x="5773279" y="2785731"/>
            <a:ext cx="73353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Today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599491-B220-6C5E-DB9E-3F397CCCEA31}"/>
              </a:ext>
            </a:extLst>
          </p:cNvPr>
          <p:cNvCxnSpPr/>
          <p:nvPr/>
        </p:nvCxnSpPr>
        <p:spPr>
          <a:xfrm>
            <a:off x="6235702" y="3155059"/>
            <a:ext cx="0" cy="36294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A76220-6E0B-10FB-FA80-161CFF578E5B}"/>
              </a:ext>
            </a:extLst>
          </p:cNvPr>
          <p:cNvSpPr txBox="1"/>
          <p:nvPr/>
        </p:nvSpPr>
        <p:spPr>
          <a:xfrm>
            <a:off x="2977152" y="2332094"/>
            <a:ext cx="1105427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Transition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2CE3C5-E8AE-AC23-66C4-C9CE32365CB4}"/>
              </a:ext>
            </a:extLst>
          </p:cNvPr>
          <p:cNvCxnSpPr/>
          <p:nvPr/>
        </p:nvCxnSpPr>
        <p:spPr>
          <a:xfrm>
            <a:off x="3294028" y="2648241"/>
            <a:ext cx="0" cy="36294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451298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budget&#10;&#10;Description automatically generated">
            <a:extLst>
              <a:ext uri="{FF2B5EF4-FFF2-40B4-BE49-F238E27FC236}">
                <a16:creationId xmlns:a16="http://schemas.microsoft.com/office/drawing/2014/main" id="{26904A70-27EC-E8A1-588D-F0569AE3C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25492"/>
            <a:ext cx="7315200" cy="3187700"/>
          </a:xfrm>
          <a:prstGeom prst="rect">
            <a:avLst/>
          </a:prstGeom>
        </p:spPr>
      </p:pic>
      <p:sp>
        <p:nvSpPr>
          <p:cNvPr id="84" name="AAT Budget"/>
          <p:cNvSpPr txBox="1"/>
          <p:nvPr/>
        </p:nvSpPr>
        <p:spPr>
          <a:xfrm>
            <a:off x="3431795" y="230772"/>
            <a:ext cx="2280411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AAT Budget</a:t>
            </a:r>
          </a:p>
        </p:txBody>
      </p:sp>
      <p:sp>
        <p:nvSpPr>
          <p:cNvPr id="86" name="Line"/>
          <p:cNvSpPr/>
          <p:nvPr/>
        </p:nvSpPr>
        <p:spPr>
          <a:xfrm flipV="1">
            <a:off x="2865767" y="1085473"/>
            <a:ext cx="1" cy="4635604"/>
          </a:xfrm>
          <a:prstGeom prst="line">
            <a:avLst/>
          </a:prstGeom>
          <a:ln w="25400">
            <a:solidFill>
              <a:srgbClr val="E22524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7" name="DISR"/>
          <p:cNvSpPr txBox="1"/>
          <p:nvPr/>
        </p:nvSpPr>
        <p:spPr>
          <a:xfrm>
            <a:off x="1846192" y="4643315"/>
            <a:ext cx="538098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DISR</a:t>
            </a:r>
          </a:p>
        </p:txBody>
      </p:sp>
      <p:sp>
        <p:nvSpPr>
          <p:cNvPr id="88" name="Line"/>
          <p:cNvSpPr/>
          <p:nvPr/>
        </p:nvSpPr>
        <p:spPr>
          <a:xfrm flipV="1">
            <a:off x="4948568" y="1072773"/>
            <a:ext cx="0" cy="3801857"/>
          </a:xfrm>
          <a:prstGeom prst="line">
            <a:avLst/>
          </a:prstGeom>
          <a:ln w="25400">
            <a:solidFill>
              <a:srgbClr val="E22524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9" name="Line"/>
          <p:cNvSpPr/>
          <p:nvPr/>
        </p:nvSpPr>
        <p:spPr>
          <a:xfrm flipV="1">
            <a:off x="6565900" y="1751449"/>
            <a:ext cx="1" cy="4686404"/>
          </a:xfrm>
          <a:prstGeom prst="line">
            <a:avLst/>
          </a:prstGeom>
          <a:ln w="25400">
            <a:solidFill>
              <a:srgbClr val="E22524"/>
            </a:solidFill>
            <a:prstDash val="sysDot"/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" name="AAT Cons. #1"/>
          <p:cNvSpPr txBox="1"/>
          <p:nvPr/>
        </p:nvSpPr>
        <p:spPr>
          <a:xfrm>
            <a:off x="3154118" y="4630615"/>
            <a:ext cx="1261998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AAT Cons. #1</a:t>
            </a:r>
          </a:p>
        </p:txBody>
      </p:sp>
      <p:sp>
        <p:nvSpPr>
          <p:cNvPr id="91" name="AAT Cons. #2"/>
          <p:cNvSpPr txBox="1"/>
          <p:nvPr/>
        </p:nvSpPr>
        <p:spPr>
          <a:xfrm>
            <a:off x="5099748" y="4630615"/>
            <a:ext cx="1261998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AAT Cons. #2</a:t>
            </a:r>
          </a:p>
        </p:txBody>
      </p:sp>
      <p:sp>
        <p:nvSpPr>
          <p:cNvPr id="92" name="AAT Cons. #3"/>
          <p:cNvSpPr txBox="1"/>
          <p:nvPr/>
        </p:nvSpPr>
        <p:spPr>
          <a:xfrm>
            <a:off x="6674548" y="4630615"/>
            <a:ext cx="1261998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AAT Cons. #3</a:t>
            </a:r>
          </a:p>
        </p:txBody>
      </p:sp>
      <p:sp>
        <p:nvSpPr>
          <p:cNvPr id="93" name="Gap funded by selling time"/>
          <p:cNvSpPr txBox="1"/>
          <p:nvPr/>
        </p:nvSpPr>
        <p:spPr>
          <a:xfrm>
            <a:off x="3430107" y="4948043"/>
            <a:ext cx="2411856" cy="3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Gap funded by selling time</a:t>
            </a:r>
          </a:p>
        </p:txBody>
      </p:sp>
      <p:sp>
        <p:nvSpPr>
          <p:cNvPr id="94" name="Line"/>
          <p:cNvSpPr/>
          <p:nvPr/>
        </p:nvSpPr>
        <p:spPr>
          <a:xfrm>
            <a:off x="6013375" y="5098596"/>
            <a:ext cx="358813" cy="1"/>
          </a:xfrm>
          <a:prstGeom prst="line">
            <a:avLst/>
          </a:prstGeom>
          <a:ln w="25400">
            <a:solidFill>
              <a:schemeClr val="accent1"/>
            </a:solidFill>
            <a:headEnd type="triangle" len="sm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5" name="Line"/>
          <p:cNvSpPr/>
          <p:nvPr/>
        </p:nvSpPr>
        <p:spPr>
          <a:xfrm>
            <a:off x="3019488" y="5098596"/>
            <a:ext cx="358813" cy="1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 len="sm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" name="Line"/>
          <p:cNvSpPr/>
          <p:nvPr/>
        </p:nvSpPr>
        <p:spPr>
          <a:xfrm>
            <a:off x="6674548" y="5098596"/>
            <a:ext cx="358813" cy="1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  <a:tailEnd type="triangle" len="sm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" name="Gap funded…"/>
          <p:cNvSpPr txBox="1"/>
          <p:nvPr/>
        </p:nvSpPr>
        <p:spPr>
          <a:xfrm>
            <a:off x="7169301" y="4948043"/>
            <a:ext cx="1384870" cy="777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Gap </a:t>
            </a:r>
            <a:r>
              <a:rPr lang="en-AU" dirty="0"/>
              <a:t>funded </a:t>
            </a:r>
          </a:p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by selling time </a:t>
            </a:r>
          </a:p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AU" dirty="0"/>
              <a:t>and</a:t>
            </a:r>
            <a:r>
              <a:rPr lang="en-AU" b="1" dirty="0">
                <a:latin typeface="+mj-lt"/>
                <a:ea typeface="+mj-ea"/>
                <a:cs typeface="+mj-cs"/>
                <a:sym typeface="Helvetica"/>
              </a:rPr>
              <a:t> …</a:t>
            </a:r>
          </a:p>
        </p:txBody>
      </p:sp>
      <p:sp>
        <p:nvSpPr>
          <p:cNvPr id="98" name="Amounts not corrected for…"/>
          <p:cNvSpPr txBox="1"/>
          <p:nvPr/>
        </p:nvSpPr>
        <p:spPr>
          <a:xfrm>
            <a:off x="253192" y="5124341"/>
            <a:ext cx="2324226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Amounts not corrected for</a:t>
            </a:r>
          </a:p>
          <a:p>
            <a:pPr>
              <a:defRPr sz="1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Inflation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erformance Metrics - II"/>
          <p:cNvSpPr txBox="1"/>
          <p:nvPr/>
        </p:nvSpPr>
        <p:spPr>
          <a:xfrm>
            <a:off x="2441195" y="306972"/>
            <a:ext cx="437074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Performance Metrics - I</a:t>
            </a:r>
          </a:p>
        </p:txBody>
      </p:sp>
      <p:sp>
        <p:nvSpPr>
          <p:cNvPr id="48" name="Publications"/>
          <p:cNvSpPr txBox="1"/>
          <p:nvPr/>
        </p:nvSpPr>
        <p:spPr>
          <a:xfrm>
            <a:off x="741606" y="1247070"/>
            <a:ext cx="134909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Publications</a:t>
            </a:r>
          </a:p>
        </p:txBody>
      </p:sp>
      <p:pic>
        <p:nvPicPr>
          <p:cNvPr id="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2051050"/>
            <a:ext cx="5753100" cy="27559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In ten years, the number of papers have doubled."/>
          <p:cNvSpPr txBox="1"/>
          <p:nvPr/>
        </p:nvSpPr>
        <p:spPr>
          <a:xfrm>
            <a:off x="931920" y="5240091"/>
            <a:ext cx="6529989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In ten years, the number of papers have doubled.</a:t>
            </a:r>
            <a:br>
              <a:rPr lang="en-AU" dirty="0"/>
            </a:br>
            <a:br>
              <a:rPr lang="en-AU" dirty="0"/>
            </a:br>
            <a:r>
              <a:rPr lang="en-AU" dirty="0"/>
              <a:t>Most are from large programs (SAMI, GALAH, GAMA, </a:t>
            </a:r>
            <a:r>
              <a:rPr lang="en-AU" dirty="0" err="1"/>
              <a:t>OzDES</a:t>
            </a:r>
            <a:r>
              <a:rPr lang="en-AU" dirty="0"/>
              <a:t>)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ECCB1-C688-1604-F6C2-111418CC3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erformance Metrics - II">
            <a:extLst>
              <a:ext uri="{FF2B5EF4-FFF2-40B4-BE49-F238E27FC236}">
                <a16:creationId xmlns:a16="http://schemas.microsoft.com/office/drawing/2014/main" id="{0EDA55EF-536B-652E-77D4-931528D33729}"/>
              </a:ext>
            </a:extLst>
          </p:cNvPr>
          <p:cNvSpPr txBox="1"/>
          <p:nvPr/>
        </p:nvSpPr>
        <p:spPr>
          <a:xfrm>
            <a:off x="2441195" y="306972"/>
            <a:ext cx="4484557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Performance Metrics - </a:t>
            </a:r>
            <a:r>
              <a:rPr lang="en-AU" dirty="0"/>
              <a:t>I</a:t>
            </a:r>
            <a:r>
              <a:rPr dirty="0"/>
              <a:t>I</a:t>
            </a:r>
          </a:p>
        </p:txBody>
      </p:sp>
      <p:sp>
        <p:nvSpPr>
          <p:cNvPr id="48" name="Publications">
            <a:extLst>
              <a:ext uri="{FF2B5EF4-FFF2-40B4-BE49-F238E27FC236}">
                <a16:creationId xmlns:a16="http://schemas.microsoft.com/office/drawing/2014/main" id="{0B365412-2345-B642-B6F2-69D9FDE49E14}"/>
              </a:ext>
            </a:extLst>
          </p:cNvPr>
          <p:cNvSpPr txBox="1"/>
          <p:nvPr/>
        </p:nvSpPr>
        <p:spPr>
          <a:xfrm>
            <a:off x="741606" y="1247070"/>
            <a:ext cx="182357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AU" dirty="0"/>
              <a:t>Relative Ranking</a:t>
            </a:r>
            <a:endParaRPr dirty="0"/>
          </a:p>
        </p:txBody>
      </p:sp>
      <p:pic>
        <p:nvPicPr>
          <p:cNvPr id="2" name="image3.png">
            <a:extLst>
              <a:ext uri="{FF2B5EF4-FFF2-40B4-BE49-F238E27FC236}">
                <a16:creationId xmlns:a16="http://schemas.microsoft.com/office/drawing/2014/main" id="{05B857EF-A5E7-4CB8-CFBF-655C2D930A67}"/>
              </a:ext>
            </a:extLst>
          </p:cNvPr>
          <p:cNvPicPr/>
          <p:nvPr/>
        </p:nvPicPr>
        <p:blipFill>
          <a:blip r:embed="rId2"/>
          <a:srcRect r="13989" b="2969"/>
          <a:stretch>
            <a:fillRect/>
          </a:stretch>
        </p:blipFill>
        <p:spPr>
          <a:xfrm>
            <a:off x="532435" y="1781439"/>
            <a:ext cx="7869959" cy="43636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09278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NUPowerpointTemplate2010">
  <a:themeElements>
    <a:clrScheme name="ANUPowerpointTemplate201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ANUPowerpointTemplate2010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ANUPowerpointTemplate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NUPowerpointTemplate2010">
  <a:themeElements>
    <a:clrScheme name="ANUPowerpointTemplate201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ANUPowerpointTemplate2010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ANUPowerpointTemplate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472</Words>
  <Application>Microsoft Macintosh PowerPoint</Application>
  <PresentationFormat>On-screen Show (4:3)</PresentationFormat>
  <Paragraphs>132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Helvetica</vt:lpstr>
      <vt:lpstr>Helvetica Light</vt:lpstr>
      <vt:lpstr>ANUPowerpointTemplate2010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Christopher Lidman</cp:lastModifiedBy>
  <cp:revision>6</cp:revision>
  <dcterms:modified xsi:type="dcterms:W3CDTF">2024-10-08T00:19:24Z</dcterms:modified>
</cp:coreProperties>
</file>