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2" r:id="rId6"/>
    <p:sldMasterId id="2147483667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</p:sldIdLst>
  <p:sldSz cy="6858000" cx="9144000"/>
  <p:notesSz cx="6858000" cy="9144000"/>
  <p:embeddedFontLst>
    <p:embeddedFont>
      <p:font typeface="Palatino Linotype"/>
      <p:regular r:id="rId56"/>
      <p:bold r:id="rId57"/>
      <p:italic r:id="rId58"/>
      <p:boldItalic r:id="rId59"/>
    </p:embeddedFont>
    <p:embeddedFont>
      <p:font typeface="Helvetica Neue"/>
      <p:regular r:id="rId60"/>
      <p:bold r:id="rId61"/>
      <p:italic r:id="rId62"/>
      <p:boldItalic r:id="rId63"/>
    </p:embeddedFont>
    <p:embeddedFont>
      <p:font typeface="Helvetica Neue Light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8" roundtripDataSignature="AMtx7mhKMVY3X17G0MaxqU3QUrkvWb8z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839BDD0-1128-4F0E-8E1A-02DA8546B095}">
  <a:tblStyle styleId="{D839BDD0-1128-4F0E-8E1A-02DA8546B09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font" Target="fonts/HelveticaNeue-italic.fntdata"/><Relationship Id="rId61" Type="http://schemas.openxmlformats.org/officeDocument/2006/relationships/font" Target="fonts/HelveticaNeue-bold.fntdata"/><Relationship Id="rId20" Type="http://schemas.openxmlformats.org/officeDocument/2006/relationships/slide" Target="slides/slide12.xml"/><Relationship Id="rId64" Type="http://schemas.openxmlformats.org/officeDocument/2006/relationships/font" Target="fonts/HelveticaNeueLight-regular.fntdata"/><Relationship Id="rId63" Type="http://schemas.openxmlformats.org/officeDocument/2006/relationships/font" Target="fonts/HelveticaNeue-boldItalic.fntdata"/><Relationship Id="rId22" Type="http://schemas.openxmlformats.org/officeDocument/2006/relationships/slide" Target="slides/slide14.xml"/><Relationship Id="rId66" Type="http://schemas.openxmlformats.org/officeDocument/2006/relationships/font" Target="fonts/HelveticaNeueLight-italic.fntdata"/><Relationship Id="rId21" Type="http://schemas.openxmlformats.org/officeDocument/2006/relationships/slide" Target="slides/slide13.xml"/><Relationship Id="rId65" Type="http://schemas.openxmlformats.org/officeDocument/2006/relationships/font" Target="fonts/HelveticaNeueLight-bold.fntdata"/><Relationship Id="rId24" Type="http://schemas.openxmlformats.org/officeDocument/2006/relationships/slide" Target="slides/slide16.xml"/><Relationship Id="rId68" Type="http://customschemas.google.com/relationships/presentationmetadata" Target="metadata"/><Relationship Id="rId23" Type="http://schemas.openxmlformats.org/officeDocument/2006/relationships/slide" Target="slides/slide15.xml"/><Relationship Id="rId67" Type="http://schemas.openxmlformats.org/officeDocument/2006/relationships/font" Target="fonts/HelveticaNeueLight-boldItalic.fntdata"/><Relationship Id="rId60" Type="http://schemas.openxmlformats.org/officeDocument/2006/relationships/font" Target="fonts/HelveticaNeue-regular.fnt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font" Target="fonts/PalatinoLinotype-bold.fntdata"/><Relationship Id="rId12" Type="http://schemas.openxmlformats.org/officeDocument/2006/relationships/slide" Target="slides/slide4.xml"/><Relationship Id="rId56" Type="http://schemas.openxmlformats.org/officeDocument/2006/relationships/font" Target="fonts/PalatinoLinotype-regular.fntdata"/><Relationship Id="rId15" Type="http://schemas.openxmlformats.org/officeDocument/2006/relationships/slide" Target="slides/slide7.xml"/><Relationship Id="rId59" Type="http://schemas.openxmlformats.org/officeDocument/2006/relationships/font" Target="fonts/PalatinoLinotype-boldItalic.fntdata"/><Relationship Id="rId14" Type="http://schemas.openxmlformats.org/officeDocument/2006/relationships/slide" Target="slides/slide6.xml"/><Relationship Id="rId58" Type="http://schemas.openxmlformats.org/officeDocument/2006/relationships/font" Target="fonts/PalatinoLinotype-italic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8" name="Google Shape;33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8" name="Google Shape;388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alatino Linotype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63" name="Google Shape;563;p35:notes"/>
          <p:cNvSpPr txBox="1"/>
          <p:nvPr>
            <p:ph idx="1" type="body"/>
          </p:nvPr>
        </p:nvSpPr>
        <p:spPr>
          <a:xfrm>
            <a:off x="914400" y="1524000"/>
            <a:ext cx="5029200" cy="7211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83" name="Google Shape;583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3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3" name="Google Shape;593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3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16" name="Google Shape;616;p41:notes"/>
          <p:cNvSpPr txBox="1"/>
          <p:nvPr>
            <p:ph idx="1" type="body"/>
          </p:nvPr>
        </p:nvSpPr>
        <p:spPr>
          <a:xfrm>
            <a:off x="914400" y="1524000"/>
            <a:ext cx="5029200" cy="7211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24" name="Google Shape;624;p42:notes"/>
          <p:cNvSpPr txBox="1"/>
          <p:nvPr>
            <p:ph idx="1" type="body"/>
          </p:nvPr>
        </p:nvSpPr>
        <p:spPr>
          <a:xfrm>
            <a:off x="914400" y="1524000"/>
            <a:ext cx="5029200" cy="7211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6" name="Google Shape;25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9"/>
          <p:cNvSpPr txBox="1"/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/>
            </a:lvl9pPr>
          </a:lstStyle>
          <a:p/>
        </p:txBody>
      </p:sp>
      <p:sp>
        <p:nvSpPr>
          <p:cNvPr id="20" name="Google Shape;20;p4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6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mic Sans MS"/>
              <a:buChar char="•"/>
              <a:defRPr sz="3200"/>
            </a:lvl1pPr>
            <a:lvl2pPr indent="-228600" lvl="1" marL="914400" algn="l">
              <a:spcBef>
                <a:spcPts val="560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5pPr>
            <a:lvl6pPr indent="-228600" lvl="5" marL="27432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85" name="Google Shape;85;p6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omic Sans MS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9pPr>
          </a:lstStyle>
          <a:p/>
        </p:txBody>
      </p:sp>
      <p:sp>
        <p:nvSpPr>
          <p:cNvPr id="86" name="Google Shape;86;p6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6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6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6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omic Sans MS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9pPr>
          </a:lstStyle>
          <a:p/>
        </p:txBody>
      </p:sp>
      <p:sp>
        <p:nvSpPr>
          <p:cNvPr id="93" name="Google Shape;93;p66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6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7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6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6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8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68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6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6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6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69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69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6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lip Art and Text" type="clipArtAndTx">
  <p:cSld name="CLIPART_AND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0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70"/>
          <p:cNvSpPr/>
          <p:nvPr>
            <p:ph idx="2" type="clipArt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70"/>
          <p:cNvSpPr txBox="1"/>
          <p:nvPr>
            <p:ph idx="1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7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7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7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2 Content" type="objAndTwoObj">
  <p:cSld name="OBJECT_AND_TWO_OBJECT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71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71"/>
          <p:cNvSpPr txBox="1"/>
          <p:nvPr>
            <p:ph idx="2" type="body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71"/>
          <p:cNvSpPr txBox="1"/>
          <p:nvPr>
            <p:ph idx="3" type="body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7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7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7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 type="tx">
  <p:cSld name="TITLE_AND_BOD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4"/>
          <p:cNvSpPr txBox="1"/>
          <p:nvPr>
            <p:ph idx="1" type="body"/>
          </p:nvPr>
        </p:nvSpPr>
        <p:spPr>
          <a:xfrm>
            <a:off x="452438" y="2124252"/>
            <a:ext cx="8239125" cy="41280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6" name="Google Shape;136;p54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ue oval with white text&#10;&#10;Description automatically generated" id="137" name="Google Shape;137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3045" y="5820937"/>
            <a:ext cx="875768" cy="8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5"/>
          <p:cNvSpPr txBox="1"/>
          <p:nvPr>
            <p:ph type="title"/>
          </p:nvPr>
        </p:nvSpPr>
        <p:spPr>
          <a:xfrm>
            <a:off x="452438" y="539750"/>
            <a:ext cx="8239125" cy="71658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0" name="Google Shape;140;p55"/>
          <p:cNvSpPr txBox="1"/>
          <p:nvPr>
            <p:ph idx="1" type="body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Helvetica Neue"/>
              <a:buNone/>
              <a:defRPr b="1" sz="2063"/>
            </a:lvl1pPr>
            <a:lvl2pPr indent="-369189" lvl="1" marL="914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41" name="Google Shape;141;p55"/>
          <p:cNvSpPr txBox="1"/>
          <p:nvPr>
            <p:ph idx="2" type="body"/>
          </p:nvPr>
        </p:nvSpPr>
        <p:spPr>
          <a:xfrm>
            <a:off x="452438" y="2124252"/>
            <a:ext cx="8239125" cy="41280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42" name="Google Shape;142;p55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ue oval with white text&#10;&#10;Description automatically generated" id="143" name="Google Shape;143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3045" y="175542"/>
            <a:ext cx="875768" cy="8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6"/>
          <p:cNvSpPr txBox="1"/>
          <p:nvPr>
            <p:ph type="title"/>
          </p:nvPr>
        </p:nvSpPr>
        <p:spPr>
          <a:xfrm>
            <a:off x="452436" y="2266950"/>
            <a:ext cx="8239127" cy="23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Helvetica Neue"/>
              <a:buNone/>
              <a:defRPr b="0" sz="435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6" name="Google Shape;146;p56"/>
          <p:cNvSpPr txBox="1"/>
          <p:nvPr>
            <p:ph idx="12" type="sldNum"/>
          </p:nvPr>
        </p:nvSpPr>
        <p:spPr>
          <a:xfrm>
            <a:off x="4500563" y="6523450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ue oval with white text&#10;&#10;Description automatically generated" id="147" name="Google Shape;14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3045" y="5820937"/>
            <a:ext cx="875768" cy="8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7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ue oval with white text&#10;&#10;Description automatically generated" id="150" name="Google Shape;150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3045" y="5820937"/>
            <a:ext cx="875768" cy="8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2"/>
          <p:cNvSpPr txBox="1"/>
          <p:nvPr>
            <p:ph idx="1" type="body"/>
          </p:nvPr>
        </p:nvSpPr>
        <p:spPr>
          <a:xfrm>
            <a:off x="452438" y="1186481"/>
            <a:ext cx="3667125" cy="467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Helvetica Neue"/>
              <a:buNone/>
              <a:defRPr b="1" sz="2063"/>
            </a:lvl1pPr>
            <a:lvl2pPr indent="-369189" lvl="1" marL="914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53" name="Google Shape;153;p72"/>
          <p:cNvSpPr txBox="1"/>
          <p:nvPr>
            <p:ph idx="2" type="body"/>
          </p:nvPr>
        </p:nvSpPr>
        <p:spPr>
          <a:xfrm>
            <a:off x="452438" y="2124252"/>
            <a:ext cx="3667125" cy="412831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54" name="Google Shape;154;p72"/>
          <p:cNvSpPr/>
          <p:nvPr>
            <p:ph idx="3" type="pic"/>
          </p:nvPr>
        </p:nvSpPr>
        <p:spPr>
          <a:xfrm>
            <a:off x="3476625" y="631924"/>
            <a:ext cx="6290191" cy="5594103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72"/>
          <p:cNvSpPr txBox="1"/>
          <p:nvPr>
            <p:ph type="title"/>
          </p:nvPr>
        </p:nvSpPr>
        <p:spPr>
          <a:xfrm>
            <a:off x="452438" y="539750"/>
            <a:ext cx="3667125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6" name="Google Shape;156;p72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ue oval with white text&#10;&#10;Description automatically generated" id="157" name="Google Shape;15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3045" y="5820937"/>
            <a:ext cx="875768" cy="8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3"/>
          <p:cNvSpPr txBox="1"/>
          <p:nvPr>
            <p:ph type="title"/>
          </p:nvPr>
        </p:nvSpPr>
        <p:spPr>
          <a:xfrm>
            <a:off x="452438" y="539750"/>
            <a:ext cx="8239125" cy="7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0" name="Google Shape;160;p73"/>
          <p:cNvSpPr txBox="1"/>
          <p:nvPr>
            <p:ph idx="1" type="body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Helvetica Neue"/>
              <a:buNone/>
              <a:defRPr b="1" sz="2063"/>
            </a:lvl1pPr>
            <a:lvl2pPr indent="-369189" lvl="1" marL="914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61" name="Google Shape;161;p73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ue oval with white text&#10;&#10;Description automatically generated" id="162" name="Google Shape;162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3045" y="5820937"/>
            <a:ext cx="875768" cy="8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4"/>
          <p:cNvSpPr txBox="1"/>
          <p:nvPr>
            <p:ph type="title"/>
          </p:nvPr>
        </p:nvSpPr>
        <p:spPr>
          <a:xfrm>
            <a:off x="452438" y="539750"/>
            <a:ext cx="8239125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5" name="Google Shape;165;p74"/>
          <p:cNvSpPr txBox="1"/>
          <p:nvPr>
            <p:ph idx="1" type="body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Helvetica Neue"/>
              <a:buNone/>
              <a:defRPr b="1" sz="2063"/>
            </a:lvl1pPr>
            <a:lvl2pPr indent="-369189" lvl="1" marL="914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66" name="Google Shape;166;p74"/>
          <p:cNvSpPr txBox="1"/>
          <p:nvPr>
            <p:ph idx="2" type="body"/>
          </p:nvPr>
        </p:nvSpPr>
        <p:spPr>
          <a:xfrm>
            <a:off x="452438" y="2124252"/>
            <a:ext cx="8239125" cy="41280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Helvetica Neue"/>
              <a:buNone/>
              <a:defRPr sz="2063"/>
            </a:lvl1pPr>
            <a:lvl2pPr indent="-228600" lvl="1" marL="91440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Helvetica Neue"/>
              <a:buNone/>
              <a:defRPr sz="2063"/>
            </a:lvl2pPr>
            <a:lvl3pPr indent="-228600" lvl="2" marL="137160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Helvetica Neue"/>
              <a:buNone/>
              <a:defRPr sz="2063"/>
            </a:lvl3pPr>
            <a:lvl4pPr indent="-228600" lvl="3" marL="182880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Helvetica Neue"/>
              <a:buNone/>
              <a:defRPr sz="2063"/>
            </a:lvl4pPr>
            <a:lvl5pPr indent="-228600" lvl="4" marL="228600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Helvetica Neue"/>
              <a:buNone/>
              <a:defRPr sz="2063"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67" name="Google Shape;167;p74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ue oval with white text&#10;&#10;Description automatically generated" id="168" name="Google Shape;168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3045" y="5820937"/>
            <a:ext cx="875768" cy="8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5"/>
          <p:cNvSpPr txBox="1"/>
          <p:nvPr>
            <p:ph idx="1" type="body"/>
          </p:nvPr>
        </p:nvSpPr>
        <p:spPr>
          <a:xfrm>
            <a:off x="452438" y="537964"/>
            <a:ext cx="8239125" cy="3620792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75"/>
              <a:buFont typeface="Helvetica Neue"/>
              <a:buNone/>
              <a:defRPr b="1" sz="9375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75"/>
              <a:buFont typeface="Helvetica Neue"/>
              <a:buNone/>
              <a:defRPr b="1" sz="9375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75"/>
              <a:buFont typeface="Helvetica Neue"/>
              <a:buNone/>
              <a:defRPr b="1" sz="9375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75"/>
              <a:buFont typeface="Helvetica Neue"/>
              <a:buNone/>
              <a:defRPr b="1" sz="9375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75"/>
              <a:buFont typeface="Helvetica Neue"/>
              <a:buNone/>
              <a:defRPr b="1" sz="9375"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1" name="Google Shape;171;p75"/>
          <p:cNvSpPr txBox="1"/>
          <p:nvPr>
            <p:ph idx="2" type="body"/>
          </p:nvPr>
        </p:nvSpPr>
        <p:spPr>
          <a:xfrm>
            <a:off x="452438" y="4131090"/>
            <a:ext cx="8239125" cy="467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3"/>
              <a:buFont typeface="Helvetica Neue"/>
              <a:buNone/>
              <a:defRPr b="1" sz="2063"/>
            </a:lvl1pPr>
            <a:lvl2pPr indent="-369189" lvl="1" marL="914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2" name="Google Shape;172;p75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ue oval with white text&#10;&#10;Description automatically generated" id="173" name="Google Shape;17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3045" y="5820937"/>
            <a:ext cx="875768" cy="8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6"/>
          <p:cNvSpPr txBox="1"/>
          <p:nvPr>
            <p:ph idx="1" type="body"/>
          </p:nvPr>
        </p:nvSpPr>
        <p:spPr>
          <a:xfrm>
            <a:off x="911259" y="5337727"/>
            <a:ext cx="7575020" cy="318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1" sz="1350"/>
            </a:lvl1pPr>
            <a:lvl2pPr indent="-369189" lvl="1" marL="914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6" name="Google Shape;176;p76"/>
          <p:cNvSpPr txBox="1"/>
          <p:nvPr>
            <p:ph idx="2" type="body"/>
          </p:nvPr>
        </p:nvSpPr>
        <p:spPr>
          <a:xfrm>
            <a:off x="657721" y="2469930"/>
            <a:ext cx="7828558" cy="191814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sz="318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sz="318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sz="318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sz="318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sz="3188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7" name="Google Shape;177;p76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ue oval with white text&#10;&#10;Description automatically generated" id="178" name="Google Shape;178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3045" y="5820937"/>
            <a:ext cx="875768" cy="8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7"/>
          <p:cNvSpPr/>
          <p:nvPr>
            <p:ph idx="2" type="pic"/>
          </p:nvPr>
        </p:nvSpPr>
        <p:spPr>
          <a:xfrm>
            <a:off x="5781675" y="635000"/>
            <a:ext cx="3054350" cy="27051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77"/>
          <p:cNvSpPr/>
          <p:nvPr>
            <p:ph idx="3" type="pic"/>
          </p:nvPr>
        </p:nvSpPr>
        <p:spPr>
          <a:xfrm>
            <a:off x="5791200" y="3543300"/>
            <a:ext cx="3051968" cy="271145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77"/>
          <p:cNvSpPr/>
          <p:nvPr>
            <p:ph idx="4" type="pic"/>
          </p:nvPr>
        </p:nvSpPr>
        <p:spPr>
          <a:xfrm>
            <a:off x="-46738" y="635000"/>
            <a:ext cx="6315063" cy="5621856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77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ue oval with white text&#10;&#10;Description automatically generated" id="184" name="Google Shape;184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23045" y="5820937"/>
            <a:ext cx="875768" cy="81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bg>
      <p:bgPr>
        <a:solidFill>
          <a:srgbClr val="FFFF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8"/>
          <p:cNvSpPr/>
          <p:nvPr>
            <p:ph idx="2" type="pic"/>
          </p:nvPr>
        </p:nvSpPr>
        <p:spPr>
          <a:xfrm>
            <a:off x="0" y="-641350"/>
            <a:ext cx="9144000" cy="81407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78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675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>
  <p:cSld name="Titre seul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9"/>
          <p:cNvSpPr txBox="1"/>
          <p:nvPr>
            <p:ph type="title"/>
          </p:nvPr>
        </p:nvSpPr>
        <p:spPr>
          <a:xfrm>
            <a:off x="3270250" y="119239"/>
            <a:ext cx="4410565" cy="953205"/>
          </a:xfrm>
          <a:prstGeom prst="rect">
            <a:avLst/>
          </a:prstGeom>
          <a:noFill/>
          <a:ln>
            <a:noFill/>
          </a:ln>
          <a:effectLst>
            <a:outerShdw rotWithShape="0" dir="2700000" dist="2540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EFE"/>
              </a:buClr>
              <a:buSzPts val="2100"/>
              <a:buFont typeface="Arial Rounded"/>
              <a:buNone/>
              <a:defRPr b="1" sz="2100">
                <a:solidFill>
                  <a:srgbClr val="FDFEFE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0" name="Google Shape;190;p79"/>
          <p:cNvSpPr txBox="1"/>
          <p:nvPr>
            <p:ph idx="12" type="sldNum"/>
          </p:nvPr>
        </p:nvSpPr>
        <p:spPr>
          <a:xfrm>
            <a:off x="1169194" y="6526213"/>
            <a:ext cx="325728" cy="3231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8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8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56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 seul">
  <p:cSld name="1_Titre seul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0"/>
          <p:cNvSpPr txBox="1"/>
          <p:nvPr>
            <p:ph type="title"/>
          </p:nvPr>
        </p:nvSpPr>
        <p:spPr>
          <a:xfrm>
            <a:off x="3270250" y="119239"/>
            <a:ext cx="4410565" cy="953205"/>
          </a:xfrm>
          <a:prstGeom prst="rect">
            <a:avLst/>
          </a:prstGeom>
          <a:noFill/>
          <a:ln>
            <a:noFill/>
          </a:ln>
          <a:effectLst>
            <a:outerShdw rotWithShape="0" dir="2700000" dist="2540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EFE"/>
              </a:buClr>
              <a:buSzPts val="2100"/>
              <a:buFont typeface="Arial Rounded"/>
              <a:buNone/>
              <a:defRPr b="1" sz="2100">
                <a:solidFill>
                  <a:srgbClr val="FDFEFE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3" name="Google Shape;193;p80"/>
          <p:cNvSpPr txBox="1"/>
          <p:nvPr>
            <p:ph idx="12" type="sldNum"/>
          </p:nvPr>
        </p:nvSpPr>
        <p:spPr>
          <a:xfrm>
            <a:off x="1169194" y="6526213"/>
            <a:ext cx="325728" cy="3231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>
  <p:cSld name="Deux contenu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1"/>
          <p:cNvSpPr txBox="1"/>
          <p:nvPr>
            <p:ph type="title"/>
          </p:nvPr>
        </p:nvSpPr>
        <p:spPr>
          <a:xfrm>
            <a:off x="3270250" y="119239"/>
            <a:ext cx="4410565" cy="953205"/>
          </a:xfrm>
          <a:prstGeom prst="rect">
            <a:avLst/>
          </a:prstGeom>
          <a:noFill/>
          <a:ln>
            <a:noFill/>
          </a:ln>
          <a:effectLst>
            <a:outerShdw rotWithShape="0" dir="2700000" dist="2540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EFE"/>
              </a:buClr>
              <a:buSzPts val="2100"/>
              <a:buFont typeface="Arial Rounded"/>
              <a:buNone/>
              <a:defRPr b="1" sz="2100">
                <a:solidFill>
                  <a:srgbClr val="FDFEFE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6" name="Google Shape;196;p81"/>
          <p:cNvSpPr txBox="1"/>
          <p:nvPr>
            <p:ph idx="1" type="body"/>
          </p:nvPr>
        </p:nvSpPr>
        <p:spPr>
          <a:xfrm>
            <a:off x="1485900" y="1341437"/>
            <a:ext cx="3028950" cy="47847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9562" lvl="0" marL="45720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rgbClr val="FFFFFF"/>
              </a:buClr>
              <a:buSzPts val="1275"/>
              <a:buFont typeface="Arial Rounded"/>
              <a:buChar char="•"/>
              <a:defRPr b="1" sz="1275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indent="-309562" lvl="1" marL="91440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rgbClr val="FFFFFF"/>
              </a:buClr>
              <a:buSzPts val="1275"/>
              <a:buFont typeface="Arial Rounded"/>
              <a:buChar char="–"/>
              <a:defRPr b="1" sz="1275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indent="-309562" lvl="2" marL="137160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rgbClr val="FFFFFF"/>
              </a:buClr>
              <a:buSzPts val="1275"/>
              <a:buFont typeface="Arial Rounded"/>
              <a:buChar char="•"/>
              <a:defRPr b="1" sz="1275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indent="-309562" lvl="3" marL="182880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rgbClr val="FFFFFF"/>
              </a:buClr>
              <a:buSzPts val="1275"/>
              <a:buFont typeface="Arial Rounded"/>
              <a:buChar char="–"/>
              <a:defRPr b="1" sz="1275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indent="-309562" lvl="4" marL="2286000" algn="l">
              <a:lnSpc>
                <a:spcPct val="90000"/>
              </a:lnSpc>
              <a:spcBef>
                <a:spcPts val="338"/>
              </a:spcBef>
              <a:spcAft>
                <a:spcPts val="0"/>
              </a:spcAft>
              <a:buClr>
                <a:srgbClr val="FFFFFF"/>
              </a:buClr>
              <a:buSzPts val="1275"/>
              <a:buFont typeface="Arial Rounded"/>
              <a:buChar char="»"/>
              <a:defRPr b="1" sz="1275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97" name="Google Shape;197;p81"/>
          <p:cNvSpPr txBox="1"/>
          <p:nvPr>
            <p:ph idx="12" type="sldNum"/>
          </p:nvPr>
        </p:nvSpPr>
        <p:spPr>
          <a:xfrm>
            <a:off x="1169194" y="6526213"/>
            <a:ext cx="325728" cy="3231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&amp; Bullets">
  <p:cSld name="1_Title &amp; Bullet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2"/>
          <p:cNvSpPr txBox="1"/>
          <p:nvPr>
            <p:ph type="title"/>
          </p:nvPr>
        </p:nvSpPr>
        <p:spPr>
          <a:xfrm>
            <a:off x="671512" y="285750"/>
            <a:ext cx="7805738" cy="1492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  <a:defRPr b="0" sz="4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0" name="Google Shape;200;p82"/>
          <p:cNvSpPr txBox="1"/>
          <p:nvPr>
            <p:ph idx="1" type="body"/>
          </p:nvPr>
        </p:nvSpPr>
        <p:spPr>
          <a:xfrm>
            <a:off x="671512" y="1822450"/>
            <a:ext cx="7805738" cy="44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21468" lvl="0" marL="4572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FFFFFF"/>
              </a:buClr>
              <a:buSzPts val="1463"/>
              <a:buFont typeface="Helvetica Neue Light"/>
              <a:buChar char="•"/>
              <a:defRPr sz="19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21468" lvl="1" marL="9144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FFFFFF"/>
              </a:buClr>
              <a:buSzPts val="1463"/>
              <a:buFont typeface="Helvetica Neue Light"/>
              <a:buChar char="•"/>
              <a:defRPr sz="19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21468" lvl="2" marL="13716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FFFFFF"/>
              </a:buClr>
              <a:buSzPts val="1463"/>
              <a:buFont typeface="Helvetica Neue Light"/>
              <a:buChar char="•"/>
              <a:defRPr sz="19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21468" lvl="3" marL="18288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FFFFFF"/>
              </a:buClr>
              <a:buSzPts val="1463"/>
              <a:buFont typeface="Helvetica Neue Light"/>
              <a:buChar char="•"/>
              <a:defRPr sz="19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21468" lvl="4" marL="2286000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FFFFFF"/>
              </a:buClr>
              <a:buSzPts val="1463"/>
              <a:buFont typeface="Helvetica Neue Light"/>
              <a:buChar char="•"/>
              <a:defRPr sz="19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01" name="Google Shape;201;p82"/>
          <p:cNvSpPr txBox="1"/>
          <p:nvPr/>
        </p:nvSpPr>
        <p:spPr>
          <a:xfrm>
            <a:off x="-2900626" y="6425178"/>
            <a:ext cx="8249747" cy="211596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1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CRAL 16 Dec 2022</a:t>
            </a:r>
            <a:endParaRPr/>
          </a:p>
        </p:txBody>
      </p:sp>
      <p:sp>
        <p:nvSpPr>
          <p:cNvPr id="202" name="Google Shape;202;p82"/>
          <p:cNvSpPr txBox="1"/>
          <p:nvPr>
            <p:ph idx="12" type="sldNum"/>
          </p:nvPr>
        </p:nvSpPr>
        <p:spPr>
          <a:xfrm>
            <a:off x="8741641" y="6391275"/>
            <a:ext cx="278923" cy="27571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i="1" sz="11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i="1" sz="11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i="1" sz="11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i="1" sz="11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i="1" sz="11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i="1" sz="11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i="1" sz="11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i="1" sz="11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i="1" sz="112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. Texte et contenu">
  <p:cSld name="Titre. Texte et contenu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3"/>
          <p:cNvSpPr txBox="1"/>
          <p:nvPr>
            <p:ph type="title"/>
          </p:nvPr>
        </p:nvSpPr>
        <p:spPr>
          <a:xfrm>
            <a:off x="2951560" y="115888"/>
            <a:ext cx="4698207" cy="981076"/>
          </a:xfrm>
          <a:prstGeom prst="rect">
            <a:avLst/>
          </a:prstGeom>
          <a:noFill/>
          <a:ln>
            <a:noFill/>
          </a:ln>
          <a:effectLst>
            <a:outerShdw rotWithShape="0" dir="2700000" dist="2540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ABE6"/>
              </a:buClr>
              <a:buSzPts val="2625"/>
              <a:buFont typeface="Helvetica Neue"/>
              <a:buNone/>
              <a:defRPr sz="2625">
                <a:solidFill>
                  <a:srgbClr val="42ABE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5" name="Google Shape;205;p83"/>
          <p:cNvSpPr txBox="1"/>
          <p:nvPr>
            <p:ph idx="1" type="body"/>
          </p:nvPr>
        </p:nvSpPr>
        <p:spPr>
          <a:xfrm>
            <a:off x="1485900" y="1341437"/>
            <a:ext cx="3028950" cy="48958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Char char="•"/>
              <a:defRPr sz="2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61950" lvl="1" marL="914400" algn="l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Char char="–"/>
              <a:defRPr sz="2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61950" lvl="2" marL="1371600" algn="l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Char char="•"/>
              <a:defRPr sz="2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61950" lvl="3" marL="1828800" algn="l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Char char="–"/>
              <a:defRPr sz="2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61950" lvl="4" marL="2286000" algn="l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Char char="»"/>
              <a:defRPr sz="2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06" name="Google Shape;206;p83"/>
          <p:cNvSpPr txBox="1"/>
          <p:nvPr>
            <p:ph idx="12" type="sldNum"/>
          </p:nvPr>
        </p:nvSpPr>
        <p:spPr>
          <a:xfrm>
            <a:off x="6057900" y="6356350"/>
            <a:ext cx="325728" cy="3231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>
  <p:cSld name="V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4"/>
          <p:cNvSpPr txBox="1"/>
          <p:nvPr>
            <p:ph idx="12" type="sldNum"/>
          </p:nvPr>
        </p:nvSpPr>
        <p:spPr>
          <a:xfrm>
            <a:off x="1169194" y="6526213"/>
            <a:ext cx="325728" cy="3231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>
  <p:cSld name="Titre et contenu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5"/>
          <p:cNvSpPr txBox="1"/>
          <p:nvPr>
            <p:ph type="title"/>
          </p:nvPr>
        </p:nvSpPr>
        <p:spPr>
          <a:xfrm>
            <a:off x="3270250" y="119239"/>
            <a:ext cx="4410565" cy="953205"/>
          </a:xfrm>
          <a:prstGeom prst="rect">
            <a:avLst/>
          </a:prstGeom>
          <a:noFill/>
          <a:ln>
            <a:noFill/>
          </a:ln>
          <a:effectLst>
            <a:outerShdw rotWithShape="0" dir="2700000" dist="2540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EFE"/>
              </a:buClr>
              <a:buSzPts val="2100"/>
              <a:buFont typeface="Arial Rounded"/>
              <a:buNone/>
              <a:defRPr b="1" sz="2100">
                <a:solidFill>
                  <a:srgbClr val="FDFEFE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1" name="Google Shape;211;p85"/>
          <p:cNvSpPr txBox="1"/>
          <p:nvPr>
            <p:ph idx="1" type="body"/>
          </p:nvPr>
        </p:nvSpPr>
        <p:spPr>
          <a:xfrm>
            <a:off x="1485900" y="1341437"/>
            <a:ext cx="6172200" cy="47847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 Rounded"/>
              <a:buChar char="•"/>
              <a:defRPr b="1" sz="21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indent="-361950" lvl="1" marL="914400" algn="l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 Rounded"/>
              <a:buChar char="–"/>
              <a:defRPr b="1" sz="21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indent="-361950" lvl="2" marL="1371600" algn="l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 Rounded"/>
              <a:buChar char="•"/>
              <a:defRPr b="1" sz="21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indent="-361950" lvl="3" marL="1828800" algn="l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 Rounded"/>
              <a:buChar char="–"/>
              <a:defRPr b="1" sz="21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indent="-361950" lvl="4" marL="2286000" algn="l">
              <a:lnSpc>
                <a:spcPct val="100000"/>
              </a:lnSpc>
              <a:spcBef>
                <a:spcPts val="488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 Rounded"/>
              <a:buChar char="»"/>
              <a:defRPr b="1" sz="21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indent="-369189" lvl="5" marL="27432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12" name="Google Shape;212;p85"/>
          <p:cNvSpPr txBox="1"/>
          <p:nvPr>
            <p:ph idx="12" type="sldNum"/>
          </p:nvPr>
        </p:nvSpPr>
        <p:spPr>
          <a:xfrm>
            <a:off x="1169194" y="6526213"/>
            <a:ext cx="325728" cy="3231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re seul">
  <p:cSld name="2_Titre seul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6"/>
          <p:cNvSpPr txBox="1"/>
          <p:nvPr>
            <p:ph type="title"/>
          </p:nvPr>
        </p:nvSpPr>
        <p:spPr>
          <a:xfrm>
            <a:off x="3270250" y="119239"/>
            <a:ext cx="4410565" cy="953205"/>
          </a:xfrm>
          <a:prstGeom prst="rect">
            <a:avLst/>
          </a:prstGeom>
          <a:noFill/>
          <a:ln>
            <a:noFill/>
          </a:ln>
          <a:effectLst>
            <a:outerShdw rotWithShape="0" dir="2700000" dist="2540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EFE"/>
              </a:buClr>
              <a:buSzPts val="2100"/>
              <a:buFont typeface="Arial Rounded"/>
              <a:buNone/>
              <a:defRPr b="1" sz="2100">
                <a:solidFill>
                  <a:srgbClr val="FDFEFE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5" name="Google Shape;215;p86"/>
          <p:cNvSpPr txBox="1"/>
          <p:nvPr>
            <p:ph idx="12" type="sldNum"/>
          </p:nvPr>
        </p:nvSpPr>
        <p:spPr>
          <a:xfrm>
            <a:off x="1169194" y="6526213"/>
            <a:ext cx="325728" cy="3231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2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56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spcBef>
                <a:spcPts val="48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mic Sans MS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/>
            </a:lvl9pPr>
          </a:lstStyle>
          <a:p/>
        </p:txBody>
      </p:sp>
      <p:sp>
        <p:nvSpPr>
          <p:cNvPr id="48" name="Google Shape;48;p5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9pPr>
          </a:lstStyle>
          <a:p/>
        </p:txBody>
      </p:sp>
      <p:sp>
        <p:nvSpPr>
          <p:cNvPr id="54" name="Google Shape;54;p6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1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Char char="•"/>
              <a:defRPr sz="28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SzPts val="1400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61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Char char="•"/>
              <a:defRPr sz="2800"/>
            </a:lvl1pPr>
            <a:lvl2pPr indent="-228600" lvl="1" marL="914400" algn="l">
              <a:spcBef>
                <a:spcPts val="480"/>
              </a:spcBef>
              <a:spcAft>
                <a:spcPts val="0"/>
              </a:spcAft>
              <a:buSzPts val="1400"/>
              <a:buNone/>
              <a:defRPr sz="2400"/>
            </a:lvl2pPr>
            <a:lvl3pPr indent="-228600" lvl="2" marL="1371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3pPr>
            <a:lvl4pPr indent="-228600" lvl="3" marL="18288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2860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5pPr>
            <a:lvl6pPr indent="-228600" lvl="5" marL="27432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6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9pPr>
          </a:lstStyle>
          <a:p/>
        </p:txBody>
      </p:sp>
      <p:sp>
        <p:nvSpPr>
          <p:cNvPr id="67" name="Google Shape;67;p6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68" name="Google Shape;68;p6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b="1" sz="1600"/>
            </a:lvl9pPr>
          </a:lstStyle>
          <a:p/>
        </p:txBody>
      </p:sp>
      <p:sp>
        <p:nvSpPr>
          <p:cNvPr id="69" name="Google Shape;69;p6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70" name="Google Shape;70;p6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3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5.xml"/><Relationship Id="rId6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147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1" name="Google Shape;11;p48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2" name="Google Shape;12;p4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4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4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381_quad_1" id="15" name="Google Shape;15;p4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80975" y="0"/>
            <a:ext cx="18669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0352" y="132464"/>
            <a:ext cx="1270378" cy="121862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47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35" name="Google Shape;35;p51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mic Sans MS"/>
              <a:buChar char="•"/>
              <a:defRPr b="0" i="0" sz="32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36" name="Google Shape;36;p5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5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5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3"/>
          <p:cNvSpPr txBox="1"/>
          <p:nvPr>
            <p:ph type="title"/>
          </p:nvPr>
        </p:nvSpPr>
        <p:spPr>
          <a:xfrm>
            <a:off x="452438" y="539750"/>
            <a:ext cx="8239125" cy="71658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b="1" i="0" sz="318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b="1" i="0" sz="318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b="1" i="0" sz="318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b="1" i="0" sz="318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b="1" i="0" sz="318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b="1" i="0" sz="318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b="1" i="0" sz="318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b="1" i="0" sz="318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  <a:defRPr b="1" i="0" sz="318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2" name="Google Shape;132;p53"/>
          <p:cNvSpPr txBox="1"/>
          <p:nvPr>
            <p:ph idx="1" type="body"/>
          </p:nvPr>
        </p:nvSpPr>
        <p:spPr>
          <a:xfrm>
            <a:off x="452438" y="2124252"/>
            <a:ext cx="8239125" cy="41280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marR="0" rtl="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9189" lvl="1" marL="914400" marR="0" rtl="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69189" lvl="2" marL="1371600" marR="0" rtl="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69189" lvl="3" marL="1828800" marR="0" rtl="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69189" lvl="4" marL="2286000" marR="0" rtl="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marR="0" rtl="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69189" lvl="6" marL="3200400" marR="0" rtl="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69189" lvl="7" marL="3657600" marR="0" rtl="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69189" lvl="8" marL="4114800" marR="0" rtl="0" algn="l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3" name="Google Shape;133;p53"/>
          <p:cNvSpPr txBox="1"/>
          <p:nvPr>
            <p:ph idx="12" type="sldNum"/>
          </p:nvPr>
        </p:nvSpPr>
        <p:spPr>
          <a:xfrm>
            <a:off x="4500563" y="6521333"/>
            <a:ext cx="208390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67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3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Relationship Id="rId4" Type="http://schemas.openxmlformats.org/officeDocument/2006/relationships/image" Target="../media/image35.png"/><Relationship Id="rId5" Type="http://schemas.openxmlformats.org/officeDocument/2006/relationships/image" Target="../media/image45.png"/><Relationship Id="rId6" Type="http://schemas.openxmlformats.org/officeDocument/2006/relationships/image" Target="../media/image33.png"/><Relationship Id="rId7" Type="http://schemas.openxmlformats.org/officeDocument/2006/relationships/image" Target="../media/image37.png"/><Relationship Id="rId8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image" Target="../media/image31.png"/><Relationship Id="rId6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40.png"/><Relationship Id="rId6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48.png"/><Relationship Id="rId5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5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Relationship Id="rId4" Type="http://schemas.openxmlformats.org/officeDocument/2006/relationships/image" Target="../media/image66.png"/><Relationship Id="rId5" Type="http://schemas.openxmlformats.org/officeDocument/2006/relationships/image" Target="../media/image71.png"/><Relationship Id="rId6" Type="http://schemas.openxmlformats.org/officeDocument/2006/relationships/image" Target="../media/image56.png"/><Relationship Id="rId7" Type="http://schemas.openxmlformats.org/officeDocument/2006/relationships/image" Target="../media/image6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jpg"/><Relationship Id="rId4" Type="http://schemas.openxmlformats.org/officeDocument/2006/relationships/image" Target="../media/image6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4.png"/><Relationship Id="rId4" Type="http://schemas.openxmlformats.org/officeDocument/2006/relationships/image" Target="../media/image54.png"/><Relationship Id="rId5" Type="http://schemas.openxmlformats.org/officeDocument/2006/relationships/image" Target="../media/image65.png"/><Relationship Id="rId6" Type="http://schemas.openxmlformats.org/officeDocument/2006/relationships/image" Target="../media/image7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3.jpg"/><Relationship Id="rId4" Type="http://schemas.openxmlformats.org/officeDocument/2006/relationships/image" Target="../media/image7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2.jpg"/><Relationship Id="rId4" Type="http://schemas.openxmlformats.org/officeDocument/2006/relationships/image" Target="../media/image84.jpg"/><Relationship Id="rId5" Type="http://schemas.openxmlformats.org/officeDocument/2006/relationships/image" Target="../media/image80.jpg"/><Relationship Id="rId6" Type="http://schemas.openxmlformats.org/officeDocument/2006/relationships/image" Target="../media/image8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8.jpg"/><Relationship Id="rId5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arxiv.org/abs/2403.05398" TargetMode="External"/><Relationship Id="rId4" Type="http://schemas.openxmlformats.org/officeDocument/2006/relationships/hyperlink" Target="http://www.wstelescope.com/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8.jpg"/><Relationship Id="rId4" Type="http://schemas.openxmlformats.org/officeDocument/2006/relationships/image" Target="../media/image7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8.jpg"/><Relationship Id="rId4" Type="http://schemas.openxmlformats.org/officeDocument/2006/relationships/image" Target="../media/image70.png"/><Relationship Id="rId5" Type="http://schemas.openxmlformats.org/officeDocument/2006/relationships/image" Target="../media/image7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0032" y="-192274"/>
            <a:ext cx="4716016" cy="698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"/>
          <p:cNvSpPr txBox="1"/>
          <p:nvPr/>
        </p:nvSpPr>
        <p:spPr>
          <a:xfrm>
            <a:off x="-5804" y="1844824"/>
            <a:ext cx="471601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0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Galaxy dynamics &amp; stellar populations from IPCS to SAMI.</a:t>
            </a:r>
            <a:endParaRPr/>
          </a:p>
        </p:txBody>
      </p:sp>
      <p:sp>
        <p:nvSpPr>
          <p:cNvPr id="222" name="Google Shape;222;p1"/>
          <p:cNvSpPr txBox="1"/>
          <p:nvPr/>
        </p:nvSpPr>
        <p:spPr>
          <a:xfrm>
            <a:off x="154291" y="3893864"/>
            <a:ext cx="381642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Roger Davies,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Emeritus Professor  University of Oxford &amp; Christ Church</a:t>
            </a:r>
            <a:endParaRPr/>
          </a:p>
        </p:txBody>
      </p:sp>
      <p:sp>
        <p:nvSpPr>
          <p:cNvPr id="223" name="Google Shape;223;p1"/>
          <p:cNvSpPr txBox="1"/>
          <p:nvPr/>
        </p:nvSpPr>
        <p:spPr>
          <a:xfrm>
            <a:off x="5364088" y="404664"/>
            <a:ext cx="278954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Siding Spring 1977</a:t>
            </a:r>
            <a:endParaRPr/>
          </a:p>
        </p:txBody>
      </p:sp>
      <p:grpSp>
        <p:nvGrpSpPr>
          <p:cNvPr id="224" name="Google Shape;224;p1"/>
          <p:cNvGrpSpPr/>
          <p:nvPr/>
        </p:nvGrpSpPr>
        <p:grpSpPr>
          <a:xfrm>
            <a:off x="3294959" y="5162788"/>
            <a:ext cx="2554081" cy="1695212"/>
            <a:chOff x="3294959" y="5162788"/>
            <a:chExt cx="2554081" cy="1695212"/>
          </a:xfrm>
        </p:grpSpPr>
        <p:pic>
          <p:nvPicPr>
            <p:cNvPr id="225" name="Google Shape;225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94959" y="5162788"/>
              <a:ext cx="2554081" cy="16952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1"/>
            <p:cNvSpPr txBox="1"/>
            <p:nvPr/>
          </p:nvSpPr>
          <p:spPr>
            <a:xfrm>
              <a:off x="3881299" y="5203733"/>
              <a:ext cx="1657826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RLD  1977</a:t>
              </a:r>
              <a:endParaRPr/>
            </a:p>
          </p:txBody>
        </p:sp>
      </p:grp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"/>
          <p:cNvSpPr txBox="1"/>
          <p:nvPr>
            <p:ph type="ctrTitle"/>
          </p:nvPr>
        </p:nvSpPr>
        <p:spPr>
          <a:xfrm>
            <a:off x="1763688" y="260648"/>
            <a:ext cx="568863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rgbClr val="FFC000"/>
                </a:solidFill>
              </a:rPr>
              <a:t>Galaxy Rotation</a:t>
            </a:r>
            <a:endParaRPr/>
          </a:p>
        </p:txBody>
      </p:sp>
      <p:sp>
        <p:nvSpPr>
          <p:cNvPr id="300" name="Google Shape;300;p10"/>
          <p:cNvSpPr txBox="1"/>
          <p:nvPr>
            <p:ph idx="1" type="subTitle"/>
          </p:nvPr>
        </p:nvSpPr>
        <p:spPr>
          <a:xfrm>
            <a:off x="323528" y="1916832"/>
            <a:ext cx="4104456" cy="4608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/>
              <a:t>DEFIS 1983: 11 + 7 Es observed with AAT IPCS &amp; KPNO HGVS.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/>
              <a:t>+ compilation of 58 galaxies from the literature. </a:t>
            </a:r>
            <a:endParaRPr/>
          </a:p>
        </p:txBody>
      </p:sp>
      <p:pic>
        <p:nvPicPr>
          <p:cNvPr id="301" name="Google Shape;30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0206" y="1916832"/>
            <a:ext cx="4210266" cy="440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5607" y="1916832"/>
            <a:ext cx="4159464" cy="4413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"/>
          <p:cNvSpPr txBox="1"/>
          <p:nvPr>
            <p:ph type="ctrTitle"/>
          </p:nvPr>
        </p:nvSpPr>
        <p:spPr>
          <a:xfrm>
            <a:off x="1331640" y="260648"/>
            <a:ext cx="648072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C000"/>
                </a:solidFill>
              </a:rPr>
              <a:t>Seven Samauri </a:t>
            </a:r>
            <a:br>
              <a:rPr lang="en-GB" sz="4800">
                <a:solidFill>
                  <a:srgbClr val="FFC000"/>
                </a:solidFill>
              </a:rPr>
            </a:br>
            <a:r>
              <a:rPr lang="en-GB" sz="4800">
                <a:solidFill>
                  <a:srgbClr val="FFC000"/>
                </a:solidFill>
              </a:rPr>
              <a:t>spectroscopy</a:t>
            </a:r>
            <a:endParaRPr/>
          </a:p>
        </p:txBody>
      </p:sp>
      <p:sp>
        <p:nvSpPr>
          <p:cNvPr id="308" name="Google Shape;308;p11"/>
          <p:cNvSpPr txBox="1"/>
          <p:nvPr/>
        </p:nvSpPr>
        <p:spPr>
          <a:xfrm>
            <a:off x="107504" y="1696438"/>
            <a:ext cx="62810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Four AAT runs in Jan &amp; August 1980 &amp; 1981.</a:t>
            </a:r>
            <a:endParaRPr/>
          </a:p>
        </p:txBody>
      </p:sp>
      <p:sp>
        <p:nvSpPr>
          <p:cNvPr id="309" name="Google Shape;309;p11"/>
          <p:cNvSpPr txBox="1"/>
          <p:nvPr/>
        </p:nvSpPr>
        <p:spPr>
          <a:xfrm>
            <a:off x="5134415" y="2312349"/>
            <a:ext cx="3888432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scatter in logD</a:t>
            </a:r>
            <a:r>
              <a:rPr baseline="-25000"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was found to be ~ ±0.07 dex, half that in FJ relation.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Surface brightness is the second parameter in the FJ relation.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11"/>
          <p:cNvGrpSpPr/>
          <p:nvPr/>
        </p:nvGrpSpPr>
        <p:grpSpPr>
          <a:xfrm>
            <a:off x="203324" y="2312349"/>
            <a:ext cx="4824536" cy="3785755"/>
            <a:chOff x="303006" y="2367011"/>
            <a:chExt cx="4824536" cy="3785755"/>
          </a:xfrm>
        </p:grpSpPr>
        <p:grpSp>
          <p:nvGrpSpPr>
            <p:cNvPr id="311" name="Google Shape;311;p11"/>
            <p:cNvGrpSpPr/>
            <p:nvPr/>
          </p:nvGrpSpPr>
          <p:grpSpPr>
            <a:xfrm>
              <a:off x="303006" y="2828676"/>
              <a:ext cx="4824536" cy="3324090"/>
              <a:chOff x="251520" y="2317934"/>
              <a:chExt cx="4824536" cy="3324090"/>
            </a:xfrm>
          </p:grpSpPr>
          <p:grpSp>
            <p:nvGrpSpPr>
              <p:cNvPr id="312" name="Google Shape;312;p11"/>
              <p:cNvGrpSpPr/>
              <p:nvPr/>
            </p:nvGrpSpPr>
            <p:grpSpPr>
              <a:xfrm>
                <a:off x="251520" y="2317934"/>
                <a:ext cx="4824536" cy="2875657"/>
                <a:chOff x="395536" y="2489516"/>
                <a:chExt cx="6940906" cy="4140413"/>
              </a:xfrm>
            </p:grpSpPr>
            <p:pic>
              <p:nvPicPr>
                <p:cNvPr id="313" name="Google Shape;313;p1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395536" y="2489516"/>
                  <a:ext cx="3492679" cy="412136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4" name="Google Shape;314;p1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3888215" y="2489516"/>
                  <a:ext cx="3448227" cy="41404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15" name="Google Shape;315;p11"/>
              <p:cNvSpPr txBox="1"/>
              <p:nvPr/>
            </p:nvSpPr>
            <p:spPr>
              <a:xfrm>
                <a:off x="251520" y="5180359"/>
                <a:ext cx="4824536" cy="46166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FJ relation 		D</a:t>
                </a:r>
                <a:r>
                  <a:rPr baseline="-25000" lang="en-GB" sz="2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 </a:t>
                </a:r>
                <a:r>
                  <a:rPr lang="en-GB" sz="2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 σ relation </a:t>
                </a:r>
                <a:endParaRPr/>
              </a:p>
            </p:txBody>
          </p:sp>
        </p:grpSp>
        <p:sp>
          <p:nvSpPr>
            <p:cNvPr id="316" name="Google Shape;316;p11"/>
            <p:cNvSpPr txBox="1"/>
            <p:nvPr/>
          </p:nvSpPr>
          <p:spPr>
            <a:xfrm>
              <a:off x="303006" y="2367011"/>
              <a:ext cx="4824536" cy="461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Dressler et al 1987</a:t>
              </a:r>
              <a:endParaRPr/>
            </a:p>
          </p:txBody>
        </p:sp>
      </p:grpSp>
      <p:pic>
        <p:nvPicPr>
          <p:cNvPr id="317" name="Google Shape;31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47526" y="4694613"/>
            <a:ext cx="3505380" cy="457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1"/>
          <p:cNvSpPr txBox="1"/>
          <p:nvPr/>
        </p:nvSpPr>
        <p:spPr>
          <a:xfrm>
            <a:off x="5940152" y="6135687"/>
            <a:ext cx="26148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…….. meanwhile.</a:t>
            </a:r>
            <a:endParaRPr/>
          </a:p>
        </p:txBody>
      </p:sp>
      <p:pic>
        <p:nvPicPr>
          <p:cNvPr id="319" name="Google Shape;31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6136" y="5221416"/>
            <a:ext cx="3056770" cy="833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"/>
          <p:cNvSpPr txBox="1"/>
          <p:nvPr>
            <p:ph type="ctrTitle"/>
          </p:nvPr>
        </p:nvSpPr>
        <p:spPr>
          <a:xfrm>
            <a:off x="755576" y="26064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C000"/>
                </a:solidFill>
              </a:rPr>
              <a:t>Fundamental Plane</a:t>
            </a:r>
            <a:endParaRPr/>
          </a:p>
        </p:txBody>
      </p:sp>
      <p:sp>
        <p:nvSpPr>
          <p:cNvPr id="325" name="Google Shape;325;p12"/>
          <p:cNvSpPr txBox="1"/>
          <p:nvPr>
            <p:ph idx="1" type="subTitle"/>
          </p:nvPr>
        </p:nvSpPr>
        <p:spPr>
          <a:xfrm>
            <a:off x="647056" y="1412776"/>
            <a:ext cx="788092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/>
              <a:t> Djorgovski &amp; Davis, 1987</a:t>
            </a:r>
            <a:endParaRPr/>
          </a:p>
        </p:txBody>
      </p:sp>
      <p:grpSp>
        <p:nvGrpSpPr>
          <p:cNvPr id="326" name="Google Shape;326;p12"/>
          <p:cNvGrpSpPr/>
          <p:nvPr/>
        </p:nvGrpSpPr>
        <p:grpSpPr>
          <a:xfrm>
            <a:off x="1691680" y="2204864"/>
            <a:ext cx="5472608" cy="4248472"/>
            <a:chOff x="1907704" y="2073292"/>
            <a:chExt cx="4578585" cy="3796169"/>
          </a:xfrm>
        </p:grpSpPr>
        <p:pic>
          <p:nvPicPr>
            <p:cNvPr id="327" name="Google Shape;327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717370" y="5229200"/>
              <a:ext cx="2959252" cy="6402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7704" y="2073292"/>
              <a:ext cx="4578585" cy="32386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9" name="Google Shape;329;p12"/>
          <p:cNvSpPr txBox="1"/>
          <p:nvPr/>
        </p:nvSpPr>
        <p:spPr>
          <a:xfrm rot="-1176180">
            <a:off x="755577" y="2980711"/>
            <a:ext cx="7272808" cy="15696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AAT IPCS + RGO spgh played an important part in the discovery and initial exploitation of the Fundamental Plane to measure distances and thus galaxy peculiar motions.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"/>
          <p:cNvSpPr txBox="1"/>
          <p:nvPr>
            <p:ph type="ctrTitle"/>
          </p:nvPr>
        </p:nvSpPr>
        <p:spPr>
          <a:xfrm>
            <a:off x="685800" y="170034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 </a:t>
            </a:r>
            <a:r>
              <a:rPr lang="en-GB" sz="4800">
                <a:solidFill>
                  <a:srgbClr val="FFC000"/>
                </a:solidFill>
              </a:rPr>
              <a:t>Integral Field </a:t>
            </a:r>
            <a:br>
              <a:rPr lang="en-GB" sz="4800">
                <a:solidFill>
                  <a:srgbClr val="FFC000"/>
                </a:solidFill>
              </a:rPr>
            </a:br>
            <a:r>
              <a:rPr lang="en-GB" sz="4800">
                <a:solidFill>
                  <a:srgbClr val="FFC000"/>
                </a:solidFill>
              </a:rPr>
              <a:t>Spectrographs</a:t>
            </a:r>
            <a:r>
              <a:rPr lang="en-GB">
                <a:solidFill>
                  <a:srgbClr val="FFC000"/>
                </a:solidFill>
              </a:rPr>
              <a:t>.</a:t>
            </a:r>
            <a:endParaRPr/>
          </a:p>
        </p:txBody>
      </p:sp>
      <p:pic>
        <p:nvPicPr>
          <p:cNvPr id="335" name="Google Shape;33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632" y="1788441"/>
            <a:ext cx="6992718" cy="4877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"/>
          <p:cNvSpPr/>
          <p:nvPr/>
        </p:nvSpPr>
        <p:spPr>
          <a:xfrm>
            <a:off x="1099493" y="333103"/>
            <a:ext cx="713010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025" lIns="92075" spcFirstLastPara="1" rIns="92075" wrap="square" tIns="460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IFS: What do you get?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(with particular reference to SAURON)</a:t>
            </a:r>
            <a:r>
              <a:rPr lang="en-GB" sz="280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800">
              <a:solidFill>
                <a:srgbClr val="FFC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2" name="Google Shape;342;p14"/>
          <p:cNvSpPr/>
          <p:nvPr/>
        </p:nvSpPr>
        <p:spPr>
          <a:xfrm>
            <a:off x="250825" y="1916113"/>
            <a:ext cx="4248150" cy="4537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240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Total flux</a:t>
            </a:r>
            <a:endParaRPr/>
          </a:p>
          <a:p>
            <a:pPr indent="0" lvl="1" marL="4826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Morphology, photometry</a:t>
            </a:r>
            <a:endParaRPr b="0" i="0" sz="18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Absorption lines</a:t>
            </a:r>
            <a:endParaRPr/>
          </a:p>
          <a:p>
            <a:pPr indent="0" lvl="1" marL="4826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Stellar kinematics</a:t>
            </a:r>
            <a:endParaRPr/>
          </a:p>
          <a:p>
            <a:pPr indent="0" lvl="2" marL="95885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LOSVD (V,σ,h3,h4)</a:t>
            </a:r>
            <a:endParaRPr/>
          </a:p>
          <a:p>
            <a:pPr indent="0" lvl="1" marL="4826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Line strength index</a:t>
            </a:r>
            <a:endParaRPr/>
          </a:p>
          <a:p>
            <a:pPr indent="0" lvl="2" marL="958850" marR="0" rtl="0" algn="l">
              <a:lnSpc>
                <a:spcPct val="8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β</a:t>
            </a:r>
            <a:r>
              <a:rPr b="0" i="0" lang="en-GB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Mgb, Fe5015, Fe5270</a:t>
            </a:r>
            <a:endParaRPr/>
          </a:p>
          <a:p>
            <a:pPr indent="-15240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Emission lines</a:t>
            </a:r>
            <a:endParaRPr/>
          </a:p>
          <a:p>
            <a:pPr indent="0" lvl="1" marL="4826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Gas distribution</a:t>
            </a:r>
            <a:endParaRPr/>
          </a:p>
          <a:p>
            <a:pPr indent="0" lvl="2" marL="958850" marR="0" rtl="0" algn="l">
              <a:lnSpc>
                <a:spcPct val="8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β</a:t>
            </a:r>
            <a:r>
              <a:rPr b="0" i="0" lang="en-GB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[OIII], [NI]</a:t>
            </a:r>
            <a:endParaRPr/>
          </a:p>
          <a:p>
            <a:pPr indent="0" lvl="2" marL="95885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Line ratios</a:t>
            </a:r>
            <a:endParaRPr/>
          </a:p>
          <a:p>
            <a:pPr indent="0" lvl="1" marL="4826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Gas kinematics</a:t>
            </a:r>
            <a:endParaRPr/>
          </a:p>
          <a:p>
            <a:pPr indent="0" lvl="2" marL="958850" marR="0" rtl="0" algn="l">
              <a:lnSpc>
                <a:spcPct val="8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V(H</a:t>
            </a:r>
            <a:r>
              <a:rPr b="0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β</a:t>
            </a:r>
            <a:r>
              <a:rPr b="0" i="0" lang="en-GB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), V([OIII]), FWHM(H</a:t>
            </a:r>
            <a:r>
              <a:rPr b="0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β</a:t>
            </a:r>
            <a:r>
              <a:rPr b="0" i="0" lang="en-GB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), FWHM([OIII])</a:t>
            </a:r>
            <a:endParaRPr/>
          </a:p>
        </p:txBody>
      </p:sp>
      <p:pic>
        <p:nvPicPr>
          <p:cNvPr id="343" name="Google Shape;34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600" y="1557338"/>
            <a:ext cx="3195638" cy="2206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14"/>
          <p:cNvGrpSpPr/>
          <p:nvPr/>
        </p:nvGrpSpPr>
        <p:grpSpPr>
          <a:xfrm>
            <a:off x="4648200" y="3886200"/>
            <a:ext cx="3886200" cy="2543175"/>
            <a:chOff x="2880" y="2208"/>
            <a:chExt cx="2448" cy="1602"/>
          </a:xfrm>
        </p:grpSpPr>
        <p:sp>
          <p:nvSpPr>
            <p:cNvPr id="345" name="Google Shape;345;p14"/>
            <p:cNvSpPr txBox="1"/>
            <p:nvPr/>
          </p:nvSpPr>
          <p:spPr>
            <a:xfrm>
              <a:off x="3321" y="3579"/>
              <a:ext cx="1477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Reconstructed image</a:t>
              </a:r>
              <a:endParaRPr/>
            </a:p>
          </p:txBody>
        </p:sp>
        <p:pic>
          <p:nvPicPr>
            <p:cNvPr id="346" name="Google Shape;346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80" y="2208"/>
              <a:ext cx="2448" cy="13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7" name="Google Shape;347;p14"/>
          <p:cNvGrpSpPr/>
          <p:nvPr/>
        </p:nvGrpSpPr>
        <p:grpSpPr>
          <a:xfrm>
            <a:off x="4648200" y="3886200"/>
            <a:ext cx="3886200" cy="2543175"/>
            <a:chOff x="3024" y="624"/>
            <a:chExt cx="2448" cy="1602"/>
          </a:xfrm>
        </p:grpSpPr>
        <p:sp>
          <p:nvSpPr>
            <p:cNvPr id="348" name="Google Shape;348;p14"/>
            <p:cNvSpPr txBox="1"/>
            <p:nvPr/>
          </p:nvSpPr>
          <p:spPr>
            <a:xfrm>
              <a:off x="3513" y="1995"/>
              <a:ext cx="1863" cy="231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Stellar velocity map</a:t>
              </a:r>
              <a:endParaRPr/>
            </a:p>
          </p:txBody>
        </p:sp>
        <p:pic>
          <p:nvPicPr>
            <p:cNvPr id="349" name="Google Shape;349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24" y="624"/>
              <a:ext cx="2448" cy="13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0" name="Google Shape;350;p14"/>
          <p:cNvGrpSpPr/>
          <p:nvPr/>
        </p:nvGrpSpPr>
        <p:grpSpPr>
          <a:xfrm>
            <a:off x="4648200" y="3886200"/>
            <a:ext cx="3886200" cy="2543175"/>
            <a:chOff x="2976" y="768"/>
            <a:chExt cx="2448" cy="1602"/>
          </a:xfrm>
        </p:grpSpPr>
        <p:sp>
          <p:nvSpPr>
            <p:cNvPr id="351" name="Google Shape;351;p14"/>
            <p:cNvSpPr txBox="1"/>
            <p:nvPr/>
          </p:nvSpPr>
          <p:spPr>
            <a:xfrm>
              <a:off x="3417" y="2139"/>
              <a:ext cx="1045" cy="231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Mg</a:t>
              </a:r>
              <a:r>
                <a:rPr i="1" lang="en-GB" sz="18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b </a:t>
              </a:r>
              <a:r>
                <a:rPr lang="en-GB" sz="18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line index</a:t>
              </a:r>
              <a:endParaRPr/>
            </a:p>
          </p:txBody>
        </p:sp>
        <p:pic>
          <p:nvPicPr>
            <p:cNvPr id="352" name="Google Shape;352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976" y="768"/>
              <a:ext cx="2448" cy="13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3" name="Google Shape;353;p14"/>
          <p:cNvGrpSpPr/>
          <p:nvPr/>
        </p:nvGrpSpPr>
        <p:grpSpPr>
          <a:xfrm>
            <a:off x="4648200" y="3886200"/>
            <a:ext cx="3886200" cy="2543175"/>
            <a:chOff x="2736" y="768"/>
            <a:chExt cx="2448" cy="1602"/>
          </a:xfrm>
        </p:grpSpPr>
        <p:sp>
          <p:nvSpPr>
            <p:cNvPr id="354" name="Google Shape;354;p14"/>
            <p:cNvSpPr txBox="1"/>
            <p:nvPr/>
          </p:nvSpPr>
          <p:spPr>
            <a:xfrm>
              <a:off x="3168" y="2139"/>
              <a:ext cx="1824" cy="231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[OIII] line intensity</a:t>
              </a:r>
              <a:endParaRPr/>
            </a:p>
          </p:txBody>
        </p:sp>
        <p:pic>
          <p:nvPicPr>
            <p:cNvPr id="355" name="Google Shape;355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36" y="768"/>
              <a:ext cx="2448" cy="13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6" name="Google Shape;356;p14"/>
          <p:cNvGrpSpPr/>
          <p:nvPr/>
        </p:nvGrpSpPr>
        <p:grpSpPr>
          <a:xfrm>
            <a:off x="4648200" y="3886200"/>
            <a:ext cx="3886200" cy="2500313"/>
            <a:chOff x="2928" y="2448"/>
            <a:chExt cx="2448" cy="1575"/>
          </a:xfrm>
        </p:grpSpPr>
        <p:sp>
          <p:nvSpPr>
            <p:cNvPr id="357" name="Google Shape;357;p14"/>
            <p:cNvSpPr txBox="1"/>
            <p:nvPr/>
          </p:nvSpPr>
          <p:spPr>
            <a:xfrm>
              <a:off x="3264" y="3792"/>
              <a:ext cx="1776" cy="231"/>
            </a:xfrm>
            <a:prstGeom prst="rect">
              <a:avLst/>
            </a:prstGeom>
            <a:solidFill>
              <a:srgbClr val="00214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Gas velocity map</a:t>
              </a:r>
              <a:endParaRPr/>
            </a:p>
          </p:txBody>
        </p:sp>
        <p:pic>
          <p:nvPicPr>
            <p:cNvPr id="358" name="Google Shape;358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928" y="2448"/>
              <a:ext cx="2448" cy="13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3" name="Google Shape;363;p15"/>
          <p:cNvCxnSpPr/>
          <p:nvPr/>
        </p:nvCxnSpPr>
        <p:spPr>
          <a:xfrm>
            <a:off x="2366752" y="3861048"/>
            <a:ext cx="792088" cy="0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364" name="Google Shape;364;p15"/>
          <p:cNvGrpSpPr/>
          <p:nvPr/>
        </p:nvGrpSpPr>
        <p:grpSpPr>
          <a:xfrm>
            <a:off x="3249109" y="1988840"/>
            <a:ext cx="5670121" cy="4124612"/>
            <a:chOff x="3222361" y="1916832"/>
            <a:chExt cx="5670121" cy="4124612"/>
          </a:xfrm>
        </p:grpSpPr>
        <p:pic>
          <p:nvPicPr>
            <p:cNvPr id="365" name="Google Shape;365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22361" y="1916832"/>
              <a:ext cx="5616624" cy="4124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75858" y="1916832"/>
              <a:ext cx="5616624" cy="4124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943318" y="2060848"/>
              <a:ext cx="1257364" cy="4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8" name="Google Shape;368;p15"/>
          <p:cNvSpPr txBox="1"/>
          <p:nvPr/>
        </p:nvSpPr>
        <p:spPr>
          <a:xfrm>
            <a:off x="3970066" y="1368351"/>
            <a:ext cx="44446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2011 Emsellem et al version: </a:t>
            </a:r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>
            <a:off x="-324542" y="4030867"/>
            <a:ext cx="3600400" cy="2354911"/>
            <a:chOff x="-278797" y="2375756"/>
            <a:chExt cx="3600400" cy="2354911"/>
          </a:xfrm>
        </p:grpSpPr>
        <p:pic>
          <p:nvPicPr>
            <p:cNvPr id="370" name="Google Shape;370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7023" y="2924944"/>
              <a:ext cx="1728192" cy="18057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15"/>
            <p:cNvSpPr txBox="1"/>
            <p:nvPr/>
          </p:nvSpPr>
          <p:spPr>
            <a:xfrm>
              <a:off x="-278797" y="2375756"/>
              <a:ext cx="36004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1983 DEFIS version </a:t>
              </a:r>
              <a:endParaRPr/>
            </a:p>
          </p:txBody>
        </p:sp>
      </p:grpSp>
      <p:sp>
        <p:nvSpPr>
          <p:cNvPr id="372" name="Google Shape;372;p15"/>
          <p:cNvSpPr txBox="1"/>
          <p:nvPr/>
        </p:nvSpPr>
        <p:spPr>
          <a:xfrm>
            <a:off x="2484729" y="216457"/>
            <a:ext cx="41745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SAURON version</a:t>
            </a:r>
            <a:endParaRPr/>
          </a:p>
        </p:txBody>
      </p:sp>
      <p:pic>
        <p:nvPicPr>
          <p:cNvPr id="373" name="Google Shape;37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9552" y="2591468"/>
            <a:ext cx="1728192" cy="135187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5"/>
          <p:cNvSpPr txBox="1"/>
          <p:nvPr/>
        </p:nvSpPr>
        <p:spPr>
          <a:xfrm>
            <a:off x="234918" y="1752153"/>
            <a:ext cx="242887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Illingworth 1977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version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1214" y="4768477"/>
            <a:ext cx="3712786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6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/>
              <a:t> </a:t>
            </a:r>
            <a:endParaRPr i="1" sz="4000"/>
          </a:p>
        </p:txBody>
      </p:sp>
      <p:sp>
        <p:nvSpPr>
          <p:cNvPr id="381" name="Google Shape;381;p1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2" name="Google Shape;382;p16"/>
          <p:cNvSpPr txBox="1"/>
          <p:nvPr/>
        </p:nvSpPr>
        <p:spPr>
          <a:xfrm>
            <a:off x="130157" y="1094857"/>
            <a:ext cx="5656865" cy="5816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Sydney-AAO Multi-object Integral field spgh (Croom et al. 2012).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 degree diameter field-of-view.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13 x 61 fibre IFUs 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using hexabundles Bland-Hawthorn et al. 2011; Bryant et al. 2014</a:t>
            </a:r>
            <a:r>
              <a:rPr b="0" i="0" lang="en-GB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  Each has 15 arcsec diameter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Survey observations completed in 2018.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3068 unique galaxies observed.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Primary fields selected using GAMA Driver et al. 2010.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 clusters targeted ~800 gals,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Owers et al. 2017. </a:t>
            </a:r>
            <a:endParaRPr/>
          </a:p>
        </p:txBody>
      </p:sp>
      <p:pic>
        <p:nvPicPr>
          <p:cNvPr id="383" name="Google Shape;38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998" y="-118935"/>
            <a:ext cx="7773074" cy="145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92600" y="3351954"/>
            <a:ext cx="1449338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7022" y="1146575"/>
            <a:ext cx="3356978" cy="215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"/>
          <p:cNvSpPr/>
          <p:nvPr/>
        </p:nvSpPr>
        <p:spPr>
          <a:xfrm>
            <a:off x="3491880" y="4797152"/>
            <a:ext cx="4536504" cy="576064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92" name="Google Shape;392;p17"/>
          <p:cNvSpPr txBox="1"/>
          <p:nvPr/>
        </p:nvSpPr>
        <p:spPr>
          <a:xfrm>
            <a:off x="1547664" y="2924944"/>
            <a:ext cx="7200800" cy="72008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7"/>
          <p:cNvSpPr txBox="1"/>
          <p:nvPr>
            <p:ph idx="1" type="body"/>
          </p:nvPr>
        </p:nvSpPr>
        <p:spPr>
          <a:xfrm>
            <a:off x="179512" y="1683825"/>
            <a:ext cx="9144000" cy="27982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lang="en-GB" sz="3600"/>
              <a:t>Imaging: GAMA survey gives morphology plus: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GB" sz="3600">
                <a:solidFill>
                  <a:srgbClr val="FF0000"/>
                </a:solidFill>
              </a:rPr>
              <a:t>	    L, R</a:t>
            </a:r>
            <a:r>
              <a:rPr baseline="-25000" lang="en-GB" sz="3600">
                <a:solidFill>
                  <a:srgbClr val="FF0000"/>
                </a:solidFill>
              </a:rPr>
              <a:t>e</a:t>
            </a:r>
            <a:r>
              <a:rPr lang="en-GB" sz="3600">
                <a:solidFill>
                  <a:srgbClr val="FF0000"/>
                </a:solidFill>
              </a:rPr>
              <a:t>, ε</a:t>
            </a:r>
            <a:r>
              <a:rPr baseline="-25000" lang="en-GB" sz="3600">
                <a:solidFill>
                  <a:srgbClr val="FF0000"/>
                </a:solidFill>
              </a:rPr>
              <a:t>e</a:t>
            </a:r>
            <a:r>
              <a:rPr lang="en-GB" sz="3600">
                <a:solidFill>
                  <a:srgbClr val="FF0000"/>
                </a:solidFill>
              </a:rPr>
              <a:t>, &amp; concentration index , n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sz="3600">
              <a:solidFill>
                <a:srgbClr val="FF0000"/>
              </a:solidFill>
            </a:endParaRPr>
          </a:p>
          <a:p>
            <a:pPr indent="-342900" lvl="0" marL="342900" rtl="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lang="en-GB" sz="3600"/>
              <a:t>IFU spectroscopy with SAMI instrument spectra give:   </a:t>
            </a:r>
            <a:r>
              <a:rPr lang="en-GB" sz="3600">
                <a:solidFill>
                  <a:srgbClr val="FF0000"/>
                </a:solidFill>
              </a:rPr>
              <a:t>v, σ</a:t>
            </a:r>
            <a:r>
              <a:rPr baseline="-25000" lang="en-GB" sz="3600">
                <a:solidFill>
                  <a:srgbClr val="FF0000"/>
                </a:solidFill>
              </a:rPr>
              <a:t>e</a:t>
            </a:r>
            <a:r>
              <a:rPr lang="en-GB" sz="3600">
                <a:solidFill>
                  <a:srgbClr val="FF0000"/>
                </a:solidFill>
              </a:rPr>
              <a:t>, &amp; line strengths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/>
          </a:p>
        </p:txBody>
      </p:sp>
      <p:sp>
        <p:nvSpPr>
          <p:cNvPr id="394" name="Google Shape;394;p17"/>
          <p:cNvSpPr txBox="1"/>
          <p:nvPr>
            <p:ph type="title"/>
          </p:nvPr>
        </p:nvSpPr>
        <p:spPr>
          <a:xfrm>
            <a:off x="467544" y="29774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>
                <a:solidFill>
                  <a:srgbClr val="FFC000"/>
                </a:solidFill>
              </a:rPr>
              <a:t>Data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8"/>
          <p:cNvSpPr txBox="1"/>
          <p:nvPr>
            <p:ph type="title"/>
          </p:nvPr>
        </p:nvSpPr>
        <p:spPr>
          <a:xfrm>
            <a:off x="685800" y="47667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GAMA imaging: luminosity, size, shape &amp; `Sersic index’</a:t>
            </a:r>
            <a:endParaRPr/>
          </a:p>
        </p:txBody>
      </p:sp>
      <p:pic>
        <p:nvPicPr>
          <p:cNvPr id="400" name="Google Shape;400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3781" y="2037466"/>
            <a:ext cx="413070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2634" y="2017374"/>
            <a:ext cx="4131853" cy="4273402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8"/>
          <p:cNvSpPr txBox="1"/>
          <p:nvPr/>
        </p:nvSpPr>
        <p:spPr>
          <a:xfrm>
            <a:off x="179512" y="2017374"/>
            <a:ext cx="4464496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GAMA survey: CCD imaging from SDSS &amp; VST ATLAS.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Fit a 2D Sersic model: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give morphology, L, R</a:t>
            </a:r>
            <a:r>
              <a:rPr b="0" baseline="-2500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ε</a:t>
            </a:r>
            <a:r>
              <a:rPr b="0" baseline="-2500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&amp; n where the subscript `e’ refers to values determined within a radius Re containing half the light.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403" name="Google Shape;40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0167" y="3573016"/>
            <a:ext cx="3735884" cy="569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9"/>
          <p:cNvSpPr txBox="1"/>
          <p:nvPr>
            <p:ph type="title"/>
          </p:nvPr>
        </p:nvSpPr>
        <p:spPr>
          <a:xfrm>
            <a:off x="685800" y="1165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The SAMI survey: dynamics</a:t>
            </a:r>
            <a:endParaRPr/>
          </a:p>
        </p:txBody>
      </p:sp>
      <p:sp>
        <p:nvSpPr>
          <p:cNvPr id="409" name="Google Shape;409;p19"/>
          <p:cNvSpPr txBox="1"/>
          <p:nvPr>
            <p:ph idx="1" type="body"/>
          </p:nvPr>
        </p:nvSpPr>
        <p:spPr>
          <a:xfrm>
            <a:off x="215516" y="1124744"/>
            <a:ext cx="8712968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 sz="2400"/>
              <a:t>The velocity, v &amp; velocity dispersion, σ</a:t>
            </a:r>
            <a:r>
              <a:rPr baseline="-25000" lang="en-GB" sz="2400"/>
              <a:t>e </a:t>
            </a:r>
            <a:r>
              <a:rPr lang="en-GB" sz="2400"/>
              <a:t>are determined by fitting a a library of stellar spectra (MILES, Sanchez-Blazquez et al. 2014) using pPXF (Cappellari, 2017).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800"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10" name="Google Shape;4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874" y="2435001"/>
            <a:ext cx="8246251" cy="4152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"/>
          <p:cNvSpPr txBox="1"/>
          <p:nvPr>
            <p:ph type="ctrTitle"/>
          </p:nvPr>
        </p:nvSpPr>
        <p:spPr>
          <a:xfrm>
            <a:off x="2124075" y="188913"/>
            <a:ext cx="5256213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/>
          </a:p>
        </p:txBody>
      </p:sp>
      <p:sp>
        <p:nvSpPr>
          <p:cNvPr id="232" name="Google Shape;232;p2"/>
          <p:cNvSpPr txBox="1"/>
          <p:nvPr>
            <p:ph idx="1" type="subTitle"/>
          </p:nvPr>
        </p:nvSpPr>
        <p:spPr>
          <a:xfrm>
            <a:off x="627370" y="2060848"/>
            <a:ext cx="8249621" cy="396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/>
              <a:t>Stellar populations &amp; dynamics ~1970-80</a:t>
            </a:r>
            <a:endParaRPr/>
          </a:p>
          <a:p>
            <a:pPr indent="-457200" lvl="0" marL="4572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/>
              <a:t>Early results from the IPCS </a:t>
            </a:r>
            <a:endParaRPr/>
          </a:p>
          <a:p>
            <a:pPr indent="-457200" lvl="0" marL="4572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Fundamental Plane</a:t>
            </a:r>
            <a:endParaRPr/>
          </a:p>
          <a:p>
            <a:pPr indent="-457200" lvl="0" marL="4572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/>
              <a:t>IFU surveys - SAURON</a:t>
            </a:r>
            <a:endParaRPr/>
          </a:p>
          <a:p>
            <a:pPr indent="-457200" lvl="0" marL="4572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/>
              <a:t>The SAMI survey: the FP today.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GB"/>
              <a:t>Reflections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"/>
          <p:cNvSpPr txBox="1"/>
          <p:nvPr>
            <p:ph type="title"/>
          </p:nvPr>
        </p:nvSpPr>
        <p:spPr>
          <a:xfrm>
            <a:off x="685800" y="716151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The SAMI survey: </a:t>
            </a:r>
            <a:br>
              <a:rPr lang="en-GB">
                <a:solidFill>
                  <a:srgbClr val="FFC000"/>
                </a:solidFill>
              </a:rPr>
            </a:br>
            <a:r>
              <a:rPr lang="en-GB">
                <a:solidFill>
                  <a:srgbClr val="FFC000"/>
                </a:solidFill>
              </a:rPr>
              <a:t>stellar populations </a:t>
            </a:r>
            <a:endParaRPr/>
          </a:p>
        </p:txBody>
      </p:sp>
      <p:sp>
        <p:nvSpPr>
          <p:cNvPr id="416" name="Google Shape;416;p20"/>
          <p:cNvSpPr txBox="1"/>
          <p:nvPr>
            <p:ph idx="1" type="body"/>
          </p:nvPr>
        </p:nvSpPr>
        <p:spPr>
          <a:xfrm>
            <a:off x="395536" y="2420888"/>
            <a:ext cx="8460940" cy="3592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800"/>
              <a:t>The stellar population parameters </a:t>
            </a:r>
            <a:r>
              <a:rPr b="1" lang="en-GB" sz="2800">
                <a:solidFill>
                  <a:srgbClr val="66FF33"/>
                </a:solidFill>
              </a:rPr>
              <a:t>age</a:t>
            </a:r>
            <a:r>
              <a:rPr b="1" lang="en-GB" sz="2800"/>
              <a:t>, </a:t>
            </a:r>
            <a:r>
              <a:rPr b="1" lang="en-GB" sz="2800">
                <a:solidFill>
                  <a:srgbClr val="FFFF00"/>
                </a:solidFill>
              </a:rPr>
              <a:t>[Z/H]</a:t>
            </a:r>
            <a:r>
              <a:rPr b="1" lang="en-GB" sz="2800"/>
              <a:t>, </a:t>
            </a:r>
            <a:r>
              <a:rPr b="1" lang="en-GB" sz="2800">
                <a:solidFill>
                  <a:srgbClr val="00B0F0"/>
                </a:solidFill>
              </a:rPr>
              <a:t>[α/Fe] </a:t>
            </a:r>
            <a:r>
              <a:rPr lang="en-GB" sz="2800"/>
              <a:t>are determined by measuring 20 absorption line strengths and fitting them to stellar population models of Schiavon (2007) &amp; Thomas etal. (2010) and inferring stellar mass-to-light ratio, </a:t>
            </a:r>
            <a:r>
              <a:rPr b="1" lang="en-GB" sz="28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1" lang="en-GB" sz="2800">
                <a:solidFill>
                  <a:srgbClr val="FF00FF"/>
                </a:solidFill>
              </a:rPr>
              <a:t>*</a:t>
            </a:r>
            <a:r>
              <a:rPr lang="en-GB" sz="2800"/>
              <a:t>, from Maraston (2005). 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1"/>
          <p:cNvSpPr txBox="1"/>
          <p:nvPr>
            <p:ph type="title"/>
          </p:nvPr>
        </p:nvSpPr>
        <p:spPr>
          <a:xfrm>
            <a:off x="550298" y="270254"/>
            <a:ext cx="786812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C000"/>
                </a:solidFill>
              </a:rPr>
              <a:t>M/R (= potential depth, Φ or V</a:t>
            </a:r>
            <a:r>
              <a:rPr baseline="-25000" lang="en-GB" sz="3600">
                <a:solidFill>
                  <a:srgbClr val="FFC000"/>
                </a:solidFill>
              </a:rPr>
              <a:t>esc</a:t>
            </a:r>
            <a:r>
              <a:rPr lang="en-GB" sz="3600">
                <a:solidFill>
                  <a:srgbClr val="FFC000"/>
                </a:solidFill>
              </a:rPr>
              <a:t>) is the best predictor of metallicity</a:t>
            </a:r>
            <a:endParaRPr sz="4000">
              <a:solidFill>
                <a:srgbClr val="FFC000"/>
              </a:solidFill>
            </a:endParaRPr>
          </a:p>
        </p:txBody>
      </p:sp>
      <p:pic>
        <p:nvPicPr>
          <p:cNvPr id="422" name="Google Shape;422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2093312"/>
            <a:ext cx="8010890" cy="423453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1"/>
          <p:cNvSpPr/>
          <p:nvPr/>
        </p:nvSpPr>
        <p:spPr>
          <a:xfrm>
            <a:off x="3347864" y="2093311"/>
            <a:ext cx="2412268" cy="4234539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24" name="Google Shape;424;p21"/>
          <p:cNvSpPr txBox="1"/>
          <p:nvPr/>
        </p:nvSpPr>
        <p:spPr>
          <a:xfrm>
            <a:off x="3851920" y="1561330"/>
            <a:ext cx="492416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Barone et al 2018 ApJ 856 64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5" name="Google Shape;425;p21"/>
          <p:cNvCxnSpPr/>
          <p:nvPr/>
        </p:nvCxnSpPr>
        <p:spPr>
          <a:xfrm rot="10800000">
            <a:off x="592312" y="1339554"/>
            <a:ext cx="0" cy="4988296"/>
          </a:xfrm>
          <a:prstGeom prst="straightConnector1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26" name="Google Shape;426;p21"/>
          <p:cNvSpPr txBox="1"/>
          <p:nvPr/>
        </p:nvSpPr>
        <p:spPr>
          <a:xfrm rot="-5400000">
            <a:off x="-162291" y="3198168"/>
            <a:ext cx="7795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Z/H</a:t>
            </a:r>
            <a:endParaRPr/>
          </a:p>
        </p:txBody>
      </p:sp>
      <p:sp>
        <p:nvSpPr>
          <p:cNvPr id="427" name="Google Shape;427;p21"/>
          <p:cNvSpPr txBox="1"/>
          <p:nvPr/>
        </p:nvSpPr>
        <p:spPr>
          <a:xfrm>
            <a:off x="1842696" y="6336612"/>
            <a:ext cx="707478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 M	</a:t>
            </a: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 M/R		Log M/R</a:t>
            </a:r>
            <a:r>
              <a:rPr b="0" baseline="3000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21"/>
          <p:cNvSpPr txBox="1"/>
          <p:nvPr/>
        </p:nvSpPr>
        <p:spPr>
          <a:xfrm>
            <a:off x="592312" y="1797160"/>
            <a:ext cx="157995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Dynamical mass</a:t>
            </a:r>
            <a:endParaRPr/>
          </a:p>
        </p:txBody>
      </p:sp>
      <p:sp>
        <p:nvSpPr>
          <p:cNvPr id="429" name="Google Shape;429;p21"/>
          <p:cNvSpPr txBox="1"/>
          <p:nvPr/>
        </p:nvSpPr>
        <p:spPr>
          <a:xfrm>
            <a:off x="573065" y="6316225"/>
            <a:ext cx="1287678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Stellar  mass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855" y="2024015"/>
            <a:ext cx="8134290" cy="427528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2"/>
          <p:cNvSpPr txBox="1"/>
          <p:nvPr/>
        </p:nvSpPr>
        <p:spPr>
          <a:xfrm>
            <a:off x="377534" y="250925"/>
            <a:ext cx="853294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M/R</a:t>
            </a:r>
            <a:r>
              <a:rPr b="0" baseline="30000" i="0" lang="en-GB" sz="36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2 (</a:t>
            </a:r>
            <a:r>
              <a:rPr b="0" i="0" lang="en-GB" sz="36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= surface density, Σ) is the best predictor of  stellar population age. </a:t>
            </a:r>
            <a:endParaRPr/>
          </a:p>
        </p:txBody>
      </p:sp>
      <p:sp>
        <p:nvSpPr>
          <p:cNvPr id="436" name="Google Shape;436;p22"/>
          <p:cNvSpPr/>
          <p:nvPr/>
        </p:nvSpPr>
        <p:spPr>
          <a:xfrm>
            <a:off x="5719456" y="2024014"/>
            <a:ext cx="2919689" cy="4275284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37" name="Google Shape;437;p22"/>
          <p:cNvSpPr txBox="1"/>
          <p:nvPr/>
        </p:nvSpPr>
        <p:spPr>
          <a:xfrm>
            <a:off x="1835696" y="6276279"/>
            <a:ext cx="707478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 M		Log M/R		Log M/R</a:t>
            </a:r>
            <a:r>
              <a:rPr b="0" baseline="3000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8" name="Google Shape;438;p22"/>
          <p:cNvCxnSpPr/>
          <p:nvPr/>
        </p:nvCxnSpPr>
        <p:spPr>
          <a:xfrm rot="10800000">
            <a:off x="495057" y="1365217"/>
            <a:ext cx="0" cy="4923354"/>
          </a:xfrm>
          <a:prstGeom prst="straightConnector1">
            <a:avLst/>
          </a:prstGeom>
          <a:solidFill>
            <a:schemeClr val="accen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39" name="Google Shape;439;p22"/>
          <p:cNvSpPr txBox="1"/>
          <p:nvPr/>
        </p:nvSpPr>
        <p:spPr>
          <a:xfrm rot="-5400000">
            <a:off x="-182842" y="3348590"/>
            <a:ext cx="73289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</a:t>
            </a:r>
            <a:endParaRPr/>
          </a:p>
        </p:txBody>
      </p:sp>
      <p:sp>
        <p:nvSpPr>
          <p:cNvPr id="440" name="Google Shape;440;p22"/>
          <p:cNvSpPr txBox="1"/>
          <p:nvPr/>
        </p:nvSpPr>
        <p:spPr>
          <a:xfrm>
            <a:off x="3851920" y="1561330"/>
            <a:ext cx="492416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Barone et al 2018 ApJ 856 64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2"/>
          <p:cNvSpPr txBox="1"/>
          <p:nvPr/>
        </p:nvSpPr>
        <p:spPr>
          <a:xfrm>
            <a:off x="468148" y="1754243"/>
            <a:ext cx="157995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Dynamical mass</a:t>
            </a:r>
            <a:endParaRPr/>
          </a:p>
        </p:txBody>
      </p:sp>
      <p:sp>
        <p:nvSpPr>
          <p:cNvPr id="442" name="Google Shape;442;p22"/>
          <p:cNvSpPr txBox="1"/>
          <p:nvPr/>
        </p:nvSpPr>
        <p:spPr>
          <a:xfrm>
            <a:off x="468148" y="6299298"/>
            <a:ext cx="1287678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Stellar  mass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3"/>
          <p:cNvSpPr txBox="1"/>
          <p:nvPr>
            <p:ph type="ctrTitle"/>
          </p:nvPr>
        </p:nvSpPr>
        <p:spPr>
          <a:xfrm>
            <a:off x="1479612" y="249011"/>
            <a:ext cx="64008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C000"/>
                </a:solidFill>
              </a:rPr>
              <a:t>What can we learn about galaxies from the FP?</a:t>
            </a:r>
            <a:endParaRPr/>
          </a:p>
        </p:txBody>
      </p:sp>
      <p:sp>
        <p:nvSpPr>
          <p:cNvPr id="448" name="Google Shape;448;p23"/>
          <p:cNvSpPr txBox="1"/>
          <p:nvPr>
            <p:ph idx="1" type="subTitle"/>
          </p:nvPr>
        </p:nvSpPr>
        <p:spPr>
          <a:xfrm>
            <a:off x="135263" y="1818275"/>
            <a:ext cx="8873473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 sz="2400"/>
              <a:t>Consider a galaxy in its dark halo</a:t>
            </a:r>
            <a:r>
              <a:rPr lang="en-GB" sz="2800"/>
              <a:t>: 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lang="en-GB" sz="2800">
                <a:solidFill>
                  <a:srgbClr val="FFFF00"/>
                </a:solidFill>
              </a:rPr>
              <a:t>virial mass, M</a:t>
            </a:r>
            <a:r>
              <a:rPr baseline="-25000" lang="en-GB" sz="2800">
                <a:solidFill>
                  <a:srgbClr val="FFFF00"/>
                </a:solidFill>
              </a:rPr>
              <a:t>vir </a:t>
            </a:r>
            <a:r>
              <a:rPr lang="en-GB" sz="2800"/>
              <a:t>α</a:t>
            </a:r>
            <a:r>
              <a:rPr lang="en-GB" sz="2800">
                <a:solidFill>
                  <a:srgbClr val="FFFF00"/>
                </a:solidFill>
              </a:rPr>
              <a:t> σ</a:t>
            </a:r>
            <a:r>
              <a:rPr baseline="30000" lang="en-GB" sz="2800">
                <a:solidFill>
                  <a:srgbClr val="FFFF00"/>
                </a:solidFill>
              </a:rPr>
              <a:t>2</a:t>
            </a:r>
            <a:r>
              <a:rPr lang="en-GB" sz="2800">
                <a:solidFill>
                  <a:srgbClr val="FFFF00"/>
                </a:solidFill>
              </a:rPr>
              <a:t>R/G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 sz="2400"/>
              <a:t>where R is the radius &amp; σ is the velocity dispersion of a tracer population. So: 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49" name="Google Shape;44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3744904"/>
            <a:ext cx="7704856" cy="66561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3"/>
          <p:cNvSpPr txBox="1"/>
          <p:nvPr/>
        </p:nvSpPr>
        <p:spPr>
          <a:xfrm>
            <a:off x="135262" y="4370782"/>
            <a:ext cx="887347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κ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is a parameter describing the the distribution of mass f(r) that varies from galaxy to galaxy.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3"/>
          <p:cNvSpPr txBox="1"/>
          <p:nvPr/>
        </p:nvSpPr>
        <p:spPr>
          <a:xfrm>
            <a:off x="1081589" y="5517232"/>
            <a:ext cx="69808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is a plane in the </a:t>
            </a:r>
            <a:r>
              <a:rPr b="0" i="0" lang="en-GB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b="0" baseline="-25000" i="0" lang="en-GB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vir,</a:t>
            </a:r>
            <a:r>
              <a:rPr b="0" i="0" lang="en-GB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σ</a:t>
            </a:r>
            <a:r>
              <a:rPr b="0" baseline="-25000" i="0" lang="en-GB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R</a:t>
            </a:r>
            <a:r>
              <a:rPr b="0" baseline="-25000" i="0" lang="en-GB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space</a:t>
            </a:r>
            <a:r>
              <a:rPr b="0" i="0" lang="en-GB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4"/>
          <p:cNvSpPr txBox="1"/>
          <p:nvPr>
            <p:ph type="ctrTitle"/>
          </p:nvPr>
        </p:nvSpPr>
        <p:spPr>
          <a:xfrm>
            <a:off x="1475656" y="239993"/>
            <a:ext cx="64008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C000"/>
                </a:solidFill>
              </a:rPr>
              <a:t>What can we learn about galaxies from the FP?</a:t>
            </a:r>
            <a:endParaRPr/>
          </a:p>
        </p:txBody>
      </p:sp>
      <p:sp>
        <p:nvSpPr>
          <p:cNvPr id="457" name="Google Shape;457;p24"/>
          <p:cNvSpPr txBox="1"/>
          <p:nvPr>
            <p:ph idx="1" type="subTitle"/>
          </p:nvPr>
        </p:nvSpPr>
        <p:spPr>
          <a:xfrm>
            <a:off x="823628" y="1769436"/>
            <a:ext cx="7704856" cy="1554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 sz="2000"/>
              <a:t>Transform from mass to light. </a:t>
            </a:r>
            <a:endParaRPr sz="1600"/>
          </a:p>
          <a:p>
            <a:pPr indent="-457200" lvl="0" marL="457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en-GB" sz="2000"/>
              <a:t>denote the stellar-to-total mass fraction as f</a:t>
            </a:r>
            <a:r>
              <a:rPr baseline="-25000" lang="en-GB" sz="2000"/>
              <a:t>*</a:t>
            </a:r>
            <a:r>
              <a:rPr lang="en-GB" sz="2000"/>
              <a:t>,</a:t>
            </a:r>
            <a:r>
              <a:rPr baseline="-25000" lang="en-GB" sz="2000"/>
              <a:t>  </a:t>
            </a:r>
            <a:endParaRPr/>
          </a:p>
          <a:p>
            <a:pPr indent="-457200" lvl="0" marL="457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lang="en-GB" sz="2000"/>
              <a:t>and the stellar mass-to-light ratio as</a:t>
            </a: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>
                <a:latin typeface="Times New Roman"/>
                <a:ea typeface="Times New Roman"/>
                <a:cs typeface="Times New Roman"/>
                <a:sym typeface="Times New Roman"/>
              </a:rPr>
              <a:t>ϒ*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aseline="-25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grpSp>
        <p:nvGrpSpPr>
          <p:cNvPr id="458" name="Google Shape;458;p24"/>
          <p:cNvGrpSpPr/>
          <p:nvPr/>
        </p:nvGrpSpPr>
        <p:grpSpPr>
          <a:xfrm>
            <a:off x="120539" y="3057249"/>
            <a:ext cx="8892351" cy="608340"/>
            <a:chOff x="205338" y="4114917"/>
            <a:chExt cx="8892351" cy="608340"/>
          </a:xfrm>
        </p:grpSpPr>
        <p:pic>
          <p:nvPicPr>
            <p:cNvPr id="459" name="Google Shape;459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5338" y="4114917"/>
              <a:ext cx="6264696" cy="60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44208" y="4114917"/>
              <a:ext cx="2653481" cy="6083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1" name="Google Shape;461;p24"/>
          <p:cNvSpPr txBox="1"/>
          <p:nvPr/>
        </p:nvSpPr>
        <p:spPr>
          <a:xfrm>
            <a:off x="153152" y="3846022"/>
            <a:ext cx="888168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GB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Treating L as the dependent variable, f</a:t>
            </a:r>
            <a:r>
              <a:rPr b="0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 to the L, σ, R plane and note how the coefficients of logσ &amp; logR differ from the Virial values (known as the tilt of the FP) reveals how: </a:t>
            </a:r>
            <a:endParaRPr/>
          </a:p>
        </p:txBody>
      </p:sp>
      <p:sp>
        <p:nvSpPr>
          <p:cNvPr id="462" name="Google Shape;462;p24"/>
          <p:cNvSpPr txBox="1"/>
          <p:nvPr/>
        </p:nvSpPr>
        <p:spPr>
          <a:xfrm>
            <a:off x="246940" y="5042118"/>
            <a:ext cx="4982454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κ – the non-homology parameter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 - stellar population M/L  &amp;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f* - the stellar mass fraction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463" name="Google Shape;463;p24"/>
          <p:cNvSpPr/>
          <p:nvPr/>
        </p:nvSpPr>
        <p:spPr>
          <a:xfrm>
            <a:off x="5244098" y="4861685"/>
            <a:ext cx="432048" cy="1440160"/>
          </a:xfrm>
          <a:prstGeom prst="rightBrace">
            <a:avLst>
              <a:gd fmla="val 8333" name="adj1"/>
              <a:gd fmla="val 51283" name="adj2"/>
            </a:avLst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4" name="Google Shape;464;p24"/>
          <p:cNvSpPr txBox="1"/>
          <p:nvPr/>
        </p:nvSpPr>
        <p:spPr>
          <a:xfrm>
            <a:off x="5653181" y="4928104"/>
            <a:ext cx="25111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vary systematically with σ, R 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 txBox="1"/>
          <p:nvPr>
            <p:ph type="ctrTitle"/>
          </p:nvPr>
        </p:nvSpPr>
        <p:spPr>
          <a:xfrm>
            <a:off x="1835696" y="260648"/>
            <a:ext cx="5902424" cy="117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Structural &amp; dynamical properties</a:t>
            </a:r>
            <a:endParaRPr/>
          </a:p>
        </p:txBody>
      </p:sp>
      <p:sp>
        <p:nvSpPr>
          <p:cNvPr id="470" name="Google Shape;470;p25"/>
          <p:cNvSpPr txBox="1"/>
          <p:nvPr>
            <p:ph idx="1" type="subTitle"/>
          </p:nvPr>
        </p:nvSpPr>
        <p:spPr>
          <a:xfrm>
            <a:off x="107504" y="3976134"/>
            <a:ext cx="8928992" cy="2881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800"/>
              <a:t> </a:t>
            </a:r>
            <a:endParaRPr/>
          </a:p>
        </p:txBody>
      </p:sp>
      <p:pic>
        <p:nvPicPr>
          <p:cNvPr id="471" name="Google Shape;4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053" y="2442609"/>
            <a:ext cx="8305800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54474"/>
            <a:ext cx="9144000" cy="71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5547" y="4024423"/>
            <a:ext cx="5772905" cy="92842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5"/>
          <p:cNvSpPr txBox="1"/>
          <p:nvPr/>
        </p:nvSpPr>
        <p:spPr>
          <a:xfrm>
            <a:off x="185644" y="5047994"/>
            <a:ext cx="22261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560 ETGs: </a:t>
            </a:r>
            <a:endParaRPr/>
          </a:p>
        </p:txBody>
      </p:sp>
      <p:grpSp>
        <p:nvGrpSpPr>
          <p:cNvPr id="475" name="Google Shape;475;p25"/>
          <p:cNvGrpSpPr/>
          <p:nvPr/>
        </p:nvGrpSpPr>
        <p:grpSpPr>
          <a:xfrm>
            <a:off x="691824" y="5667322"/>
            <a:ext cx="7752183" cy="374358"/>
            <a:chOff x="539553" y="5577879"/>
            <a:chExt cx="7752183" cy="374358"/>
          </a:xfrm>
        </p:grpSpPr>
        <p:pic>
          <p:nvPicPr>
            <p:cNvPr id="476" name="Google Shape;476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9553" y="5581213"/>
              <a:ext cx="5472608" cy="371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012161" y="5577879"/>
              <a:ext cx="2279575" cy="3743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6"/>
          <p:cNvSpPr/>
          <p:nvPr/>
        </p:nvSpPr>
        <p:spPr>
          <a:xfrm>
            <a:off x="1475656" y="3206836"/>
            <a:ext cx="2448272" cy="510196"/>
          </a:xfrm>
          <a:prstGeom prst="rect">
            <a:avLst/>
          </a:prstGeom>
          <a:solidFill>
            <a:srgbClr val="C1FEE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3" name="Google Shape;483;p26"/>
          <p:cNvSpPr txBox="1"/>
          <p:nvPr>
            <p:ph type="ctrTitle"/>
          </p:nvPr>
        </p:nvSpPr>
        <p:spPr>
          <a:xfrm>
            <a:off x="2123728" y="-4845"/>
            <a:ext cx="4462264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C000"/>
                </a:solidFill>
              </a:rPr>
              <a:t>Results</a:t>
            </a:r>
            <a:endParaRPr/>
          </a:p>
        </p:txBody>
      </p:sp>
      <p:sp>
        <p:nvSpPr>
          <p:cNvPr id="484" name="Google Shape;484;p26"/>
          <p:cNvSpPr txBox="1"/>
          <p:nvPr>
            <p:ph idx="1" type="subTitle"/>
          </p:nvPr>
        </p:nvSpPr>
        <p:spPr>
          <a:xfrm>
            <a:off x="34605" y="1658665"/>
            <a:ext cx="5184576" cy="2850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eriod"/>
            </a:pPr>
            <a:r>
              <a:rPr lang="en-GB" u="sng"/>
              <a:t>The Fundamental Plane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800"/>
              <a:t>The best fit parameters are different from Virial values: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800"/>
              <a:t> </a:t>
            </a:r>
            <a:r>
              <a:rPr lang="en-GB" sz="2800">
                <a:solidFill>
                  <a:srgbClr val="000000"/>
                </a:solidFill>
              </a:rPr>
              <a:t>1.294,  0.912</a:t>
            </a:r>
            <a:r>
              <a:rPr lang="en-GB" sz="2800"/>
              <a:t>. 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sz="2800"/>
              <a:t>Perpendicular scatter = 0.048 </a:t>
            </a:r>
            <a:endParaRPr/>
          </a:p>
        </p:txBody>
      </p:sp>
      <p:sp>
        <p:nvSpPr>
          <p:cNvPr id="485" name="Google Shape;485;p26"/>
          <p:cNvSpPr txBox="1"/>
          <p:nvPr/>
        </p:nvSpPr>
        <p:spPr>
          <a:xfrm flipH="1">
            <a:off x="179512" y="4509120"/>
            <a:ext cx="5280604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Clear gradient with age across the FP. Galaxies that are old for their dispersion &amp; size sit below the FP.</a:t>
            </a:r>
            <a:endParaRPr/>
          </a:p>
        </p:txBody>
      </p:sp>
      <p:grpSp>
        <p:nvGrpSpPr>
          <p:cNvPr id="486" name="Google Shape;486;p26"/>
          <p:cNvGrpSpPr/>
          <p:nvPr/>
        </p:nvGrpSpPr>
        <p:grpSpPr>
          <a:xfrm>
            <a:off x="5461480" y="1475408"/>
            <a:ext cx="3683884" cy="5373216"/>
            <a:chOff x="5404086" y="1465180"/>
            <a:chExt cx="3683884" cy="5373216"/>
          </a:xfrm>
        </p:grpSpPr>
        <p:pic>
          <p:nvPicPr>
            <p:cNvPr id="487" name="Google Shape;487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04086" y="1465180"/>
              <a:ext cx="3683884" cy="53732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8" name="Google Shape;488;p26"/>
            <p:cNvSpPr txBox="1"/>
            <p:nvPr/>
          </p:nvSpPr>
          <p:spPr>
            <a:xfrm>
              <a:off x="5940151" y="4006381"/>
              <a:ext cx="1872209" cy="52322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Locally estimated scatterplot smoothing </a:t>
              </a:r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7"/>
          <p:cNvSpPr txBox="1"/>
          <p:nvPr>
            <p:ph type="ctrTitle"/>
          </p:nvPr>
        </p:nvSpPr>
        <p:spPr>
          <a:xfrm>
            <a:off x="1475656" y="22385"/>
            <a:ext cx="6480720" cy="1591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What drives this trend?</a:t>
            </a:r>
            <a:endParaRPr/>
          </a:p>
        </p:txBody>
      </p:sp>
      <p:sp>
        <p:nvSpPr>
          <p:cNvPr id="494" name="Google Shape;494;p27"/>
          <p:cNvSpPr txBox="1"/>
          <p:nvPr>
            <p:ph idx="1" type="subTitle"/>
          </p:nvPr>
        </p:nvSpPr>
        <p:spPr>
          <a:xfrm>
            <a:off x="179512" y="1635861"/>
            <a:ext cx="9433048" cy="11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u="sng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95" name="Google Shape;495;p27"/>
          <p:cNvSpPr txBox="1"/>
          <p:nvPr/>
        </p:nvSpPr>
        <p:spPr>
          <a:xfrm>
            <a:off x="184523" y="2067909"/>
            <a:ext cx="3757139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(i) Explore residuals, ΔL, </a:t>
            </a:r>
            <a:r>
              <a:rPr b="0" i="0" lang="en-GB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i="0" lang="en-GB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structural &amp; dynamical parameters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surface density: Σ(=M/R</a:t>
            </a:r>
            <a:r>
              <a:rPr b="0" baseline="3000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), rotational support (=v/σ), concentration, n </a:t>
            </a: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ellipticity ε.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only 3σ trend is with Sersic index, n.</a:t>
            </a:r>
            <a:endParaRPr/>
          </a:p>
        </p:txBody>
      </p:sp>
      <p:grpSp>
        <p:nvGrpSpPr>
          <p:cNvPr id="496" name="Google Shape;496;p27"/>
          <p:cNvGrpSpPr/>
          <p:nvPr/>
        </p:nvGrpSpPr>
        <p:grpSpPr>
          <a:xfrm>
            <a:off x="3995935" y="2190559"/>
            <a:ext cx="4934577" cy="3119353"/>
            <a:chOff x="3601166" y="1635861"/>
            <a:chExt cx="5483650" cy="3233173"/>
          </a:xfrm>
        </p:grpSpPr>
        <p:pic>
          <p:nvPicPr>
            <p:cNvPr id="497" name="Google Shape;497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24931" y="1635861"/>
              <a:ext cx="5459885" cy="3210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" name="Google Shape;498;p27"/>
            <p:cNvSpPr/>
            <p:nvPr/>
          </p:nvSpPr>
          <p:spPr>
            <a:xfrm>
              <a:off x="3601166" y="3302733"/>
              <a:ext cx="2990366" cy="1566301"/>
            </a:xfrm>
            <a:prstGeom prst="rect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499" name="Google Shape;49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1761" y="1800555"/>
            <a:ext cx="5124735" cy="4209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8"/>
          <p:cNvSpPr txBox="1"/>
          <p:nvPr>
            <p:ph idx="1" type="subTitle"/>
          </p:nvPr>
        </p:nvSpPr>
        <p:spPr>
          <a:xfrm>
            <a:off x="179512" y="1635861"/>
            <a:ext cx="9433048" cy="1145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u="sng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u="sng"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05" name="Google Shape;505;p28"/>
          <p:cNvSpPr txBox="1"/>
          <p:nvPr/>
        </p:nvSpPr>
        <p:spPr>
          <a:xfrm>
            <a:off x="158265" y="2383235"/>
            <a:ext cx="3600399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Explore residuals, ΔL, with structural parameters,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only 3σ trend is with Sersic index, n.</a:t>
            </a:r>
            <a:endParaRPr/>
          </a:p>
        </p:txBody>
      </p:sp>
      <p:grpSp>
        <p:nvGrpSpPr>
          <p:cNvPr id="506" name="Google Shape;506;p28"/>
          <p:cNvGrpSpPr/>
          <p:nvPr/>
        </p:nvGrpSpPr>
        <p:grpSpPr>
          <a:xfrm>
            <a:off x="3728411" y="2204864"/>
            <a:ext cx="5483650" cy="3233173"/>
            <a:chOff x="3601166" y="1635861"/>
            <a:chExt cx="5483650" cy="3233173"/>
          </a:xfrm>
        </p:grpSpPr>
        <p:pic>
          <p:nvPicPr>
            <p:cNvPr id="507" name="Google Shape;507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24931" y="1635861"/>
              <a:ext cx="5459885" cy="3210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28"/>
            <p:cNvSpPr/>
            <p:nvPr/>
          </p:nvSpPr>
          <p:spPr>
            <a:xfrm>
              <a:off x="3601166" y="3302733"/>
              <a:ext cx="2990366" cy="1566301"/>
            </a:xfrm>
            <a:prstGeom prst="rect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509" name="Google Shape;509;p28"/>
          <p:cNvSpPr txBox="1"/>
          <p:nvPr/>
        </p:nvSpPr>
        <p:spPr>
          <a:xfrm>
            <a:off x="1475656" y="22385"/>
            <a:ext cx="6480720" cy="1591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What drives this trend?</a:t>
            </a:r>
            <a:endParaRPr b="0" i="0" sz="4400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9"/>
          <p:cNvSpPr txBox="1"/>
          <p:nvPr>
            <p:ph type="ctrTitle"/>
          </p:nvPr>
        </p:nvSpPr>
        <p:spPr>
          <a:xfrm>
            <a:off x="1763688" y="188640"/>
            <a:ext cx="5976664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aseline="30000" lang="en-GB" sz="4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GB" sz="4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4000">
                <a:solidFill>
                  <a:srgbClr val="FFC000"/>
                </a:solidFill>
              </a:rPr>
              <a:t>(=M/L) correlates with surface density Σ</a:t>
            </a:r>
            <a:endParaRPr sz="4000">
              <a:solidFill>
                <a:srgbClr val="FFC000"/>
              </a:solidFill>
            </a:endParaRPr>
          </a:p>
        </p:txBody>
      </p:sp>
      <p:grpSp>
        <p:nvGrpSpPr>
          <p:cNvPr id="515" name="Google Shape;515;p29"/>
          <p:cNvGrpSpPr/>
          <p:nvPr/>
        </p:nvGrpSpPr>
        <p:grpSpPr>
          <a:xfrm>
            <a:off x="-12824" y="1658665"/>
            <a:ext cx="9228425" cy="2766416"/>
            <a:chOff x="-992" y="2170192"/>
            <a:chExt cx="9228425" cy="2766416"/>
          </a:xfrm>
        </p:grpSpPr>
        <p:grpSp>
          <p:nvGrpSpPr>
            <p:cNvPr id="516" name="Google Shape;516;p29"/>
            <p:cNvGrpSpPr/>
            <p:nvPr/>
          </p:nvGrpSpPr>
          <p:grpSpPr>
            <a:xfrm>
              <a:off x="-992" y="2170192"/>
              <a:ext cx="9144992" cy="2308194"/>
              <a:chOff x="-992" y="2058409"/>
              <a:chExt cx="9144992" cy="2308194"/>
            </a:xfrm>
          </p:grpSpPr>
          <p:pic>
            <p:nvPicPr>
              <p:cNvPr id="517" name="Google Shape;517;p2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992" y="2058409"/>
                <a:ext cx="9144000" cy="230819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8" name="Google Shape;518;p29"/>
              <p:cNvSpPr/>
              <p:nvPr/>
            </p:nvSpPr>
            <p:spPr>
              <a:xfrm>
                <a:off x="5796136" y="2058409"/>
                <a:ext cx="3347864" cy="2308194"/>
              </a:xfrm>
              <a:prstGeom prst="rect">
                <a:avLst/>
              </a:prstGeom>
              <a:noFill/>
              <a:ln cap="flat" cmpd="sng" w="571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Arial"/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p:grpSp>
        <p:sp>
          <p:nvSpPr>
            <p:cNvPr id="519" name="Google Shape;519;p29"/>
            <p:cNvSpPr txBox="1"/>
            <p:nvPr/>
          </p:nvSpPr>
          <p:spPr>
            <a:xfrm>
              <a:off x="614178" y="4536498"/>
              <a:ext cx="8613255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Mass 	           Potential Φ = M/R    surface mass density Σ = M/R</a:t>
              </a:r>
              <a:r>
                <a:rPr b="0" baseline="30000" i="0" lang="en-GB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0" name="Google Shape;520;p29"/>
          <p:cNvSpPr txBox="1"/>
          <p:nvPr/>
        </p:nvSpPr>
        <p:spPr>
          <a:xfrm>
            <a:off x="-4936" y="4744386"/>
            <a:ext cx="91440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scatter in the </a:t>
            </a:r>
            <a:r>
              <a:rPr b="0" i="0" lang="en-GB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baseline="3000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M  &amp; </a:t>
            </a:r>
            <a:r>
              <a:rPr b="0" i="0" lang="en-GB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baseline="3000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Φ diagrams arises from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residual trends with size. Smaller galaxies at fixed mass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have lower M/L (are older and more metal-rich as well) 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/>
          <p:nvPr>
            <p:ph type="ctrTitle"/>
          </p:nvPr>
        </p:nvSpPr>
        <p:spPr>
          <a:xfrm>
            <a:off x="685800" y="26064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9900"/>
                </a:solidFill>
              </a:rPr>
              <a:t>Thanks to Ken Freeman</a:t>
            </a:r>
            <a:endParaRPr/>
          </a:p>
        </p:txBody>
      </p:sp>
      <p:sp>
        <p:nvSpPr>
          <p:cNvPr id="238" name="Google Shape;238;p3"/>
          <p:cNvSpPr txBox="1"/>
          <p:nvPr>
            <p:ph idx="1" type="subTitle"/>
          </p:nvPr>
        </p:nvSpPr>
        <p:spPr>
          <a:xfrm>
            <a:off x="2843808" y="1616774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200"/>
              <a:buFont typeface="Arial"/>
              <a:buNone/>
            </a:pPr>
            <a:r>
              <a:rPr lang="en-GB">
                <a:solidFill>
                  <a:srgbClr val="FF9900"/>
                </a:solidFill>
              </a:rPr>
              <a:t>Saas Fee lecturer 1976</a:t>
            </a:r>
            <a:endParaRPr/>
          </a:p>
        </p:txBody>
      </p:sp>
      <p:pic>
        <p:nvPicPr>
          <p:cNvPr id="239" name="Google Shape;23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896747"/>
            <a:ext cx="3347865" cy="496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5976" y="2564904"/>
            <a:ext cx="3240360" cy="3839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0"/>
          <p:cNvSpPr txBox="1"/>
          <p:nvPr>
            <p:ph type="ctrTitle"/>
          </p:nvPr>
        </p:nvSpPr>
        <p:spPr>
          <a:xfrm>
            <a:off x="1284309" y="260648"/>
            <a:ext cx="6764288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C000"/>
                </a:solidFill>
              </a:rPr>
              <a:t>Surface mass density &amp;</a:t>
            </a:r>
            <a:r>
              <a:rPr lang="en-GB">
                <a:solidFill>
                  <a:srgbClr val="FFC000"/>
                </a:solidFill>
              </a:rPr>
              <a:t> </a:t>
            </a:r>
            <a:r>
              <a:rPr lang="en-GB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ϒ* </a:t>
            </a:r>
            <a:endParaRPr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6" name="Google Shape;526;p30"/>
          <p:cNvSpPr txBox="1"/>
          <p:nvPr>
            <p:ph idx="1" type="subTitle"/>
          </p:nvPr>
        </p:nvSpPr>
        <p:spPr>
          <a:xfrm>
            <a:off x="202501" y="4872234"/>
            <a:ext cx="8927904" cy="1584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GB" sz="2800">
                <a:solidFill>
                  <a:srgbClr val="FFFFFF"/>
                </a:solidFill>
              </a:rPr>
              <a:t>At a fixed position on the FP galaxies lying above </a:t>
            </a:r>
            <a:r>
              <a:rPr b="0" i="0" lang="en-GB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baseline="3000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 - </a:t>
            </a: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Σ (or age-Σ) relation have h</a:t>
            </a:r>
            <a:r>
              <a:rPr lang="en-GB" sz="2800">
                <a:solidFill>
                  <a:srgbClr val="FFFFFF"/>
                </a:solidFill>
              </a:rPr>
              <a:t>igher M/L and lower mass. Older galaxies have higher surface mass density =&gt; </a:t>
            </a:r>
            <a:r>
              <a:rPr lang="en-GB" sz="2800">
                <a:solidFill>
                  <a:srgbClr val="FFFF00"/>
                </a:solidFill>
              </a:rPr>
              <a:t>Compact galaxies form earlier. </a:t>
            </a:r>
            <a:endParaRPr>
              <a:solidFill>
                <a:srgbClr val="FFFF00"/>
              </a:solidFill>
            </a:endParaRPr>
          </a:p>
        </p:txBody>
      </p:sp>
      <p:grpSp>
        <p:nvGrpSpPr>
          <p:cNvPr id="527" name="Google Shape;527;p30"/>
          <p:cNvGrpSpPr/>
          <p:nvPr/>
        </p:nvGrpSpPr>
        <p:grpSpPr>
          <a:xfrm>
            <a:off x="203557" y="1656939"/>
            <a:ext cx="8535661" cy="3215295"/>
            <a:chOff x="284976" y="1722220"/>
            <a:chExt cx="8535661" cy="3215295"/>
          </a:xfrm>
        </p:grpSpPr>
        <p:pic>
          <p:nvPicPr>
            <p:cNvPr id="528" name="Google Shape;528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35513" y="1722220"/>
              <a:ext cx="4185124" cy="249950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9" name="Google Shape;529;p30"/>
            <p:cNvGrpSpPr/>
            <p:nvPr/>
          </p:nvGrpSpPr>
          <p:grpSpPr>
            <a:xfrm>
              <a:off x="284976" y="1730673"/>
              <a:ext cx="4350537" cy="2499504"/>
              <a:chOff x="1242863" y="2226179"/>
              <a:chExt cx="4350537" cy="2499504"/>
            </a:xfrm>
          </p:grpSpPr>
          <p:pic>
            <p:nvPicPr>
              <p:cNvPr id="530" name="Google Shape;530;p3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979711" y="2226179"/>
                <a:ext cx="3613689" cy="24995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1" name="Google Shape;531;p3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242863" y="2226180"/>
                <a:ext cx="736848" cy="249950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32" name="Google Shape;532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83468" y="4214028"/>
              <a:ext cx="5777063" cy="7234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1"/>
          <p:cNvSpPr txBox="1"/>
          <p:nvPr>
            <p:ph type="ctrTitle"/>
          </p:nvPr>
        </p:nvSpPr>
        <p:spPr>
          <a:xfrm>
            <a:off x="827584" y="404664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Conclusions from the </a:t>
            </a:r>
            <a:br>
              <a:rPr lang="en-GB">
                <a:solidFill>
                  <a:srgbClr val="FFC000"/>
                </a:solidFill>
              </a:rPr>
            </a:br>
            <a:r>
              <a:rPr lang="en-GB">
                <a:solidFill>
                  <a:srgbClr val="FFC000"/>
                </a:solidFill>
              </a:rPr>
              <a:t>SAMI FP</a:t>
            </a:r>
            <a:endParaRPr/>
          </a:p>
        </p:txBody>
      </p:sp>
      <p:sp>
        <p:nvSpPr>
          <p:cNvPr id="538" name="Google Shape;538;p31"/>
          <p:cNvSpPr txBox="1"/>
          <p:nvPr>
            <p:ph idx="1" type="subTitle"/>
          </p:nvPr>
        </p:nvSpPr>
        <p:spPr>
          <a:xfrm>
            <a:off x="319064" y="1988840"/>
            <a:ext cx="8280920" cy="4464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romanLcParenBoth"/>
            </a:pPr>
            <a:r>
              <a:rPr lang="en-GB" sz="2400"/>
              <a:t>Scatter in the FP is dominated by stellar population variations (age, 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lang="en-GB" sz="2400"/>
              <a:t>*) not structural parameters. Changes in 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lang="en-GB" sz="2400"/>
              <a:t>* account for 75% of the scatter.</a:t>
            </a:r>
            <a:endParaRPr/>
          </a:p>
          <a:p>
            <a:pPr indent="-571500" lvl="0" marL="5715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AutoNum type="romanLcParenBoth"/>
            </a:pPr>
            <a:r>
              <a:rPr lang="en-GB" sz="2400"/>
              <a:t>There is a strong anti-correlation between residuals in the FP and those in the </a:t>
            </a:r>
            <a:r>
              <a:rPr lang="en-GB" sz="2400"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lang="en-GB" sz="2400"/>
              <a:t>*-  </a:t>
            </a:r>
            <a:r>
              <a:rPr lang="en-GB" sz="2400">
                <a:solidFill>
                  <a:srgbClr val="FFFFFF"/>
                </a:solidFill>
              </a:rPr>
              <a:t>Σ</a:t>
            </a:r>
            <a:r>
              <a:rPr baseline="-25000" lang="en-GB" sz="2400">
                <a:solidFill>
                  <a:srgbClr val="FFFFFF"/>
                </a:solidFill>
              </a:rPr>
              <a:t>Vir</a:t>
            </a:r>
            <a:r>
              <a:rPr lang="en-GB" sz="2400">
                <a:solidFill>
                  <a:srgbClr val="FFFFFF"/>
                </a:solidFill>
              </a:rPr>
              <a:t> relation. Galaxies that are more luminous than the fiducial FP have lower surface mass density.</a:t>
            </a:r>
            <a:endParaRPr/>
          </a:p>
          <a:p>
            <a:pPr indent="-571500" lvl="0" marL="57150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AutoNum type="romanLcParenBoth"/>
            </a:pPr>
            <a:r>
              <a:rPr lang="en-GB" sz="2400">
                <a:solidFill>
                  <a:srgbClr val="FFFFFF"/>
                </a:solidFill>
              </a:rPr>
              <a:t>Taking into account stellar population effects accounts for ~75% of the FP tilt, but not all. The remaining tilt is likely due to changes in the dark matter fraction or IMF.</a:t>
            </a:r>
            <a:endParaRPr/>
          </a:p>
          <a:p>
            <a:pPr indent="-419100" lvl="0" marL="5715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419100" lvl="0" marL="5715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400"/>
          </a:p>
          <a:p>
            <a:pPr indent="-393700" lvl="0" marL="57150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2"/>
          <p:cNvSpPr txBox="1"/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>
                <a:solidFill>
                  <a:srgbClr val="FFC000"/>
                </a:solidFill>
              </a:rPr>
              <a:t>What comes next?</a:t>
            </a:r>
            <a:endParaRPr/>
          </a:p>
        </p:txBody>
      </p:sp>
      <p:sp>
        <p:nvSpPr>
          <p:cNvPr id="544" name="Google Shape;544;p3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3"/>
          <p:cNvSpPr txBox="1"/>
          <p:nvPr>
            <p:ph type="ctrTitle"/>
          </p:nvPr>
        </p:nvSpPr>
        <p:spPr>
          <a:xfrm>
            <a:off x="1835696" y="260648"/>
            <a:ext cx="5614392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>
                <a:solidFill>
                  <a:srgbClr val="FFC000"/>
                </a:solidFill>
              </a:rPr>
              <a:t>Hector</a:t>
            </a:r>
            <a:endParaRPr/>
          </a:p>
        </p:txBody>
      </p:sp>
      <p:pic>
        <p:nvPicPr>
          <p:cNvPr id="550" name="Google Shape;55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9562" y="1732449"/>
            <a:ext cx="4276235" cy="3208719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33"/>
          <p:cNvSpPr txBox="1"/>
          <p:nvPr>
            <p:ph idx="1" type="subTitle"/>
          </p:nvPr>
        </p:nvSpPr>
        <p:spPr>
          <a:xfrm>
            <a:off x="151495" y="1884557"/>
            <a:ext cx="4403797" cy="2917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GB" sz="2400"/>
              <a:t>A survey of 15,000 galaxies at a redshift of </a:t>
            </a:r>
            <a:r>
              <a:rPr i="1" lang="en-GB" sz="2400"/>
              <a:t>z</a:t>
            </a:r>
            <a:r>
              <a:rPr lang="en-GB" sz="2400"/>
              <a:t> &lt; 0.1.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GB" sz="2400"/>
              <a:t>Hector covers 372.7–776.1 nm with a spectral resolution of 1.3 Å, the highest of any galaxy-survey IFS instrument. </a:t>
            </a:r>
            <a:endParaRPr/>
          </a:p>
        </p:txBody>
      </p:sp>
      <p:sp>
        <p:nvSpPr>
          <p:cNvPr id="552" name="Google Shape;552;p33"/>
          <p:cNvSpPr txBox="1"/>
          <p:nvPr/>
        </p:nvSpPr>
        <p:spPr>
          <a:xfrm>
            <a:off x="537501" y="5095052"/>
            <a:ext cx="785187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photograph shows the 2-degree field top end of the AAT with silver fibre cables terminated with bundles (21 hexabundles connected to floor-mounted spectrographs and 6 guide star bundles). 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3"/>
          <p:cNvSpPr txBox="1"/>
          <p:nvPr/>
        </p:nvSpPr>
        <p:spPr>
          <a:xfrm rot="-2250205">
            <a:off x="1463361" y="3421284"/>
            <a:ext cx="568812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000000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See talk by Julia Bryant!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4"/>
          <p:cNvSpPr txBox="1"/>
          <p:nvPr>
            <p:ph idx="1" type="body"/>
          </p:nvPr>
        </p:nvSpPr>
        <p:spPr>
          <a:xfrm>
            <a:off x="452438" y="2124252"/>
            <a:ext cx="8239125" cy="41280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88011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None/>
            </a:pPr>
            <a:r>
              <a:t/>
            </a:r>
            <a:endParaRPr/>
          </a:p>
        </p:txBody>
      </p:sp>
      <p:pic>
        <p:nvPicPr>
          <p:cNvPr id="559" name="Google Shape;55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73949"/>
            <a:ext cx="9144000" cy="5884052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4"/>
          <p:cNvSpPr txBox="1"/>
          <p:nvPr/>
        </p:nvSpPr>
        <p:spPr>
          <a:xfrm>
            <a:off x="937086" y="145401"/>
            <a:ext cx="7269827" cy="5374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17F"/>
              </a:buClr>
              <a:buSzPts val="4400"/>
              <a:buFont typeface="Helvetica Neue"/>
              <a:buNone/>
            </a:pPr>
            <a:r>
              <a:rPr b="0" i="0" lang="en-GB" sz="4400" u="none" cap="none" strike="noStrike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Wide-field Survey Telescope</a:t>
            </a:r>
            <a:br>
              <a:rPr b="0" i="0" lang="en-GB" sz="4400" u="none" cap="none" strike="noStrike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GB" sz="2000" u="none" cap="none" strike="noStrike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(taken from Roland Bacon) </a:t>
            </a:r>
            <a:endParaRPr b="0" i="0" sz="4400" u="none" cap="none" strike="noStrike">
              <a:solidFill>
                <a:srgbClr val="0051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oogle Shape;565;p35"/>
          <p:cNvGrpSpPr/>
          <p:nvPr/>
        </p:nvGrpSpPr>
        <p:grpSpPr>
          <a:xfrm>
            <a:off x="7216523" y="4518992"/>
            <a:ext cx="1927477" cy="2323152"/>
            <a:chOff x="632027" y="-988525"/>
            <a:chExt cx="10492103" cy="12645940"/>
          </a:xfrm>
        </p:grpSpPr>
        <p:pic>
          <p:nvPicPr>
            <p:cNvPr descr="Consortium.png" id="566" name="Google Shape;566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32027" y="-988525"/>
              <a:ext cx="10492103" cy="12645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7" name="Google Shape;567;p35"/>
            <p:cNvSpPr txBox="1"/>
            <p:nvPr/>
          </p:nvSpPr>
          <p:spPr>
            <a:xfrm>
              <a:off x="6299031" y="4324412"/>
              <a:ext cx="2029453" cy="8137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Australia</a:t>
              </a:r>
              <a:endParaRPr/>
            </a:p>
          </p:txBody>
        </p:sp>
      </p:grpSp>
      <p:sp>
        <p:nvSpPr>
          <p:cNvPr id="568" name="Google Shape;568;p35"/>
          <p:cNvSpPr txBox="1"/>
          <p:nvPr>
            <p:ph type="title"/>
          </p:nvPr>
        </p:nvSpPr>
        <p:spPr>
          <a:xfrm>
            <a:off x="467544" y="278976"/>
            <a:ext cx="7269827" cy="53743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17F"/>
              </a:buClr>
              <a:buSzPts val="4400"/>
              <a:buFont typeface="Helvetica Neue"/>
              <a:buNone/>
            </a:pPr>
            <a:r>
              <a:rPr b="0" i="0" lang="en-GB" sz="4400" u="none" cap="none" strike="noStrike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Wide-field Survey Telescope</a:t>
            </a:r>
            <a:br>
              <a:rPr b="0" i="0" lang="en-GB" sz="4400" u="none" cap="none" strike="noStrike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GB" sz="2000" u="none" cap="none" strike="noStrike">
                <a:solidFill>
                  <a:srgbClr val="0051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(taken from Roland Bacon) </a:t>
            </a:r>
            <a:endParaRPr b="0" i="0" sz="4400" u="none" cap="none" strike="noStrike">
              <a:solidFill>
                <a:srgbClr val="0051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9" name="Google Shape;569;p35"/>
          <p:cNvSpPr txBox="1"/>
          <p:nvPr/>
        </p:nvSpPr>
        <p:spPr>
          <a:xfrm>
            <a:off x="307161" y="1267671"/>
            <a:ext cx="8836839" cy="264097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91425" spcFirstLastPara="1" rIns="9142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12m spectroscopic survey telescope, seeing limited. </a:t>
            </a:r>
            <a:r>
              <a:rPr b="1"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Broad science case</a:t>
            </a:r>
            <a:r>
              <a:rPr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: galactic, resolved stellar pop, extragalactic, cosmology, time-domain served by 2 instruments:</a:t>
            </a:r>
            <a:endParaRPr sz="1800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449199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AutoNum type="arabicPeriod"/>
            </a:pPr>
            <a:r>
              <a:rPr b="0" i="0" lang="en-GB" sz="18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A visible (0.37-1µ) MOS with </a:t>
            </a:r>
            <a:r>
              <a:rPr b="0" i="0" lang="en-GB" sz="1800" u="sng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3.1 deg</a:t>
            </a:r>
            <a:r>
              <a:rPr b="0" baseline="30000" i="0" lang="en-GB" sz="1800" u="sng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GB" sz="1800" u="sng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 FoV </a:t>
            </a:r>
            <a:r>
              <a:rPr b="0" i="0" lang="en-GB" sz="18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with 2 modes</a:t>
            </a:r>
            <a:endParaRPr/>
          </a:p>
          <a:p>
            <a:pPr indent="-114300" lvl="2" marL="318897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LR  mode R~3000, full simultaneous wavelength coverage, </a:t>
            </a:r>
            <a:r>
              <a:rPr b="0" i="0" lang="en-GB" sz="1800" u="sng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multiplex of 20,000</a:t>
            </a:r>
            <a:endParaRPr/>
          </a:p>
          <a:p>
            <a:pPr indent="-114300" lvl="2" marL="318897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HR mode R~40,000, 3-4 wavelength windows, </a:t>
            </a:r>
            <a:r>
              <a:rPr b="0" i="0" lang="en-GB" sz="1800" u="sng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multiplex of 2,000</a:t>
            </a:r>
            <a:endParaRPr/>
          </a:p>
          <a:p>
            <a:pPr indent="0" lvl="1" marL="106299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2. A visible (0.37-1µ) giant panoramic IFS with </a:t>
            </a:r>
            <a:r>
              <a:rPr b="0" i="0" lang="en-GB" sz="1800" u="sng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9 arcmin</a:t>
            </a:r>
            <a:r>
              <a:rPr b="0" baseline="30000" i="0" lang="en-GB" sz="1800" u="sng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GB" sz="1800" u="sng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 FoV</a:t>
            </a:r>
            <a:r>
              <a:rPr b="0" i="0" lang="en-GB" sz="18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, full simultaneous wavelength coverage, R~3000</a:t>
            </a:r>
            <a:endParaRPr b="0" i="0" sz="18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106299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Innovative &amp; sustainable design</a:t>
            </a:r>
            <a:r>
              <a:rPr b="0" i="0" lang="en-GB" sz="1800" u="none" cap="none" strike="noStrik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, low risk, using existing technology (eg ELT segments), massive production of image slicers (140), spectrographs (200) &amp; detectors (350)</a:t>
            </a:r>
            <a:endParaRPr/>
          </a:p>
          <a:p>
            <a:pPr indent="0" lvl="1" marL="106299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0" name="Google Shape;570;p35"/>
          <p:cNvGrpSpPr/>
          <p:nvPr/>
        </p:nvGrpSpPr>
        <p:grpSpPr>
          <a:xfrm>
            <a:off x="8257594" y="3908642"/>
            <a:ext cx="796341" cy="354082"/>
            <a:chOff x="18110200" y="8790866"/>
            <a:chExt cx="2123576" cy="944221"/>
          </a:xfrm>
        </p:grpSpPr>
        <p:sp>
          <p:nvSpPr>
            <p:cNvPr id="571" name="Google Shape;571;p35"/>
            <p:cNvSpPr/>
            <p:nvPr/>
          </p:nvSpPr>
          <p:spPr>
            <a:xfrm>
              <a:off x="18110200" y="8790866"/>
              <a:ext cx="288000" cy="595036"/>
            </a:xfrm>
            <a:prstGeom prst="rect">
              <a:avLst/>
            </a:prstGeom>
            <a:solidFill>
              <a:srgbClr val="2683DF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72" name="Google Shape;572;p35"/>
            <p:cNvSpPr txBox="1"/>
            <p:nvPr/>
          </p:nvSpPr>
          <p:spPr>
            <a:xfrm>
              <a:off x="18515355" y="8883200"/>
              <a:ext cx="1406368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5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Consortium</a:t>
              </a: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18110200" y="9140051"/>
              <a:ext cx="288000" cy="595036"/>
            </a:xfrm>
            <a:prstGeom prst="rect">
              <a:avLst/>
            </a:prstGeom>
            <a:solidFill>
              <a:srgbClr val="81C8FD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74" name="Google Shape;574;p35"/>
            <p:cNvSpPr txBox="1"/>
            <p:nvPr/>
          </p:nvSpPr>
          <p:spPr>
            <a:xfrm>
              <a:off x="18498256" y="9232384"/>
              <a:ext cx="1735520" cy="410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5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Science Team</a:t>
              </a:r>
              <a:endParaRPr/>
            </a:p>
          </p:txBody>
        </p:sp>
      </p:grpSp>
      <p:sp>
        <p:nvSpPr>
          <p:cNvPr id="575" name="Google Shape;575;p35"/>
          <p:cNvSpPr txBox="1"/>
          <p:nvPr/>
        </p:nvSpPr>
        <p:spPr>
          <a:xfrm>
            <a:off x="449639" y="4196985"/>
            <a:ext cx="6935815" cy="2232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en-GB" sz="1800" u="sng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Breakthroughs: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MOS x20 FoV</a:t>
            </a:r>
            <a:r>
              <a:rPr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x10 multiplex</a:t>
            </a:r>
            <a:r>
              <a:rPr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IFS x9 FoV</a:t>
            </a:r>
            <a:r>
              <a:rPr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high res MOS,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b="1"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IFS &amp; MOS in simultaneous operation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Strong synergy with existing and planned facilities: LSST, Euclid, ET, ELT, SKAO, …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Proposed to ESO as the next large program after the ELT.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i="0" lang="en-GB" sz="1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Decision 2028, first light 2035-2040, estimated cost: 800 M€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6"/>
          <p:cNvSpPr txBox="1"/>
          <p:nvPr>
            <p:ph type="ctrTitle"/>
          </p:nvPr>
        </p:nvSpPr>
        <p:spPr>
          <a:xfrm>
            <a:off x="827584" y="223678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>
                <a:solidFill>
                  <a:srgbClr val="FFC000"/>
                </a:solidFill>
              </a:rPr>
              <a:t>Reflections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7"/>
          <p:cNvSpPr txBox="1"/>
          <p:nvPr>
            <p:ph type="ctrTitle"/>
          </p:nvPr>
        </p:nvSpPr>
        <p:spPr>
          <a:xfrm>
            <a:off x="2123728" y="76200"/>
            <a:ext cx="5301574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Coonarabran 1977</a:t>
            </a:r>
            <a:endParaRPr/>
          </a:p>
        </p:txBody>
      </p:sp>
      <p:sp>
        <p:nvSpPr>
          <p:cNvPr id="587" name="Google Shape;587;p37"/>
          <p:cNvSpPr txBox="1"/>
          <p:nvPr>
            <p:ph idx="1" type="subTitle"/>
          </p:nvPr>
        </p:nvSpPr>
        <p:spPr>
          <a:xfrm>
            <a:off x="1057230" y="4804171"/>
            <a:ext cx="2493262" cy="5690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/>
              <a:t>Clock tower</a:t>
            </a:r>
            <a:endParaRPr/>
          </a:p>
        </p:txBody>
      </p:sp>
      <p:pic>
        <p:nvPicPr>
          <p:cNvPr id="588" name="Google Shape;58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2187" y="1604788"/>
            <a:ext cx="4732097" cy="314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7110" y="1604788"/>
            <a:ext cx="4656890" cy="314082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7"/>
          <p:cNvSpPr txBox="1"/>
          <p:nvPr/>
        </p:nvSpPr>
        <p:spPr>
          <a:xfrm>
            <a:off x="5364088" y="4788441"/>
            <a:ext cx="264527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Coona Show 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8"/>
          <p:cNvSpPr txBox="1"/>
          <p:nvPr>
            <p:ph type="ctrTitle"/>
          </p:nvPr>
        </p:nvSpPr>
        <p:spPr>
          <a:xfrm>
            <a:off x="1835696" y="188640"/>
            <a:ext cx="5688632" cy="1030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People from 1977…..</a:t>
            </a:r>
            <a:endParaRPr/>
          </a:p>
        </p:txBody>
      </p:sp>
      <p:sp>
        <p:nvSpPr>
          <p:cNvPr id="597" name="Google Shape;597;p3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598" name="Google Shape;59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1658665"/>
            <a:ext cx="3635896" cy="271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1826" y="1658293"/>
            <a:ext cx="3892429" cy="261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820" y="4219031"/>
            <a:ext cx="3635896" cy="246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36154" y="4185956"/>
            <a:ext cx="3788101" cy="2534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9"/>
          <p:cNvSpPr txBox="1"/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"/>
          <p:cNvSpPr txBox="1"/>
          <p:nvPr>
            <p:ph type="ctrTitle"/>
          </p:nvPr>
        </p:nvSpPr>
        <p:spPr>
          <a:xfrm>
            <a:off x="1371600" y="227126"/>
            <a:ext cx="6400800" cy="949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9900"/>
                </a:solidFill>
              </a:rPr>
              <a:t>Thanks to Don Morton</a:t>
            </a:r>
            <a:endParaRPr/>
          </a:p>
        </p:txBody>
      </p:sp>
      <p:sp>
        <p:nvSpPr>
          <p:cNvPr id="246" name="Google Shape;246;p4"/>
          <p:cNvSpPr txBox="1"/>
          <p:nvPr>
            <p:ph idx="1" type="subTitle"/>
          </p:nvPr>
        </p:nvSpPr>
        <p:spPr>
          <a:xfrm>
            <a:off x="2155651" y="1002633"/>
            <a:ext cx="4221608" cy="571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200"/>
              <a:buFont typeface="Arial"/>
              <a:buNone/>
            </a:pPr>
            <a:r>
              <a:rPr lang="en-GB">
                <a:solidFill>
                  <a:srgbClr val="FF9900"/>
                </a:solidFill>
              </a:rPr>
              <a:t>AAO Director</a:t>
            </a:r>
            <a:endParaRPr/>
          </a:p>
        </p:txBody>
      </p:sp>
      <p:pic>
        <p:nvPicPr>
          <p:cNvPr id="247" name="Google Shape;24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7259" y="1554379"/>
            <a:ext cx="25717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"/>
          <p:cNvSpPr txBox="1"/>
          <p:nvPr/>
        </p:nvSpPr>
        <p:spPr>
          <a:xfrm>
            <a:off x="420964" y="1959482"/>
            <a:ext cx="479910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……for the opportunity</a:t>
            </a:r>
            <a:endParaRPr/>
          </a:p>
        </p:txBody>
      </p:sp>
      <p:pic>
        <p:nvPicPr>
          <p:cNvPr id="249" name="Google Shape;24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3370" y="3451344"/>
            <a:ext cx="5036955" cy="337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5675" y="4066706"/>
            <a:ext cx="2583334" cy="336756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"/>
          <p:cNvSpPr txBox="1"/>
          <p:nvPr/>
        </p:nvSpPr>
        <p:spPr>
          <a:xfrm>
            <a:off x="369639" y="2432491"/>
            <a:ext cx="307968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………..for the car</a:t>
            </a:r>
            <a:endParaRPr/>
          </a:p>
        </p:txBody>
      </p:sp>
      <p:sp>
        <p:nvSpPr>
          <p:cNvPr id="252" name="Google Shape;252;p4"/>
          <p:cNvSpPr txBox="1"/>
          <p:nvPr/>
        </p:nvSpPr>
        <p:spPr>
          <a:xfrm>
            <a:off x="369639" y="2866569"/>
            <a:ext cx="443743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………….&amp; so much more.</a:t>
            </a:r>
            <a:endParaRPr/>
          </a:p>
        </p:txBody>
      </p:sp>
      <p:sp>
        <p:nvSpPr>
          <p:cNvPr id="253" name="Google Shape;253;p4"/>
          <p:cNvSpPr txBox="1"/>
          <p:nvPr/>
        </p:nvSpPr>
        <p:spPr>
          <a:xfrm>
            <a:off x="1428596" y="1522955"/>
            <a:ext cx="503221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(and to Doug Cunliffe, Exec Officer)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0"/>
          <p:cNvSpPr txBox="1"/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4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1"/>
          <p:cNvSpPr txBox="1"/>
          <p:nvPr>
            <p:ph type="title"/>
          </p:nvPr>
        </p:nvSpPr>
        <p:spPr>
          <a:xfrm rot="-5400000">
            <a:off x="-1903456" y="2569324"/>
            <a:ext cx="4461514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Helvetica Neue"/>
              <a:buNone/>
            </a:pPr>
            <a:r>
              <a:rPr b="0" lang="en-GB" sz="4350"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en-GB" sz="2888"/>
              <a:t>op Level Requirements</a:t>
            </a:r>
            <a:endParaRPr/>
          </a:p>
        </p:txBody>
      </p:sp>
      <p:sp>
        <p:nvSpPr>
          <p:cNvPr id="619" name="Google Shape;619;p41"/>
          <p:cNvSpPr txBox="1"/>
          <p:nvPr>
            <p:ph idx="12" type="sldNum"/>
          </p:nvPr>
        </p:nvSpPr>
        <p:spPr>
          <a:xfrm>
            <a:off x="1651443" y="3174502"/>
            <a:ext cx="150683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620" name="Google Shape;620;p41"/>
          <p:cNvGraphicFramePr/>
          <p:nvPr/>
        </p:nvGraphicFramePr>
        <p:xfrm>
          <a:off x="4366131" y="10404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{D839BDD0-1128-4F0E-8E1A-02DA8546B095}</a:tableStyleId>
              </a:tblPr>
              <a:tblGrid>
                <a:gridCol w="1781900"/>
                <a:gridCol w="2606525"/>
              </a:tblGrid>
              <a:tr h="402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Telescope Aperture</a:t>
                      </a:r>
                      <a:endParaRPr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12 m, seeing limited</a:t>
                      </a:r>
                      <a:endParaRPr/>
                    </a:p>
                  </a:txBody>
                  <a:tcPr marT="0" marB="0" marR="0" marL="0"/>
                </a:tc>
              </a:tr>
              <a:tr h="23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Telescope FoV</a:t>
                      </a:r>
                      <a:endParaRPr/>
                    </a:p>
                  </a:txBody>
                  <a:tcPr marT="0" marB="0" marR="0" marL="0">
                    <a:solidFill>
                      <a:srgbClr val="7ACE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3.1 deg</a:t>
                      </a:r>
                      <a:r>
                        <a:rPr baseline="30000" lang="en-GB" sz="1500" u="none" cap="none" strike="noStrike"/>
                        <a:t>2</a:t>
                      </a:r>
                      <a:endParaRPr/>
                    </a:p>
                  </a:txBody>
                  <a:tcPr marT="0" marB="0" marR="0" marL="0">
                    <a:solidFill>
                      <a:srgbClr val="7ACEFE"/>
                    </a:solidFill>
                  </a:tcPr>
                </a:tc>
              </a:tr>
              <a:tr h="23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Tel. Spec Range</a:t>
                      </a:r>
                      <a:endParaRPr/>
                    </a:p>
                  </a:txBody>
                  <a:tcPr marT="0" marB="0" marR="0" marL="0">
                    <a:solidFill>
                      <a:srgbClr val="7ACE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0.35-1.6 μm</a:t>
                      </a:r>
                      <a:endParaRPr/>
                    </a:p>
                  </a:txBody>
                  <a:tcPr marT="0" marB="0" marR="0" marL="0">
                    <a:solidFill>
                      <a:srgbClr val="7ACEFE"/>
                    </a:solidFill>
                  </a:tcPr>
                </a:tc>
              </a:tr>
              <a:tr h="25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MOS LR Multiplex</a:t>
                      </a:r>
                      <a:endParaRPr/>
                    </a:p>
                  </a:txBody>
                  <a:tcPr marT="0" marB="0" marR="0" marL="0">
                    <a:solidFill>
                      <a:srgbClr val="FC86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20,000</a:t>
                      </a:r>
                      <a:endParaRPr/>
                    </a:p>
                  </a:txBody>
                  <a:tcPr marT="0" marB="0" marR="0" marL="0">
                    <a:solidFill>
                      <a:srgbClr val="FC86C1"/>
                    </a:solidFill>
                  </a:tcPr>
                </a:tc>
              </a:tr>
              <a:tr h="402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MOS LR Resolution</a:t>
                      </a:r>
                      <a:endParaRPr/>
                    </a:p>
                  </a:txBody>
                  <a:tcPr marT="0" marB="0" marR="0" marL="0">
                    <a:solidFill>
                      <a:srgbClr val="FDC7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3,000-4,000</a:t>
                      </a:r>
                      <a:endParaRPr/>
                    </a:p>
                  </a:txBody>
                  <a:tcPr marT="0" marB="0" marR="0" marL="0">
                    <a:solidFill>
                      <a:srgbClr val="FDC7E2"/>
                    </a:solidFill>
                  </a:tcPr>
                </a:tc>
              </a:tr>
              <a:tr h="468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MOS LR Spec Range</a:t>
                      </a:r>
                      <a:endParaRPr/>
                    </a:p>
                  </a:txBody>
                  <a:tcPr marT="0" marB="0" marR="0" marL="0">
                    <a:solidFill>
                      <a:srgbClr val="FC86C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370-970 nm (simultaneous)</a:t>
                      </a:r>
                      <a:endParaRPr/>
                    </a:p>
                  </a:txBody>
                  <a:tcPr marT="0" marB="0" marR="0" marL="0">
                    <a:solidFill>
                      <a:srgbClr val="FC86C1"/>
                    </a:solidFill>
                  </a:tcPr>
                </a:tc>
              </a:tr>
              <a:tr h="23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MOS HR Multiplex</a:t>
                      </a:r>
                      <a:endParaRPr/>
                    </a:p>
                  </a:txBody>
                  <a:tcPr marT="0" marB="0" marR="0" marL="0">
                    <a:solidFill>
                      <a:srgbClr val="FEF0B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2,000</a:t>
                      </a:r>
                      <a:endParaRPr/>
                    </a:p>
                  </a:txBody>
                  <a:tcPr marT="0" marB="0" marR="0" marL="0">
                    <a:solidFill>
                      <a:srgbClr val="FEF0B1"/>
                    </a:solidFill>
                  </a:tcPr>
                </a:tc>
              </a:tr>
              <a:tr h="402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MOS HR Resolution</a:t>
                      </a:r>
                      <a:endParaRPr/>
                    </a:p>
                  </a:txBody>
                  <a:tcPr marT="0" marB="0" marR="0" marL="0">
                    <a:solidFill>
                      <a:srgbClr val="FEE47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40,000</a:t>
                      </a:r>
                      <a:endParaRPr/>
                    </a:p>
                  </a:txBody>
                  <a:tcPr marT="0" marB="0" marR="0" marL="0">
                    <a:solidFill>
                      <a:srgbClr val="FEE471"/>
                    </a:solidFill>
                  </a:tcPr>
                </a:tc>
              </a:tr>
              <a:tr h="468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MOS HR Spec Range</a:t>
                      </a:r>
                      <a:endParaRPr/>
                    </a:p>
                  </a:txBody>
                  <a:tcPr marT="0" marB="0" marR="0" marL="0">
                    <a:solidFill>
                      <a:srgbClr val="FEF0B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350-970 nm (3-4 regions)</a:t>
                      </a:r>
                      <a:endParaRPr/>
                    </a:p>
                  </a:txBody>
                  <a:tcPr marT="0" marB="0" marR="0" marL="0">
                    <a:solidFill>
                      <a:srgbClr val="FEF0B1"/>
                    </a:solidFill>
                  </a:tcPr>
                </a:tc>
              </a:tr>
              <a:tr h="23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IFS FoV</a:t>
                      </a:r>
                      <a:endParaRPr/>
                    </a:p>
                  </a:txBody>
                  <a:tcPr marT="0" marB="0" marR="0" marL="0">
                    <a:solidFill>
                      <a:srgbClr val="7AF2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3x3 arcmin</a:t>
                      </a:r>
                      <a:r>
                        <a:rPr baseline="30000" lang="en-GB" sz="1500" u="none" cap="none" strike="noStrike"/>
                        <a:t>2</a:t>
                      </a:r>
                      <a:endParaRPr/>
                    </a:p>
                  </a:txBody>
                  <a:tcPr marT="0" marB="0" marR="0" marL="0">
                    <a:solidFill>
                      <a:srgbClr val="7AF2E4"/>
                    </a:solidFill>
                  </a:tcPr>
                </a:tc>
              </a:tr>
              <a:tr h="258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IFS Resolution</a:t>
                      </a:r>
                      <a:endParaRPr/>
                    </a:p>
                  </a:txBody>
                  <a:tcPr marT="0" marB="0" marR="0" marL="0">
                    <a:solidFill>
                      <a:srgbClr val="47ED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3,500</a:t>
                      </a:r>
                      <a:endParaRPr/>
                    </a:p>
                  </a:txBody>
                  <a:tcPr marT="0" marB="0" marR="0" marL="0">
                    <a:solidFill>
                      <a:srgbClr val="47EDDA"/>
                    </a:solidFill>
                  </a:tcPr>
                </a:tc>
              </a:tr>
              <a:tr h="23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IFS Spec Range</a:t>
                      </a:r>
                      <a:endParaRPr/>
                    </a:p>
                  </a:txBody>
                  <a:tcPr marT="0" marB="0" marR="0" marL="0">
                    <a:solidFill>
                      <a:srgbClr val="7AF2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370-970 nm (simultaneous)</a:t>
                      </a:r>
                      <a:endParaRPr/>
                    </a:p>
                  </a:txBody>
                  <a:tcPr marT="0" marB="0" marR="0" marL="0">
                    <a:solidFill>
                      <a:srgbClr val="7AF2E4"/>
                    </a:solidFill>
                  </a:tcPr>
                </a:tc>
              </a:tr>
              <a:tr h="234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IFS Mosaic</a:t>
                      </a:r>
                      <a:endParaRPr/>
                    </a:p>
                  </a:txBody>
                  <a:tcPr marT="0" marB="0" marR="0" marL="0">
                    <a:solidFill>
                      <a:srgbClr val="47ED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9x9 arcmin</a:t>
                      </a:r>
                      <a:r>
                        <a:rPr baseline="30000" lang="en-GB" sz="1500" u="none" cap="none" strike="noStrike"/>
                        <a:t>2</a:t>
                      </a:r>
                      <a:endParaRPr/>
                    </a:p>
                  </a:txBody>
                  <a:tcPr marT="0" marB="0" marR="0" marL="0">
                    <a:solidFill>
                      <a:srgbClr val="47EDDA"/>
                    </a:solidFill>
                  </a:tcPr>
                </a:tc>
              </a:tr>
              <a:tr h="2343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MOS &amp; IFS simultaneous operation</a:t>
                      </a:r>
                      <a:endParaRPr/>
                    </a:p>
                  </a:txBody>
                  <a:tcPr marT="0" marB="0" marR="0" marL="0">
                    <a:solidFill>
                      <a:srgbClr val="DDDDDD"/>
                    </a:solidFill>
                  </a:tcPr>
                </a:tc>
                <a:tc hMerge="1"/>
              </a:tr>
              <a:tr h="2343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Helvetica Neue"/>
                        <a:buNone/>
                      </a:pPr>
                      <a:r>
                        <a:rPr lang="en-GB" sz="1500" u="none" cap="none" strike="noStrike"/>
                        <a:t>ToO implemented at telescope and fibre level</a:t>
                      </a:r>
                      <a:endParaRPr/>
                    </a:p>
                  </a:txBody>
                  <a:tcPr marT="0" marB="0" marR="0" marL="0">
                    <a:solidFill>
                      <a:srgbClr val="DDDDDD"/>
                    </a:solidFill>
                  </a:tcPr>
                </a:tc>
                <a:tc hMerge="1"/>
              </a:tr>
            </a:tbl>
          </a:graphicData>
        </a:graphic>
      </p:graphicFrame>
      <p:pic>
        <p:nvPicPr>
          <p:cNvPr descr="Figure 4 - WST Fields vs VLT &amp; ELT.jpg" id="621" name="Google Shape;62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082" y="1022883"/>
            <a:ext cx="3614911" cy="468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2"/>
          <p:cNvSpPr txBox="1"/>
          <p:nvPr>
            <p:ph idx="12" type="sldNum"/>
          </p:nvPr>
        </p:nvSpPr>
        <p:spPr>
          <a:xfrm>
            <a:off x="1651443" y="3173708"/>
            <a:ext cx="150683" cy="206467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7" name="Google Shape;627;p42"/>
          <p:cNvSpPr txBox="1"/>
          <p:nvPr>
            <p:ph idx="4294967295" type="title"/>
          </p:nvPr>
        </p:nvSpPr>
        <p:spPr>
          <a:xfrm>
            <a:off x="0" y="960239"/>
            <a:ext cx="3183731" cy="68163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88"/>
              <a:buFont typeface="Helvetica Neue"/>
              <a:buNone/>
            </a:pPr>
            <a:r>
              <a:rPr b="1" i="0" lang="en-GB" sz="318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 Case</a:t>
            </a:r>
            <a:endParaRPr/>
          </a:p>
        </p:txBody>
      </p:sp>
      <p:sp>
        <p:nvSpPr>
          <p:cNvPr id="628" name="Google Shape;628;p42"/>
          <p:cNvSpPr txBox="1"/>
          <p:nvPr/>
        </p:nvSpPr>
        <p:spPr>
          <a:xfrm>
            <a:off x="3385521" y="1317786"/>
            <a:ext cx="5149135" cy="1015919"/>
          </a:xfrm>
          <a:prstGeom prst="rect">
            <a:avLst/>
          </a:prstGeom>
          <a:gradFill>
            <a:gsLst>
              <a:gs pos="0">
                <a:srgbClr val="FEEFCC"/>
              </a:gs>
              <a:gs pos="50000">
                <a:srgbClr val="FFD58D"/>
              </a:gs>
              <a:gs pos="100000">
                <a:srgbClr val="FEE6A9"/>
              </a:gs>
            </a:gsLst>
            <a:lin ang="5400000" scaled="0"/>
          </a:gradFill>
          <a:ln cap="flat" cmpd="sng" w="381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4275" lIns="91425" spcFirstLastPara="1" rIns="9142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538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WST science white paper v1, Mainieri et al, 2024, astro-ph</a:t>
            </a:r>
            <a:endParaRPr sz="1538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538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194 pages, 214 authors </a:t>
            </a:r>
            <a:r>
              <a:rPr i="0" lang="en-GB" sz="1538" u="sng">
                <a:solidFill>
                  <a:srgbClr val="0563C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https://arxiv.org/abs/2403.05398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538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v2 foreseen in 2027-2028</a:t>
            </a:r>
            <a:endParaRPr/>
          </a:p>
        </p:txBody>
      </p:sp>
      <p:sp>
        <p:nvSpPr>
          <p:cNvPr id="629" name="Google Shape;629;p42"/>
          <p:cNvSpPr/>
          <p:nvPr/>
        </p:nvSpPr>
        <p:spPr>
          <a:xfrm>
            <a:off x="609345" y="4774547"/>
            <a:ext cx="2095500" cy="714375"/>
          </a:xfrm>
          <a:prstGeom prst="roundRect">
            <a:avLst>
              <a:gd fmla="val 10000" name="adj"/>
            </a:avLst>
          </a:prstGeom>
          <a:solidFill>
            <a:srgbClr val="DDDDDD"/>
          </a:solidFill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91425" spcFirstLastPara="1" rIns="9142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95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Domain</a:t>
            </a:r>
            <a:endParaRPr/>
          </a:p>
        </p:txBody>
      </p:sp>
      <p:sp>
        <p:nvSpPr>
          <p:cNvPr id="630" name="Google Shape;630;p42"/>
          <p:cNvSpPr/>
          <p:nvPr/>
        </p:nvSpPr>
        <p:spPr>
          <a:xfrm>
            <a:off x="609345" y="3236285"/>
            <a:ext cx="2095500" cy="714375"/>
          </a:xfrm>
          <a:prstGeom prst="roundRect">
            <a:avLst>
              <a:gd fmla="val 10000" name="adj"/>
            </a:avLst>
          </a:prstGeom>
          <a:solidFill>
            <a:srgbClr val="7AF2E4"/>
          </a:solidFill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91425" spcFirstLastPara="1" rIns="9142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95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Extragalactic</a:t>
            </a:r>
            <a:endParaRPr/>
          </a:p>
        </p:txBody>
      </p:sp>
      <p:sp>
        <p:nvSpPr>
          <p:cNvPr id="631" name="Google Shape;631;p42"/>
          <p:cNvSpPr/>
          <p:nvPr/>
        </p:nvSpPr>
        <p:spPr>
          <a:xfrm>
            <a:off x="609345" y="4005416"/>
            <a:ext cx="2095500" cy="714375"/>
          </a:xfrm>
          <a:prstGeom prst="roundRect">
            <a:avLst>
              <a:gd fmla="val 10000" name="adj"/>
            </a:avLst>
          </a:prstGeom>
          <a:solidFill>
            <a:srgbClr val="FFBEB4"/>
          </a:solidFill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91425" spcFirstLastPara="1" rIns="9142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95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Cosmology</a:t>
            </a:r>
            <a:endParaRPr/>
          </a:p>
        </p:txBody>
      </p:sp>
      <p:sp>
        <p:nvSpPr>
          <p:cNvPr id="632" name="Google Shape;632;p42"/>
          <p:cNvSpPr/>
          <p:nvPr/>
        </p:nvSpPr>
        <p:spPr>
          <a:xfrm>
            <a:off x="609345" y="1698023"/>
            <a:ext cx="2095500" cy="714375"/>
          </a:xfrm>
          <a:prstGeom prst="roundRect">
            <a:avLst>
              <a:gd fmla="val 10000" name="adj"/>
            </a:avLst>
          </a:prstGeom>
          <a:solidFill>
            <a:srgbClr val="FDC7E2"/>
          </a:solidFill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91425" spcFirstLastPara="1" rIns="9142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95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Galactic</a:t>
            </a:r>
            <a:endParaRPr/>
          </a:p>
        </p:txBody>
      </p:sp>
      <p:sp>
        <p:nvSpPr>
          <p:cNvPr id="633" name="Google Shape;633;p42"/>
          <p:cNvSpPr/>
          <p:nvPr/>
        </p:nvSpPr>
        <p:spPr>
          <a:xfrm>
            <a:off x="609345" y="2467154"/>
            <a:ext cx="2095500" cy="714375"/>
          </a:xfrm>
          <a:prstGeom prst="roundRect">
            <a:avLst>
              <a:gd fmla="val 10000" name="adj"/>
            </a:avLst>
          </a:prstGeom>
          <a:solidFill>
            <a:srgbClr val="FEF0B1"/>
          </a:solidFill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91425" spcFirstLastPara="1" rIns="9142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95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Resolved Stellar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95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Populations</a:t>
            </a:r>
            <a:endParaRPr/>
          </a:p>
        </p:txBody>
      </p:sp>
      <p:sp>
        <p:nvSpPr>
          <p:cNvPr id="634" name="Google Shape;634;p42"/>
          <p:cNvSpPr/>
          <p:nvPr/>
        </p:nvSpPr>
        <p:spPr>
          <a:xfrm>
            <a:off x="6611790" y="2532221"/>
            <a:ext cx="2006196" cy="1944486"/>
          </a:xfrm>
          <a:prstGeom prst="roundRect">
            <a:avLst>
              <a:gd fmla="val 6211" name="adj"/>
            </a:avLst>
          </a:prstGeom>
          <a:gradFill>
            <a:gsLst>
              <a:gs pos="0">
                <a:srgbClr val="9CE681"/>
              </a:gs>
              <a:gs pos="100000">
                <a:srgbClr val="FFFFFF"/>
              </a:gs>
            </a:gsLst>
            <a:lin ang="222351" scaled="0"/>
          </a:gradFill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91425" spcFirstLastPara="1" rIns="9142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75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Gaia,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75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LSST/Rubin,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75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Euclid,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75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SKAO,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75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Einstein Telescope,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75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ELT, …</a:t>
            </a:r>
            <a:endParaRPr/>
          </a:p>
        </p:txBody>
      </p:sp>
      <p:sp>
        <p:nvSpPr>
          <p:cNvPr id="635" name="Google Shape;635;p42"/>
          <p:cNvSpPr/>
          <p:nvPr/>
        </p:nvSpPr>
        <p:spPr>
          <a:xfrm>
            <a:off x="5465511" y="3344851"/>
            <a:ext cx="905637" cy="476250"/>
          </a:xfrm>
          <a:prstGeom prst="leftRightArrow">
            <a:avLst>
              <a:gd fmla="val 32000" name="adj1"/>
              <a:gd fmla="val 44000" name="adj2"/>
            </a:avLst>
          </a:prstGeom>
          <a:solidFill>
            <a:srgbClr val="000000"/>
          </a:solidFill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91425" spcFirstLastPara="1" rIns="9142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6" name="Google Shape;636;p42"/>
          <p:cNvSpPr/>
          <p:nvPr/>
        </p:nvSpPr>
        <p:spPr>
          <a:xfrm>
            <a:off x="3216841" y="2649153"/>
            <a:ext cx="1047750" cy="1047750"/>
          </a:xfrm>
          <a:prstGeom prst="ellipse">
            <a:avLst/>
          </a:prstGeom>
          <a:gradFill>
            <a:gsLst>
              <a:gs pos="0">
                <a:srgbClr val="76D6FF"/>
              </a:gs>
              <a:gs pos="100000">
                <a:srgbClr val="73FDFF"/>
              </a:gs>
            </a:gsLst>
            <a:lin ang="10682470" scaled="0"/>
          </a:gradFill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91425" spcFirstLastPara="1" rIns="9142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75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MOS-LR</a:t>
            </a:r>
            <a:endParaRPr/>
          </a:p>
        </p:txBody>
      </p:sp>
      <p:sp>
        <p:nvSpPr>
          <p:cNvPr id="637" name="Google Shape;637;p42"/>
          <p:cNvSpPr/>
          <p:nvPr/>
        </p:nvSpPr>
        <p:spPr>
          <a:xfrm>
            <a:off x="4177121" y="2649153"/>
            <a:ext cx="1047750" cy="1047750"/>
          </a:xfrm>
          <a:prstGeom prst="ellipse">
            <a:avLst/>
          </a:prstGeom>
          <a:gradFill>
            <a:gsLst>
              <a:gs pos="0">
                <a:srgbClr val="76D6FF"/>
              </a:gs>
              <a:gs pos="100000">
                <a:srgbClr val="73FDFF"/>
              </a:gs>
            </a:gsLst>
            <a:lin ang="10682470" scaled="0"/>
          </a:gradFill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91425" spcFirstLastPara="1" rIns="9142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75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MOS-HR</a:t>
            </a:r>
            <a:endParaRPr/>
          </a:p>
        </p:txBody>
      </p:sp>
      <p:sp>
        <p:nvSpPr>
          <p:cNvPr id="638" name="Google Shape;638;p42"/>
          <p:cNvSpPr/>
          <p:nvPr/>
        </p:nvSpPr>
        <p:spPr>
          <a:xfrm>
            <a:off x="3686311" y="3408164"/>
            <a:ext cx="1047750" cy="1047750"/>
          </a:xfrm>
          <a:prstGeom prst="ellipse">
            <a:avLst/>
          </a:prstGeom>
          <a:gradFill>
            <a:gsLst>
              <a:gs pos="0">
                <a:srgbClr val="76D6FF"/>
              </a:gs>
              <a:gs pos="100000">
                <a:srgbClr val="73FDFF"/>
              </a:gs>
            </a:gsLst>
            <a:lin ang="10682470" scaled="0"/>
          </a:gradFill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91425" spcFirstLastPara="1" rIns="9142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875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IFS</a:t>
            </a:r>
            <a:endParaRPr/>
          </a:p>
        </p:txBody>
      </p:sp>
      <p:sp>
        <p:nvSpPr>
          <p:cNvPr id="639" name="Google Shape;639;p42"/>
          <p:cNvSpPr txBox="1"/>
          <p:nvPr/>
        </p:nvSpPr>
        <p:spPr>
          <a:xfrm>
            <a:off x="3385521" y="4654897"/>
            <a:ext cx="5065619" cy="542584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4275" lIns="91425" spcFirstLastPara="1" rIns="9142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GB" sz="1538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Register to become a science team member: </a:t>
            </a:r>
            <a:r>
              <a:rPr i="0" lang="en-GB" sz="1538" u="sng">
                <a:solidFill>
                  <a:srgbClr val="0563C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www.wstelescope.com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3"/>
          <p:cNvSpPr txBox="1"/>
          <p:nvPr>
            <p:ph type="ctrTitle"/>
          </p:nvPr>
        </p:nvSpPr>
        <p:spPr>
          <a:xfrm>
            <a:off x="757808" y="73483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What causes the scatter </a:t>
            </a:r>
            <a:br>
              <a:rPr lang="en-GB">
                <a:solidFill>
                  <a:srgbClr val="FFC000"/>
                </a:solidFill>
              </a:rPr>
            </a:br>
            <a:r>
              <a:rPr lang="en-GB">
                <a:solidFill>
                  <a:srgbClr val="FFC000"/>
                </a:solidFill>
              </a:rPr>
              <a:t>&amp; tilt of the FP?</a:t>
            </a:r>
            <a:endParaRPr/>
          </a:p>
        </p:txBody>
      </p:sp>
      <p:sp>
        <p:nvSpPr>
          <p:cNvPr id="645" name="Google Shape;645;p43"/>
          <p:cNvSpPr txBox="1"/>
          <p:nvPr>
            <p:ph idx="1" type="subTitle"/>
          </p:nvPr>
        </p:nvSpPr>
        <p:spPr>
          <a:xfrm>
            <a:off x="539552" y="2060848"/>
            <a:ext cx="8208912" cy="46067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/>
          </a:p>
        </p:txBody>
      </p:sp>
      <p:sp>
        <p:nvSpPr>
          <p:cNvPr id="646" name="Google Shape;646;p43"/>
          <p:cNvSpPr txBox="1"/>
          <p:nvPr/>
        </p:nvSpPr>
        <p:spPr>
          <a:xfrm>
            <a:off x="285699" y="2564904"/>
            <a:ext cx="8572602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Make a mock FP using measured R</a:t>
            </a:r>
            <a:r>
              <a:rPr b="0" baseline="-2500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σ</a:t>
            </a:r>
            <a:r>
              <a:rPr b="0" baseline="-2500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the measured M/L, </a:t>
            </a:r>
            <a:r>
              <a:rPr b="0" i="0" lang="en-GB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0" baseline="3000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(measured)</a:t>
            </a: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to calculate a synthetic luminosity: </a:t>
            </a:r>
            <a:r>
              <a:rPr b="0" i="0" lang="en-GB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baseline="-25000" i="0" lang="en-GB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synth </a:t>
            </a:r>
            <a:r>
              <a:rPr b="0" i="0" lang="en-GB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≡ M</a:t>
            </a:r>
            <a:r>
              <a:rPr b="0" baseline="-25000" i="0" lang="en-GB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vir</a:t>
            </a:r>
            <a:r>
              <a:rPr b="0" i="0" lang="en-GB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0" i="0" lang="en-GB" sz="3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i="0" lang="en-GB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0" baseline="30000" i="0" lang="en-GB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(measured)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We assume f*=1 &amp; ignore non-homology </a:t>
            </a: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re-fit the FP eliminating the effect of changes in M/L.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4"/>
          <p:cNvSpPr txBox="1"/>
          <p:nvPr>
            <p:ph type="ctrTitle"/>
          </p:nvPr>
        </p:nvSpPr>
        <p:spPr>
          <a:xfrm>
            <a:off x="757808" y="73483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What causes the scatter </a:t>
            </a:r>
            <a:br>
              <a:rPr lang="en-GB">
                <a:solidFill>
                  <a:srgbClr val="FFC000"/>
                </a:solidFill>
              </a:rPr>
            </a:br>
            <a:r>
              <a:rPr lang="en-GB">
                <a:solidFill>
                  <a:srgbClr val="FFC000"/>
                </a:solidFill>
              </a:rPr>
              <a:t>&amp; tilt of the FP?</a:t>
            </a:r>
            <a:endParaRPr/>
          </a:p>
        </p:txBody>
      </p:sp>
      <p:sp>
        <p:nvSpPr>
          <p:cNvPr id="652" name="Google Shape;652;p44"/>
          <p:cNvSpPr txBox="1"/>
          <p:nvPr>
            <p:ph idx="1" type="subTitle"/>
          </p:nvPr>
        </p:nvSpPr>
        <p:spPr>
          <a:xfrm>
            <a:off x="539552" y="2060848"/>
            <a:ext cx="8208912" cy="46067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/>
          </a:p>
        </p:txBody>
      </p:sp>
      <p:sp>
        <p:nvSpPr>
          <p:cNvPr id="653" name="Google Shape;653;p44"/>
          <p:cNvSpPr txBox="1"/>
          <p:nvPr/>
        </p:nvSpPr>
        <p:spPr>
          <a:xfrm>
            <a:off x="285699" y="2564904"/>
            <a:ext cx="8572602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Make  two mock FPs using measured R</a:t>
            </a:r>
            <a:r>
              <a:rPr b="0" baseline="-2500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σ</a:t>
            </a:r>
            <a:r>
              <a:rPr b="0" baseline="-2500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&amp;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AutoNum type="romanLcParenBoth"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measured </a:t>
            </a:r>
            <a:r>
              <a:rPr b="0" i="0" lang="en-GB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0" baseline="3000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(measured)</a:t>
            </a: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AutoNum type="romanLcParenBoth"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2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0" baseline="3000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(Σvir) </a:t>
            </a: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inferred from Σ</a:t>
            </a:r>
            <a:r>
              <a:rPr b="0" baseline="-2500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vir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calculate a synthetic luminosity: </a:t>
            </a: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baseline="-2500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synth </a:t>
            </a: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≡ M</a:t>
            </a:r>
            <a:r>
              <a:rPr b="0" baseline="-2500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vir</a:t>
            </a: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0" i="0" lang="en-GB" sz="3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We assume f*=1 &amp; ignore non-homology </a:t>
            </a:r>
            <a:r>
              <a:rPr b="0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re-fit the FP eliminating the effect of changes in M/L.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mock FPs are found to be identical.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4" name="Google Shape;65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5831" y="3455581"/>
            <a:ext cx="3872470" cy="484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5"/>
          <p:cNvSpPr/>
          <p:nvPr/>
        </p:nvSpPr>
        <p:spPr>
          <a:xfrm>
            <a:off x="225136" y="3673712"/>
            <a:ext cx="4653143" cy="1656184"/>
          </a:xfrm>
          <a:prstGeom prst="rect">
            <a:avLst/>
          </a:prstGeom>
          <a:solidFill>
            <a:srgbClr val="BFBFB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60" name="Google Shape;660;p45"/>
          <p:cNvSpPr txBox="1"/>
          <p:nvPr>
            <p:ph type="ctrTitle"/>
          </p:nvPr>
        </p:nvSpPr>
        <p:spPr>
          <a:xfrm>
            <a:off x="755576" y="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C000"/>
                </a:solidFill>
              </a:rPr>
              <a:t>Mock FP cf. Observed FP</a:t>
            </a:r>
            <a:endParaRPr/>
          </a:p>
        </p:txBody>
      </p:sp>
      <p:grpSp>
        <p:nvGrpSpPr>
          <p:cNvPr id="661" name="Google Shape;661;p45"/>
          <p:cNvGrpSpPr/>
          <p:nvPr/>
        </p:nvGrpSpPr>
        <p:grpSpPr>
          <a:xfrm>
            <a:off x="5292080" y="1268760"/>
            <a:ext cx="3747368" cy="5373216"/>
            <a:chOff x="3050596" y="899078"/>
            <a:chExt cx="3747368" cy="5373216"/>
          </a:xfrm>
        </p:grpSpPr>
        <p:grpSp>
          <p:nvGrpSpPr>
            <p:cNvPr id="662" name="Google Shape;662;p45"/>
            <p:cNvGrpSpPr/>
            <p:nvPr/>
          </p:nvGrpSpPr>
          <p:grpSpPr>
            <a:xfrm>
              <a:off x="3050596" y="899078"/>
              <a:ext cx="3683884" cy="5373216"/>
              <a:chOff x="5404086" y="1465180"/>
              <a:chExt cx="3683884" cy="5373216"/>
            </a:xfrm>
          </p:grpSpPr>
          <p:pic>
            <p:nvPicPr>
              <p:cNvPr id="663" name="Google Shape;663;p4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404086" y="1465180"/>
                <a:ext cx="3683884" cy="53732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4" name="Google Shape;664;p45"/>
              <p:cNvSpPr txBox="1"/>
              <p:nvPr/>
            </p:nvSpPr>
            <p:spPr>
              <a:xfrm>
                <a:off x="5940151" y="4006381"/>
                <a:ext cx="1872209" cy="52322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GB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Locally estimated scatterplot smoothing </a:t>
                </a:r>
                <a:endParaRPr/>
              </a:p>
            </p:txBody>
          </p:sp>
        </p:grpSp>
        <p:pic>
          <p:nvPicPr>
            <p:cNvPr id="665" name="Google Shape;665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59832" y="3436067"/>
              <a:ext cx="3738132" cy="26547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6" name="Google Shape;666;p45"/>
          <p:cNvSpPr txBox="1"/>
          <p:nvPr/>
        </p:nvSpPr>
        <p:spPr>
          <a:xfrm rot="-5400000">
            <a:off x="3079165" y="3574916"/>
            <a:ext cx="39549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Mock                   Observed </a:t>
            </a:r>
            <a:endParaRPr/>
          </a:p>
        </p:txBody>
      </p:sp>
      <p:sp>
        <p:nvSpPr>
          <p:cNvPr id="667" name="Google Shape;667;p45"/>
          <p:cNvSpPr txBox="1"/>
          <p:nvPr/>
        </p:nvSpPr>
        <p:spPr>
          <a:xfrm>
            <a:off x="6804248" y="3140968"/>
            <a:ext cx="1512168" cy="288032"/>
          </a:xfrm>
          <a:prstGeom prst="rect">
            <a:avLst/>
          </a:prstGeom>
          <a:noFill/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45"/>
          <p:cNvSpPr txBox="1"/>
          <p:nvPr/>
        </p:nvSpPr>
        <p:spPr>
          <a:xfrm>
            <a:off x="6855416" y="5743090"/>
            <a:ext cx="1512168" cy="288032"/>
          </a:xfrm>
          <a:prstGeom prst="rect">
            <a:avLst/>
          </a:prstGeom>
          <a:noFill/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45"/>
          <p:cNvSpPr txBox="1"/>
          <p:nvPr/>
        </p:nvSpPr>
        <p:spPr>
          <a:xfrm>
            <a:off x="383401" y="1832182"/>
            <a:ext cx="4421212" cy="3683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AutoNum type="arabicPeriod"/>
            </a:pPr>
            <a:r>
              <a:rPr b="1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Scatter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the </a:t>
            </a:r>
            <a:r>
              <a:rPr b="0" baseline="-25000" i="0" lang="en-GB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┴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intrinsic scatter in the mock is only a little less than in the fiducial FP.</a:t>
            </a:r>
            <a:endParaRPr/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═&gt; ~75% of the scatter in FP arises from variation of</a:t>
            </a:r>
            <a:r>
              <a:rPr b="0" i="0" lang="en-GB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ϒ</a:t>
            </a: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at fixed R</a:t>
            </a:r>
            <a:r>
              <a:rPr b="0" baseline="-2500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&amp; σ</a:t>
            </a:r>
            <a:r>
              <a:rPr b="0" baseline="-2500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6"/>
          <p:cNvSpPr/>
          <p:nvPr/>
        </p:nvSpPr>
        <p:spPr>
          <a:xfrm>
            <a:off x="265282" y="5157192"/>
            <a:ext cx="4669129" cy="1287014"/>
          </a:xfrm>
          <a:prstGeom prst="rect">
            <a:avLst/>
          </a:prstGeom>
          <a:solidFill>
            <a:srgbClr val="BFBFB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remaining tilt (~40%) arises from either dark matter fraction or IMF or both!</a:t>
            </a:r>
            <a:r>
              <a:rPr b="0" i="0" lang="en-GB" sz="2400" u="none" cap="none" strike="noStrik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675" name="Google Shape;675;p46"/>
          <p:cNvSpPr txBox="1"/>
          <p:nvPr>
            <p:ph type="ctrTitle"/>
          </p:nvPr>
        </p:nvSpPr>
        <p:spPr>
          <a:xfrm>
            <a:off x="755576" y="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C000"/>
                </a:solidFill>
              </a:rPr>
              <a:t>Mock FP cf. Observed FP</a:t>
            </a:r>
            <a:endParaRPr/>
          </a:p>
        </p:txBody>
      </p:sp>
      <p:sp>
        <p:nvSpPr>
          <p:cNvPr id="676" name="Google Shape;676;p46"/>
          <p:cNvSpPr txBox="1"/>
          <p:nvPr/>
        </p:nvSpPr>
        <p:spPr>
          <a:xfrm rot="-5400000">
            <a:off x="3540038" y="3482627"/>
            <a:ext cx="370646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Mock            	       Observed </a:t>
            </a:r>
            <a:endParaRPr/>
          </a:p>
        </p:txBody>
      </p:sp>
      <p:sp>
        <p:nvSpPr>
          <p:cNvPr id="677" name="Google Shape;677;p46"/>
          <p:cNvSpPr txBox="1"/>
          <p:nvPr/>
        </p:nvSpPr>
        <p:spPr>
          <a:xfrm>
            <a:off x="78230" y="1569310"/>
            <a:ext cx="521385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 Tilt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 the logσ</a:t>
            </a:r>
            <a:r>
              <a:rPr b="0" baseline="-2500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axis the mock is closer to the virial slope – the effect of </a:t>
            </a:r>
            <a:r>
              <a:rPr b="0" i="0" lang="en-GB" sz="2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 rotates the plane in the right direction but is insufficent to account for all the tilt.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 the logR</a:t>
            </a:r>
            <a:r>
              <a:rPr b="0" baseline="-2500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axis the the effect of </a:t>
            </a:r>
            <a:r>
              <a:rPr b="0" i="0" lang="en-GB" sz="2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ϒ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 rotates the plane beyond the FP further from the Virial slope. </a:t>
            </a:r>
            <a:endParaRPr/>
          </a:p>
        </p:txBody>
      </p:sp>
      <p:grpSp>
        <p:nvGrpSpPr>
          <p:cNvPr id="678" name="Google Shape;678;p46"/>
          <p:cNvGrpSpPr/>
          <p:nvPr/>
        </p:nvGrpSpPr>
        <p:grpSpPr>
          <a:xfrm>
            <a:off x="5652120" y="1268760"/>
            <a:ext cx="3527756" cy="5112568"/>
            <a:chOff x="5285413" y="1367464"/>
            <a:chExt cx="3747368" cy="5373216"/>
          </a:xfrm>
        </p:grpSpPr>
        <p:grpSp>
          <p:nvGrpSpPr>
            <p:cNvPr id="679" name="Google Shape;679;p46"/>
            <p:cNvGrpSpPr/>
            <p:nvPr/>
          </p:nvGrpSpPr>
          <p:grpSpPr>
            <a:xfrm>
              <a:off x="5285413" y="1367464"/>
              <a:ext cx="3747368" cy="5373216"/>
              <a:chOff x="5319204" y="1367464"/>
              <a:chExt cx="3747368" cy="5373216"/>
            </a:xfrm>
          </p:grpSpPr>
          <p:grpSp>
            <p:nvGrpSpPr>
              <p:cNvPr id="680" name="Google Shape;680;p46"/>
              <p:cNvGrpSpPr/>
              <p:nvPr/>
            </p:nvGrpSpPr>
            <p:grpSpPr>
              <a:xfrm>
                <a:off x="5319204" y="1367464"/>
                <a:ext cx="3747368" cy="5373216"/>
                <a:chOff x="3050596" y="899078"/>
                <a:chExt cx="3747368" cy="5373216"/>
              </a:xfrm>
            </p:grpSpPr>
            <p:grpSp>
              <p:nvGrpSpPr>
                <p:cNvPr id="681" name="Google Shape;681;p46"/>
                <p:cNvGrpSpPr/>
                <p:nvPr/>
              </p:nvGrpSpPr>
              <p:grpSpPr>
                <a:xfrm>
                  <a:off x="3050596" y="899078"/>
                  <a:ext cx="3683884" cy="5373216"/>
                  <a:chOff x="5404086" y="1465180"/>
                  <a:chExt cx="3683884" cy="5373216"/>
                </a:xfrm>
              </p:grpSpPr>
              <p:pic>
                <p:nvPicPr>
                  <p:cNvPr id="682" name="Google Shape;682;p46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5404086" y="1465180"/>
                    <a:ext cx="3683884" cy="53732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683" name="Google Shape;683;p46"/>
                  <p:cNvSpPr txBox="1"/>
                  <p:nvPr/>
                </p:nvSpPr>
                <p:spPr>
                  <a:xfrm>
                    <a:off x="5940151" y="4006381"/>
                    <a:ext cx="1872209" cy="523220"/>
                  </a:xfrm>
                  <a:prstGeom prst="rect">
                    <a:avLst/>
                  </a:prstGeom>
                  <a:solidFill>
                    <a:srgbClr val="F2F2F2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rPr b="0" i="0" lang="en-GB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Locally estimated scatterplot smoothing </a:t>
                    </a:r>
                    <a:endParaRPr/>
                  </a:p>
                </p:txBody>
              </p:sp>
            </p:grpSp>
            <p:pic>
              <p:nvPicPr>
                <p:cNvPr id="684" name="Google Shape;684;p4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3059832" y="3436067"/>
                  <a:ext cx="3738132" cy="26547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85" name="Google Shape;685;p46"/>
              <p:cNvSpPr txBox="1"/>
              <p:nvPr/>
            </p:nvSpPr>
            <p:spPr>
              <a:xfrm>
                <a:off x="5764661" y="1470025"/>
                <a:ext cx="1512168" cy="338554"/>
              </a:xfrm>
              <a:prstGeom prst="rect">
                <a:avLst/>
              </a:prstGeom>
              <a:noFill/>
              <a:ln cap="flat" cmpd="sng" w="38100">
                <a:solidFill>
                  <a:srgbClr val="FF33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Arial"/>
                  <a:buNone/>
                </a:pPr>
                <a:r>
                  <a:t/>
                </a:r>
                <a:endParaRPr b="0" i="0" sz="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86" name="Google Shape;686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791785" y="4054072"/>
              <a:ext cx="1548518" cy="3779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7"/>
          <p:cNvSpPr txBox="1"/>
          <p:nvPr>
            <p:ph type="ctrTitle"/>
          </p:nvPr>
        </p:nvSpPr>
        <p:spPr>
          <a:xfrm>
            <a:off x="755576" y="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C000"/>
                </a:solidFill>
              </a:rPr>
              <a:t>Mock FP cf. Observed FP</a:t>
            </a:r>
            <a:endParaRPr/>
          </a:p>
        </p:txBody>
      </p:sp>
      <p:sp>
        <p:nvSpPr>
          <p:cNvPr id="692" name="Google Shape;692;p47"/>
          <p:cNvSpPr txBox="1"/>
          <p:nvPr/>
        </p:nvSpPr>
        <p:spPr>
          <a:xfrm>
            <a:off x="220564" y="1607923"/>
            <a:ext cx="4669128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 Non-homology 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we can use the measured Sersic index, n, to calculaute M</a:t>
            </a:r>
            <a:r>
              <a:rPr b="0" baseline="-2500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vir 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a similar way.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range of n-values at fixed R</a:t>
            </a:r>
            <a:r>
              <a:rPr b="0" baseline="-2500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σ</a:t>
            </a:r>
            <a:r>
              <a:rPr b="0" baseline="-2500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are much less than those caused by stellar population changes. </a:t>
            </a:r>
            <a:endParaRPr/>
          </a:p>
        </p:txBody>
      </p:sp>
      <p:pic>
        <p:nvPicPr>
          <p:cNvPr id="693" name="Google Shape;69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8394" y="1700808"/>
            <a:ext cx="3902199" cy="310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"/>
          <p:cNvSpPr txBox="1"/>
          <p:nvPr>
            <p:ph type="ctrTitle"/>
          </p:nvPr>
        </p:nvSpPr>
        <p:spPr>
          <a:xfrm>
            <a:off x="827584" y="416554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Stellar pops &amp; dynamics</a:t>
            </a:r>
            <a:br>
              <a:rPr lang="en-GB">
                <a:solidFill>
                  <a:srgbClr val="FFC000"/>
                </a:solidFill>
              </a:rPr>
            </a:br>
            <a:r>
              <a:rPr lang="en-GB">
                <a:solidFill>
                  <a:srgbClr val="FFC000"/>
                </a:solidFill>
              </a:rPr>
              <a:t> ~ 1970-80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260" name="Google Shape;260;p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grpSp>
        <p:nvGrpSpPr>
          <p:cNvPr id="261" name="Google Shape;261;p5"/>
          <p:cNvGrpSpPr/>
          <p:nvPr/>
        </p:nvGrpSpPr>
        <p:grpSpPr>
          <a:xfrm>
            <a:off x="1167" y="1856339"/>
            <a:ext cx="4786858" cy="3782462"/>
            <a:chOff x="323528" y="2204864"/>
            <a:chExt cx="4942879" cy="3954303"/>
          </a:xfrm>
        </p:grpSpPr>
        <p:pic>
          <p:nvPicPr>
            <p:cNvPr id="262" name="Google Shape;262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3528" y="2204864"/>
              <a:ext cx="4942879" cy="39543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5"/>
            <p:cNvSpPr txBox="1"/>
            <p:nvPr/>
          </p:nvSpPr>
          <p:spPr>
            <a:xfrm>
              <a:off x="1162148" y="2583867"/>
              <a:ext cx="32656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Faber &amp; Jackson 1976</a:t>
              </a:r>
              <a:endParaRPr/>
            </a:p>
          </p:txBody>
        </p:sp>
      </p:grpSp>
      <p:grpSp>
        <p:nvGrpSpPr>
          <p:cNvPr id="264" name="Google Shape;264;p5"/>
          <p:cNvGrpSpPr/>
          <p:nvPr/>
        </p:nvGrpSpPr>
        <p:grpSpPr>
          <a:xfrm>
            <a:off x="4788024" y="1856339"/>
            <a:ext cx="4355976" cy="4259997"/>
            <a:chOff x="4788024" y="2598003"/>
            <a:chExt cx="4355976" cy="4259997"/>
          </a:xfrm>
        </p:grpSpPr>
        <p:pic>
          <p:nvPicPr>
            <p:cNvPr id="265" name="Google Shape;265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89192" y="3380375"/>
              <a:ext cx="4354808" cy="3477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5"/>
            <p:cNvSpPr txBox="1"/>
            <p:nvPr/>
          </p:nvSpPr>
          <p:spPr>
            <a:xfrm>
              <a:off x="4788024" y="2598003"/>
              <a:ext cx="4355976" cy="83099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Colour-magnitude diagram,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Sandage 1972</a:t>
              </a:r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/>
          <p:nvPr>
            <p:ph type="ctrTitle"/>
          </p:nvPr>
        </p:nvSpPr>
        <p:spPr>
          <a:xfrm>
            <a:off x="0" y="20216"/>
            <a:ext cx="9144000" cy="189661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Image Photon Counting System:</a:t>
            </a:r>
            <a:br>
              <a:rPr lang="en-GB">
                <a:solidFill>
                  <a:srgbClr val="FFC000"/>
                </a:solidFill>
              </a:rPr>
            </a:br>
            <a:r>
              <a:rPr lang="en-GB" sz="4000">
                <a:solidFill>
                  <a:srgbClr val="FFC000"/>
                </a:solidFill>
              </a:rPr>
              <a:t>IPCS: Boksenberg &amp; Burgess 1972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272" name="Google Shape;272;p6"/>
          <p:cNvSpPr txBox="1"/>
          <p:nvPr>
            <p:ph idx="1" type="subTitle"/>
          </p:nvPr>
        </p:nvSpPr>
        <p:spPr>
          <a:xfrm>
            <a:off x="1371600" y="3933056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GB"/>
              <a:t>flopometer</a:t>
            </a:r>
            <a:endParaRPr/>
          </a:p>
        </p:txBody>
      </p:sp>
      <p:pic>
        <p:nvPicPr>
          <p:cNvPr id="273" name="Google Shape;27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5282" y="1768579"/>
            <a:ext cx="6619085" cy="4963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"/>
          <p:cNvSpPr txBox="1"/>
          <p:nvPr>
            <p:ph type="ctrTitle"/>
          </p:nvPr>
        </p:nvSpPr>
        <p:spPr>
          <a:xfrm>
            <a:off x="0" y="20216"/>
            <a:ext cx="9144000" cy="189661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Image Photon Counting System:</a:t>
            </a:r>
            <a:br>
              <a:rPr lang="en-GB">
                <a:solidFill>
                  <a:srgbClr val="FFC000"/>
                </a:solidFill>
              </a:rPr>
            </a:br>
            <a:r>
              <a:rPr lang="en-GB" sz="4000">
                <a:solidFill>
                  <a:srgbClr val="FFC000"/>
                </a:solidFill>
              </a:rPr>
              <a:t>IPCS: Boksenberg &amp; Burgess 1972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279" name="Google Shape;279;p7"/>
          <p:cNvSpPr txBox="1"/>
          <p:nvPr>
            <p:ph idx="1" type="subTitle"/>
          </p:nvPr>
        </p:nvSpPr>
        <p:spPr>
          <a:xfrm>
            <a:off x="156512" y="2564904"/>
            <a:ext cx="3880520" cy="660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4400"/>
              <a:t>Flopometer</a:t>
            </a:r>
            <a:endParaRPr sz="4400"/>
          </a:p>
        </p:txBody>
      </p:sp>
      <p:pic>
        <p:nvPicPr>
          <p:cNvPr id="280" name="Google Shape;28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4317" y="1916832"/>
            <a:ext cx="484968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/>
          <p:nvPr>
            <p:ph type="ctrTitle"/>
          </p:nvPr>
        </p:nvSpPr>
        <p:spPr>
          <a:xfrm>
            <a:off x="895139" y="15682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Long slit spectroscopy </a:t>
            </a:r>
            <a:br>
              <a:rPr lang="en-GB">
                <a:solidFill>
                  <a:srgbClr val="FFC000"/>
                </a:solidFill>
              </a:rPr>
            </a:br>
            <a:r>
              <a:rPr lang="en-GB">
                <a:solidFill>
                  <a:srgbClr val="FFC000"/>
                </a:solidFill>
              </a:rPr>
              <a:t>with RGO spgh &amp; IPCS</a:t>
            </a:r>
            <a:endParaRPr/>
          </a:p>
        </p:txBody>
      </p:sp>
      <p:pic>
        <p:nvPicPr>
          <p:cNvPr id="286" name="Google Shape;28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7784" y="1984254"/>
            <a:ext cx="3549832" cy="468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873" y="1717822"/>
            <a:ext cx="6735654" cy="498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"/>
          <p:cNvSpPr txBox="1"/>
          <p:nvPr>
            <p:ph type="ctrTitle"/>
          </p:nvPr>
        </p:nvSpPr>
        <p:spPr>
          <a:xfrm>
            <a:off x="827584" y="230783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C000"/>
                </a:solidFill>
              </a:rPr>
              <a:t>Long slit spectroscopy </a:t>
            </a:r>
            <a:br>
              <a:rPr lang="en-GB">
                <a:solidFill>
                  <a:srgbClr val="FFC000"/>
                </a:solidFill>
              </a:rPr>
            </a:br>
            <a:r>
              <a:rPr lang="en-GB">
                <a:solidFill>
                  <a:srgbClr val="FFC000"/>
                </a:solidFill>
              </a:rPr>
              <a:t>with RGO spgh  IPCS</a:t>
            </a:r>
            <a:endParaRPr/>
          </a:p>
        </p:txBody>
      </p:sp>
      <p:pic>
        <p:nvPicPr>
          <p:cNvPr id="293" name="Google Shape;2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1800" y="1700808"/>
            <a:ext cx="3600400" cy="470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5656" y="1700808"/>
            <a:ext cx="5688632" cy="4854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FFFFFF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FFFFFF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2010-03-23T16:45:05Z</dcterms:created>
  <dc:creator>User</dc:creator>
</cp:coreProperties>
</file>