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5"/>
  </p:notesMasterIdLst>
  <p:sldIdLst>
    <p:sldId id="256" r:id="rId3"/>
    <p:sldId id="279" r:id="rId4"/>
    <p:sldId id="266" r:id="rId5"/>
    <p:sldId id="280" r:id="rId6"/>
    <p:sldId id="297" r:id="rId7"/>
    <p:sldId id="470" r:id="rId8"/>
    <p:sldId id="291" r:id="rId9"/>
    <p:sldId id="295" r:id="rId10"/>
    <p:sldId id="293" r:id="rId11"/>
    <p:sldId id="281" r:id="rId12"/>
    <p:sldId id="294" r:id="rId13"/>
    <p:sldId id="292" r:id="rId14"/>
    <p:sldId id="282" r:id="rId15"/>
    <p:sldId id="283" r:id="rId16"/>
    <p:sldId id="285" r:id="rId17"/>
    <p:sldId id="284" r:id="rId18"/>
    <p:sldId id="298" r:id="rId19"/>
    <p:sldId id="287" r:id="rId20"/>
    <p:sldId id="286" r:id="rId21"/>
    <p:sldId id="469" r:id="rId22"/>
    <p:sldId id="268" r:id="rId23"/>
    <p:sldId id="25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8"/>
    <p:restoredTop sz="94694"/>
  </p:normalViewPr>
  <p:slideViewPr>
    <p:cSldViewPr snapToGrid="0" snapToObjects="1">
      <p:cViewPr varScale="1">
        <p:scale>
          <a:sx n="121" d="100"/>
          <a:sy n="121" d="100"/>
        </p:scale>
        <p:origin x="4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525A3-DC3E-F645-9F0B-8935ED1D5942}"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7FC61-587D-FF4F-BF7F-BD8B32494750}" type="slidenum">
              <a:rPr lang="en-US" smtClean="0"/>
              <a:t>‹#›</a:t>
            </a:fld>
            <a:endParaRPr lang="en-US"/>
          </a:p>
        </p:txBody>
      </p:sp>
    </p:spTree>
    <p:extLst>
      <p:ext uri="{BB962C8B-B14F-4D97-AF65-F5344CB8AC3E}">
        <p14:creationId xmlns:p14="http://schemas.microsoft.com/office/powerpoint/2010/main" val="373210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17965A7C-E0F9-0215-86F1-9475396CD2C2}"/>
              </a:ext>
            </a:extLst>
          </p:cNvPr>
          <p:cNvSpPr>
            <a:spLocks noGrp="1" noRot="1" noChangeAspect="1" noChangeArrowheads="1" noTextEdit="1"/>
          </p:cNvSpPr>
          <p:nvPr>
            <p:ph type="sldImg"/>
          </p:nvPr>
        </p:nvSpPr>
        <p:spPr>
          <a:solidFill>
            <a:srgbClr val="FFFFFF"/>
          </a:solidFill>
          <a:ln/>
        </p:spPr>
      </p:sp>
      <p:sp>
        <p:nvSpPr>
          <p:cNvPr id="40962" name="Rectangle 2">
            <a:extLst>
              <a:ext uri="{FF2B5EF4-FFF2-40B4-BE49-F238E27FC236}">
                <a16:creationId xmlns:a16="http://schemas.microsoft.com/office/drawing/2014/main" id="{5FAADE88-9E92-ADF9-A2D3-62268B966A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spcBef>
                <a:spcPts val="413"/>
              </a:spcBef>
            </a:pPr>
            <a:endParaRPr lang="en-US" altLang="en-US">
              <a:solidFill>
                <a:srgbClr val="000000"/>
              </a:solidFill>
              <a:latin typeface="Times" pitchFamily="2" charset="0"/>
              <a:ea typeface="ＭＳ Ｐゴシック" panose="020B0600070205080204" pitchFamily="34" charset="-128"/>
              <a:sym typeface="Times" pitchFamily="2"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Install on ELTs</a:t>
            </a:r>
          </a:p>
        </p:txBody>
      </p:sp>
      <p:sp>
        <p:nvSpPr>
          <p:cNvPr id="4" name="Slide Number Placeholder 3"/>
          <p:cNvSpPr>
            <a:spLocks noGrp="1"/>
          </p:cNvSpPr>
          <p:nvPr>
            <p:ph type="sldNum" sz="quarter" idx="5"/>
          </p:nvPr>
        </p:nvSpPr>
        <p:spPr/>
        <p:txBody>
          <a:bodyPr/>
          <a:lstStyle/>
          <a:p>
            <a:fld id="{0147FC61-587D-FF4F-BF7F-BD8B32494750}" type="slidenum">
              <a:rPr lang="en-US" smtClean="0"/>
              <a:t>15</a:t>
            </a:fld>
            <a:endParaRPr lang="en-US"/>
          </a:p>
        </p:txBody>
      </p:sp>
    </p:spTree>
    <p:extLst>
      <p:ext uri="{BB962C8B-B14F-4D97-AF65-F5344CB8AC3E}">
        <p14:creationId xmlns:p14="http://schemas.microsoft.com/office/powerpoint/2010/main" val="1028733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47FC61-587D-FF4F-BF7F-BD8B32494750}" type="slidenum">
              <a:rPr lang="en-US" smtClean="0"/>
              <a:t>17</a:t>
            </a:fld>
            <a:endParaRPr lang="en-US"/>
          </a:p>
        </p:txBody>
      </p:sp>
    </p:spTree>
    <p:extLst>
      <p:ext uri="{BB962C8B-B14F-4D97-AF65-F5344CB8AC3E}">
        <p14:creationId xmlns:p14="http://schemas.microsoft.com/office/powerpoint/2010/main" val="3817298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F3EFA4-9CD7-064E-8F32-50A163CC3F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510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7FC61-587D-FF4F-BF7F-BD8B32494750}" type="slidenum">
              <a:rPr lang="en-US" smtClean="0"/>
              <a:t>22</a:t>
            </a:fld>
            <a:endParaRPr lang="en-US"/>
          </a:p>
        </p:txBody>
      </p:sp>
    </p:spTree>
    <p:extLst>
      <p:ext uri="{BB962C8B-B14F-4D97-AF65-F5344CB8AC3E}">
        <p14:creationId xmlns:p14="http://schemas.microsoft.com/office/powerpoint/2010/main" val="215072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spun off road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7FC61-587D-FF4F-BF7F-BD8B32494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660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mention TAURUS...</a:t>
            </a:r>
          </a:p>
        </p:txBody>
      </p:sp>
      <p:sp>
        <p:nvSpPr>
          <p:cNvPr id="4" name="Slide Number Placeholder 3"/>
          <p:cNvSpPr>
            <a:spLocks noGrp="1"/>
          </p:cNvSpPr>
          <p:nvPr>
            <p:ph type="sldNum" sz="quarter" idx="5"/>
          </p:nvPr>
        </p:nvSpPr>
        <p:spPr/>
        <p:txBody>
          <a:bodyPr/>
          <a:lstStyle/>
          <a:p>
            <a:fld id="{0147FC61-587D-FF4F-BF7F-BD8B32494750}" type="slidenum">
              <a:rPr lang="en-US" smtClean="0"/>
              <a:t>3</a:t>
            </a:fld>
            <a:endParaRPr lang="en-US"/>
          </a:p>
        </p:txBody>
      </p:sp>
    </p:spTree>
    <p:extLst>
      <p:ext uri="{BB962C8B-B14F-4D97-AF65-F5344CB8AC3E}">
        <p14:creationId xmlns:p14="http://schemas.microsoft.com/office/powerpoint/2010/main" val="2007660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not forget SPIRAL, Rob’s nice work</a:t>
            </a:r>
          </a:p>
        </p:txBody>
      </p:sp>
      <p:sp>
        <p:nvSpPr>
          <p:cNvPr id="4" name="Slide Number Placeholder 3"/>
          <p:cNvSpPr>
            <a:spLocks noGrp="1"/>
          </p:cNvSpPr>
          <p:nvPr>
            <p:ph type="sldNum" sz="quarter" idx="5"/>
          </p:nvPr>
        </p:nvSpPr>
        <p:spPr/>
        <p:txBody>
          <a:bodyPr/>
          <a:lstStyle/>
          <a:p>
            <a:fld id="{0147FC61-587D-FF4F-BF7F-BD8B32494750}" type="slidenum">
              <a:rPr lang="en-US" smtClean="0"/>
              <a:t>4</a:t>
            </a:fld>
            <a:endParaRPr lang="en-US"/>
          </a:p>
        </p:txBody>
      </p:sp>
    </p:spTree>
    <p:extLst>
      <p:ext uri="{BB962C8B-B14F-4D97-AF65-F5344CB8AC3E}">
        <p14:creationId xmlns:p14="http://schemas.microsoft.com/office/powerpoint/2010/main" val="2858998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KT plates, ADC working?</a:t>
            </a:r>
          </a:p>
        </p:txBody>
      </p:sp>
      <p:sp>
        <p:nvSpPr>
          <p:cNvPr id="4" name="Slide Number Placeholder 3"/>
          <p:cNvSpPr>
            <a:spLocks noGrp="1"/>
          </p:cNvSpPr>
          <p:nvPr>
            <p:ph type="sldNum" sz="quarter" idx="5"/>
          </p:nvPr>
        </p:nvSpPr>
        <p:spPr/>
        <p:txBody>
          <a:bodyPr/>
          <a:lstStyle/>
          <a:p>
            <a:fld id="{0147FC61-587D-FF4F-BF7F-BD8B32494750}" type="slidenum">
              <a:rPr lang="en-US" smtClean="0"/>
              <a:t>5</a:t>
            </a:fld>
            <a:endParaRPr lang="en-US"/>
          </a:p>
        </p:txBody>
      </p:sp>
    </p:spTree>
    <p:extLst>
      <p:ext uri="{BB962C8B-B14F-4D97-AF65-F5344CB8AC3E}">
        <p14:creationId xmlns:p14="http://schemas.microsoft.com/office/powerpoint/2010/main" val="284169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led the way to FBGs, weak grating limit</a:t>
            </a:r>
          </a:p>
        </p:txBody>
      </p:sp>
      <p:sp>
        <p:nvSpPr>
          <p:cNvPr id="4" name="Slide Number Placeholder 3"/>
          <p:cNvSpPr>
            <a:spLocks noGrp="1"/>
          </p:cNvSpPr>
          <p:nvPr>
            <p:ph type="sldNum" sz="quarter" idx="5"/>
          </p:nvPr>
        </p:nvSpPr>
        <p:spPr/>
        <p:txBody>
          <a:bodyPr/>
          <a:lstStyle/>
          <a:p>
            <a:fld id="{0147FC61-587D-FF4F-BF7F-BD8B32494750}" type="slidenum">
              <a:rPr lang="en-US" smtClean="0"/>
              <a:t>9</a:t>
            </a:fld>
            <a:endParaRPr lang="en-US"/>
          </a:p>
        </p:txBody>
      </p:sp>
    </p:spTree>
    <p:extLst>
      <p:ext uri="{BB962C8B-B14F-4D97-AF65-F5344CB8AC3E}">
        <p14:creationId xmlns:p14="http://schemas.microsoft.com/office/powerpoint/2010/main" val="876973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Gravity, Gravity+ review committees</a:t>
            </a:r>
          </a:p>
        </p:txBody>
      </p:sp>
      <p:sp>
        <p:nvSpPr>
          <p:cNvPr id="4" name="Slide Number Placeholder 3"/>
          <p:cNvSpPr>
            <a:spLocks noGrp="1"/>
          </p:cNvSpPr>
          <p:nvPr>
            <p:ph type="sldNum" sz="quarter" idx="5"/>
          </p:nvPr>
        </p:nvSpPr>
        <p:spPr/>
        <p:txBody>
          <a:bodyPr/>
          <a:lstStyle/>
          <a:p>
            <a:fld id="{0147FC61-587D-FF4F-BF7F-BD8B32494750}" type="slidenum">
              <a:rPr lang="en-US" smtClean="0"/>
              <a:t>12</a:t>
            </a:fld>
            <a:endParaRPr lang="en-US"/>
          </a:p>
        </p:txBody>
      </p:sp>
    </p:spTree>
    <p:extLst>
      <p:ext uri="{BB962C8B-B14F-4D97-AF65-F5344CB8AC3E}">
        <p14:creationId xmlns:p14="http://schemas.microsoft.com/office/powerpoint/2010/main" val="700287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AAOmega – brillliant work, then 6dFGS, PILOT</a:t>
            </a:r>
          </a:p>
        </p:txBody>
      </p:sp>
      <p:sp>
        <p:nvSpPr>
          <p:cNvPr id="4" name="Slide Number Placeholder 3"/>
          <p:cNvSpPr>
            <a:spLocks noGrp="1"/>
          </p:cNvSpPr>
          <p:nvPr>
            <p:ph type="sldNum" sz="quarter" idx="5"/>
          </p:nvPr>
        </p:nvSpPr>
        <p:spPr/>
        <p:txBody>
          <a:bodyPr/>
          <a:lstStyle/>
          <a:p>
            <a:fld id="{0147FC61-587D-FF4F-BF7F-BD8B32494750}" type="slidenum">
              <a:rPr lang="en-US" smtClean="0"/>
              <a:t>13</a:t>
            </a:fld>
            <a:endParaRPr lang="en-US"/>
          </a:p>
        </p:txBody>
      </p:sp>
    </p:spTree>
    <p:extLst>
      <p:ext uri="{BB962C8B-B14F-4D97-AF65-F5344CB8AC3E}">
        <p14:creationId xmlns:p14="http://schemas.microsoft.com/office/powerpoint/2010/main" val="310286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FMOS/Subaru</a:t>
            </a:r>
          </a:p>
          <a:p>
            <a:r>
              <a:rPr lang="en-US"/>
              <a:t>4MOST/Aesop</a:t>
            </a:r>
          </a:p>
        </p:txBody>
      </p:sp>
      <p:sp>
        <p:nvSpPr>
          <p:cNvPr id="4" name="Slide Number Placeholder 3"/>
          <p:cNvSpPr>
            <a:spLocks noGrp="1"/>
          </p:cNvSpPr>
          <p:nvPr>
            <p:ph type="sldNum" sz="quarter" idx="5"/>
          </p:nvPr>
        </p:nvSpPr>
        <p:spPr/>
        <p:txBody>
          <a:bodyPr/>
          <a:lstStyle/>
          <a:p>
            <a:fld id="{0147FC61-587D-FF4F-BF7F-BD8B32494750}" type="slidenum">
              <a:rPr lang="en-US" smtClean="0"/>
              <a:t>14</a:t>
            </a:fld>
            <a:endParaRPr lang="en-US"/>
          </a:p>
        </p:txBody>
      </p:sp>
    </p:spTree>
    <p:extLst>
      <p:ext uri="{BB962C8B-B14F-4D97-AF65-F5344CB8AC3E}">
        <p14:creationId xmlns:p14="http://schemas.microsoft.com/office/powerpoint/2010/main" val="4245276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698B-1894-CD4F-BFF5-CAF94C04943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D8B83F3-39E9-B74C-AD5F-E6EBF82532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370FAB2-3D06-5A4A-AB22-BAED9E1978D0}"/>
              </a:ext>
            </a:extLst>
          </p:cNvPr>
          <p:cNvSpPr>
            <a:spLocks noGrp="1"/>
          </p:cNvSpPr>
          <p:nvPr>
            <p:ph type="dt" sz="half" idx="10"/>
          </p:nvPr>
        </p:nvSpPr>
        <p:spPr/>
        <p:txBody>
          <a:bodyPr/>
          <a:lstStyle/>
          <a:p>
            <a:fld id="{9CB9EF97-A2FA-3243-8B64-B3480AA173B1}" type="datetimeFigureOut">
              <a:rPr lang="en-US" smtClean="0"/>
              <a:t>10/9/2024</a:t>
            </a:fld>
            <a:endParaRPr lang="en-US"/>
          </a:p>
        </p:txBody>
      </p:sp>
      <p:sp>
        <p:nvSpPr>
          <p:cNvPr id="5" name="Footer Placeholder 4">
            <a:extLst>
              <a:ext uri="{FF2B5EF4-FFF2-40B4-BE49-F238E27FC236}">
                <a16:creationId xmlns:a16="http://schemas.microsoft.com/office/drawing/2014/main" id="{031C3918-7E3F-174E-A434-E0ED5A6E1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B2074-3E86-4F49-BDC5-BBC6CD050CBB}"/>
              </a:ext>
            </a:extLst>
          </p:cNvPr>
          <p:cNvSpPr>
            <a:spLocks noGrp="1"/>
          </p:cNvSpPr>
          <p:nvPr>
            <p:ph type="sldNum" sz="quarter" idx="12"/>
          </p:nvPr>
        </p:nvSpPr>
        <p:spPr/>
        <p:txBody>
          <a:bodyPr/>
          <a:lstStyle/>
          <a:p>
            <a:fld id="{3463A2C7-E931-354D-B2FD-ACCE623ED605}" type="slidenum">
              <a:rPr lang="en-US" smtClean="0"/>
              <a:t>‹#›</a:t>
            </a:fld>
            <a:endParaRPr lang="en-US"/>
          </a:p>
        </p:txBody>
      </p:sp>
    </p:spTree>
    <p:extLst>
      <p:ext uri="{BB962C8B-B14F-4D97-AF65-F5344CB8AC3E}">
        <p14:creationId xmlns:p14="http://schemas.microsoft.com/office/powerpoint/2010/main" val="2581312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24E2-F56C-F04D-8746-0649D35E82F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250C10E-963E-B04E-8FFD-69C75F10D37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B05B40-CD2F-7446-A814-9799E60FE42F}"/>
              </a:ext>
            </a:extLst>
          </p:cNvPr>
          <p:cNvSpPr>
            <a:spLocks noGrp="1"/>
          </p:cNvSpPr>
          <p:nvPr>
            <p:ph type="dt" sz="half" idx="10"/>
          </p:nvPr>
        </p:nvSpPr>
        <p:spPr/>
        <p:txBody>
          <a:bodyPr/>
          <a:lstStyle/>
          <a:p>
            <a:fld id="{9CB9EF97-A2FA-3243-8B64-B3480AA173B1}" type="datetimeFigureOut">
              <a:rPr lang="en-US" smtClean="0"/>
              <a:t>10/9/2024</a:t>
            </a:fld>
            <a:endParaRPr lang="en-US"/>
          </a:p>
        </p:txBody>
      </p:sp>
      <p:sp>
        <p:nvSpPr>
          <p:cNvPr id="5" name="Footer Placeholder 4">
            <a:extLst>
              <a:ext uri="{FF2B5EF4-FFF2-40B4-BE49-F238E27FC236}">
                <a16:creationId xmlns:a16="http://schemas.microsoft.com/office/drawing/2014/main" id="{3CA5C4D3-A699-0746-8369-29583DB95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51FE5-EC3E-4C4D-83C8-0FFC0FC54AF2}"/>
              </a:ext>
            </a:extLst>
          </p:cNvPr>
          <p:cNvSpPr>
            <a:spLocks noGrp="1"/>
          </p:cNvSpPr>
          <p:nvPr>
            <p:ph type="sldNum" sz="quarter" idx="12"/>
          </p:nvPr>
        </p:nvSpPr>
        <p:spPr/>
        <p:txBody>
          <a:bodyPr/>
          <a:lstStyle/>
          <a:p>
            <a:fld id="{3463A2C7-E931-354D-B2FD-ACCE623ED605}" type="slidenum">
              <a:rPr lang="en-US" smtClean="0"/>
              <a:t>‹#›</a:t>
            </a:fld>
            <a:endParaRPr lang="en-US"/>
          </a:p>
        </p:txBody>
      </p:sp>
    </p:spTree>
    <p:extLst>
      <p:ext uri="{BB962C8B-B14F-4D97-AF65-F5344CB8AC3E}">
        <p14:creationId xmlns:p14="http://schemas.microsoft.com/office/powerpoint/2010/main" val="3133661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21F37B-32B0-CD4A-BE65-D0642911C6A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2247C1A-88D8-3147-880A-723F39FF829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FE3431-6813-FE47-9730-3B4E07C12CF9}"/>
              </a:ext>
            </a:extLst>
          </p:cNvPr>
          <p:cNvSpPr>
            <a:spLocks noGrp="1"/>
          </p:cNvSpPr>
          <p:nvPr>
            <p:ph type="dt" sz="half" idx="10"/>
          </p:nvPr>
        </p:nvSpPr>
        <p:spPr/>
        <p:txBody>
          <a:bodyPr/>
          <a:lstStyle/>
          <a:p>
            <a:fld id="{9CB9EF97-A2FA-3243-8B64-B3480AA173B1}" type="datetimeFigureOut">
              <a:rPr lang="en-US" smtClean="0"/>
              <a:t>10/9/2024</a:t>
            </a:fld>
            <a:endParaRPr lang="en-US"/>
          </a:p>
        </p:txBody>
      </p:sp>
      <p:sp>
        <p:nvSpPr>
          <p:cNvPr id="5" name="Footer Placeholder 4">
            <a:extLst>
              <a:ext uri="{FF2B5EF4-FFF2-40B4-BE49-F238E27FC236}">
                <a16:creationId xmlns:a16="http://schemas.microsoft.com/office/drawing/2014/main" id="{4F8A47D3-C4D4-9641-B3C0-B9B84168D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073AE-B391-4140-93F3-0274ABC0EACE}"/>
              </a:ext>
            </a:extLst>
          </p:cNvPr>
          <p:cNvSpPr>
            <a:spLocks noGrp="1"/>
          </p:cNvSpPr>
          <p:nvPr>
            <p:ph type="sldNum" sz="quarter" idx="12"/>
          </p:nvPr>
        </p:nvSpPr>
        <p:spPr/>
        <p:txBody>
          <a:bodyPr/>
          <a:lstStyle/>
          <a:p>
            <a:fld id="{3463A2C7-E931-354D-B2FD-ACCE623ED605}" type="slidenum">
              <a:rPr lang="en-US" smtClean="0"/>
              <a:t>‹#›</a:t>
            </a:fld>
            <a:endParaRPr lang="en-US"/>
          </a:p>
        </p:txBody>
      </p:sp>
    </p:spTree>
    <p:extLst>
      <p:ext uri="{BB962C8B-B14F-4D97-AF65-F5344CB8AC3E}">
        <p14:creationId xmlns:p14="http://schemas.microsoft.com/office/powerpoint/2010/main" val="1886197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a:p>
        </p:txBody>
      </p:sp>
      <p:sp>
        <p:nvSpPr>
          <p:cNvPr id="4" name="Text Box 1">
            <a:extLst>
              <a:ext uri="{FF2B5EF4-FFF2-40B4-BE49-F238E27FC236}">
                <a16:creationId xmlns:a16="http://schemas.microsoft.com/office/drawing/2014/main" id="{FA8C36D0-D95E-CA08-2D69-4954BD08ED6C}"/>
              </a:ext>
            </a:extLst>
          </p:cNvPr>
          <p:cNvSpPr txBox="1">
            <a:spLocks noGrp="1" noChangeArrowheads="1"/>
          </p:cNvSpPr>
          <p:nvPr>
            <p:ph type="sldNum" sz="quarter" idx="10"/>
          </p:nvPr>
        </p:nvSpPr>
        <p:spPr>
          <a:ln/>
        </p:spPr>
        <p:txBody>
          <a:bodyPr/>
          <a:lstStyle>
            <a:lvl1pPr>
              <a:defRPr/>
            </a:lvl1pPr>
          </a:lstStyle>
          <a:p>
            <a:pPr>
              <a:defRPr/>
            </a:pPr>
            <a:fld id="{78B06F66-D3A6-DD45-A217-7A0F07DBBEC2}" type="slidenum">
              <a:rPr lang="en-US" altLang="en-US"/>
              <a:pPr>
                <a:defRPr/>
              </a:pPr>
              <a:t>‹#›</a:t>
            </a:fld>
            <a:endParaRPr lang="en-US" altLang="en-US"/>
          </a:p>
        </p:txBody>
      </p:sp>
    </p:spTree>
    <p:extLst>
      <p:ext uri="{BB962C8B-B14F-4D97-AF65-F5344CB8AC3E}">
        <p14:creationId xmlns:p14="http://schemas.microsoft.com/office/powerpoint/2010/main" val="27594202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Box 1">
            <a:extLst>
              <a:ext uri="{FF2B5EF4-FFF2-40B4-BE49-F238E27FC236}">
                <a16:creationId xmlns:a16="http://schemas.microsoft.com/office/drawing/2014/main" id="{958EAFA4-3697-3BBE-ED45-0A0D2E3D8506}"/>
              </a:ext>
            </a:extLst>
          </p:cNvPr>
          <p:cNvSpPr txBox="1">
            <a:spLocks noGrp="1" noChangeArrowheads="1"/>
          </p:cNvSpPr>
          <p:nvPr>
            <p:ph type="sldNum" sz="quarter" idx="10"/>
          </p:nvPr>
        </p:nvSpPr>
        <p:spPr>
          <a:ln/>
        </p:spPr>
        <p:txBody>
          <a:bodyPr/>
          <a:lstStyle>
            <a:lvl1pPr>
              <a:defRPr/>
            </a:lvl1pPr>
          </a:lstStyle>
          <a:p>
            <a:pPr>
              <a:defRPr/>
            </a:pPr>
            <a:fld id="{EF9FB1D0-6DA1-BB4B-867D-B13318C4B0D8}" type="slidenum">
              <a:rPr lang="en-US" altLang="en-US"/>
              <a:pPr>
                <a:defRPr/>
              </a:pPr>
              <a:t>‹#›</a:t>
            </a:fld>
            <a:endParaRPr lang="en-US" altLang="en-US"/>
          </a:p>
        </p:txBody>
      </p:sp>
    </p:spTree>
    <p:extLst>
      <p:ext uri="{BB962C8B-B14F-4D97-AF65-F5344CB8AC3E}">
        <p14:creationId xmlns:p14="http://schemas.microsoft.com/office/powerpoint/2010/main" val="216022006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a:t>Click to edit Master text styles</a:t>
            </a:r>
          </a:p>
        </p:txBody>
      </p:sp>
      <p:sp>
        <p:nvSpPr>
          <p:cNvPr id="4" name="Text Box 1">
            <a:extLst>
              <a:ext uri="{FF2B5EF4-FFF2-40B4-BE49-F238E27FC236}">
                <a16:creationId xmlns:a16="http://schemas.microsoft.com/office/drawing/2014/main" id="{F56ECBA7-AAAC-98D9-2F0B-CCEF49A19022}"/>
              </a:ext>
            </a:extLst>
          </p:cNvPr>
          <p:cNvSpPr txBox="1">
            <a:spLocks noGrp="1" noChangeArrowheads="1"/>
          </p:cNvSpPr>
          <p:nvPr>
            <p:ph type="sldNum" sz="quarter" idx="10"/>
          </p:nvPr>
        </p:nvSpPr>
        <p:spPr>
          <a:ln/>
        </p:spPr>
        <p:txBody>
          <a:bodyPr/>
          <a:lstStyle>
            <a:lvl1pPr>
              <a:defRPr/>
            </a:lvl1pPr>
          </a:lstStyle>
          <a:p>
            <a:pPr>
              <a:defRPr/>
            </a:pPr>
            <a:fld id="{AF1D6A4F-1882-8043-9924-7DF6B8352CAA}" type="slidenum">
              <a:rPr lang="en-US" altLang="en-US"/>
              <a:pPr>
                <a:defRPr/>
              </a:pPr>
              <a:t>‹#›</a:t>
            </a:fld>
            <a:endParaRPr lang="en-US" altLang="en-US"/>
          </a:p>
        </p:txBody>
      </p:sp>
    </p:spTree>
    <p:extLst>
      <p:ext uri="{BB962C8B-B14F-4D97-AF65-F5344CB8AC3E}">
        <p14:creationId xmlns:p14="http://schemas.microsoft.com/office/powerpoint/2010/main" val="28838815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1828800" y="3886200"/>
            <a:ext cx="41656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3886200"/>
            <a:ext cx="41656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Box 1">
            <a:extLst>
              <a:ext uri="{FF2B5EF4-FFF2-40B4-BE49-F238E27FC236}">
                <a16:creationId xmlns:a16="http://schemas.microsoft.com/office/drawing/2014/main" id="{D0D9A96D-ECA2-55DD-CBB5-F6774A0C8FFC}"/>
              </a:ext>
            </a:extLst>
          </p:cNvPr>
          <p:cNvSpPr txBox="1">
            <a:spLocks noGrp="1" noChangeArrowheads="1"/>
          </p:cNvSpPr>
          <p:nvPr>
            <p:ph type="sldNum" sz="quarter" idx="10"/>
          </p:nvPr>
        </p:nvSpPr>
        <p:spPr>
          <a:ln/>
        </p:spPr>
        <p:txBody>
          <a:bodyPr/>
          <a:lstStyle>
            <a:lvl1pPr>
              <a:defRPr/>
            </a:lvl1pPr>
          </a:lstStyle>
          <a:p>
            <a:pPr>
              <a:defRPr/>
            </a:pPr>
            <a:fld id="{E6BBAAF2-184C-ED43-A86B-D2F646BD071D}" type="slidenum">
              <a:rPr lang="en-US" altLang="en-US"/>
              <a:pPr>
                <a:defRPr/>
              </a:pPr>
              <a:t>‹#›</a:t>
            </a:fld>
            <a:endParaRPr lang="en-US" altLang="en-US"/>
          </a:p>
        </p:txBody>
      </p:sp>
    </p:spTree>
    <p:extLst>
      <p:ext uri="{BB962C8B-B14F-4D97-AF65-F5344CB8AC3E}">
        <p14:creationId xmlns:p14="http://schemas.microsoft.com/office/powerpoint/2010/main" val="225140600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Box 1">
            <a:extLst>
              <a:ext uri="{FF2B5EF4-FFF2-40B4-BE49-F238E27FC236}">
                <a16:creationId xmlns:a16="http://schemas.microsoft.com/office/drawing/2014/main" id="{6CDF639B-6DB2-D6F6-D6A9-172650ADA867}"/>
              </a:ext>
            </a:extLst>
          </p:cNvPr>
          <p:cNvSpPr txBox="1">
            <a:spLocks noGrp="1" noChangeArrowheads="1"/>
          </p:cNvSpPr>
          <p:nvPr>
            <p:ph type="sldNum" sz="quarter" idx="10"/>
          </p:nvPr>
        </p:nvSpPr>
        <p:spPr>
          <a:ln/>
        </p:spPr>
        <p:txBody>
          <a:bodyPr/>
          <a:lstStyle>
            <a:lvl1pPr>
              <a:defRPr/>
            </a:lvl1pPr>
          </a:lstStyle>
          <a:p>
            <a:pPr>
              <a:defRPr/>
            </a:pPr>
            <a:fld id="{E26A9D71-7723-864E-A6FC-60FF3D258A3B}" type="slidenum">
              <a:rPr lang="en-US" altLang="en-US"/>
              <a:pPr>
                <a:defRPr/>
              </a:pPr>
              <a:t>‹#›</a:t>
            </a:fld>
            <a:endParaRPr lang="en-US" altLang="en-US"/>
          </a:p>
        </p:txBody>
      </p:sp>
    </p:spTree>
    <p:extLst>
      <p:ext uri="{BB962C8B-B14F-4D97-AF65-F5344CB8AC3E}">
        <p14:creationId xmlns:p14="http://schemas.microsoft.com/office/powerpoint/2010/main" val="332251262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Text Box 1">
            <a:extLst>
              <a:ext uri="{FF2B5EF4-FFF2-40B4-BE49-F238E27FC236}">
                <a16:creationId xmlns:a16="http://schemas.microsoft.com/office/drawing/2014/main" id="{2D9487C9-00E7-3595-F87C-F2FE4057A397}"/>
              </a:ext>
            </a:extLst>
          </p:cNvPr>
          <p:cNvSpPr txBox="1">
            <a:spLocks noGrp="1" noChangeArrowheads="1"/>
          </p:cNvSpPr>
          <p:nvPr>
            <p:ph type="sldNum" sz="quarter" idx="10"/>
          </p:nvPr>
        </p:nvSpPr>
        <p:spPr>
          <a:ln/>
        </p:spPr>
        <p:txBody>
          <a:bodyPr/>
          <a:lstStyle>
            <a:lvl1pPr>
              <a:defRPr/>
            </a:lvl1pPr>
          </a:lstStyle>
          <a:p>
            <a:pPr>
              <a:defRPr/>
            </a:pPr>
            <a:fld id="{A0E7612B-1A1C-8C4E-BAB0-C9C73BB9436D}" type="slidenum">
              <a:rPr lang="en-US" altLang="en-US"/>
              <a:pPr>
                <a:defRPr/>
              </a:pPr>
              <a:t>‹#›</a:t>
            </a:fld>
            <a:endParaRPr lang="en-US" altLang="en-US"/>
          </a:p>
        </p:txBody>
      </p:sp>
    </p:spTree>
    <p:extLst>
      <p:ext uri="{BB962C8B-B14F-4D97-AF65-F5344CB8AC3E}">
        <p14:creationId xmlns:p14="http://schemas.microsoft.com/office/powerpoint/2010/main" val="74819760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3C9302A3-CEBA-FCB9-885C-C6862D8703A3}"/>
              </a:ext>
            </a:extLst>
          </p:cNvPr>
          <p:cNvSpPr txBox="1">
            <a:spLocks noGrp="1" noChangeArrowheads="1"/>
          </p:cNvSpPr>
          <p:nvPr>
            <p:ph type="sldNum" sz="quarter" idx="10"/>
          </p:nvPr>
        </p:nvSpPr>
        <p:spPr>
          <a:ln/>
        </p:spPr>
        <p:txBody>
          <a:bodyPr/>
          <a:lstStyle>
            <a:lvl1pPr>
              <a:defRPr/>
            </a:lvl1pPr>
          </a:lstStyle>
          <a:p>
            <a:pPr>
              <a:defRPr/>
            </a:pPr>
            <a:fld id="{81C64876-A5A4-8141-9EF3-8C30DB93F6C5}" type="slidenum">
              <a:rPr lang="en-US" altLang="en-US"/>
              <a:pPr>
                <a:defRPr/>
              </a:pPr>
              <a:t>‹#›</a:t>
            </a:fld>
            <a:endParaRPr lang="en-US" altLang="en-US"/>
          </a:p>
        </p:txBody>
      </p:sp>
    </p:spTree>
    <p:extLst>
      <p:ext uri="{BB962C8B-B14F-4D97-AF65-F5344CB8AC3E}">
        <p14:creationId xmlns:p14="http://schemas.microsoft.com/office/powerpoint/2010/main" val="54942827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Text Box 1">
            <a:extLst>
              <a:ext uri="{FF2B5EF4-FFF2-40B4-BE49-F238E27FC236}">
                <a16:creationId xmlns:a16="http://schemas.microsoft.com/office/drawing/2014/main" id="{7FB9D768-52D7-5E6B-183D-8CFE720876E9}"/>
              </a:ext>
            </a:extLst>
          </p:cNvPr>
          <p:cNvSpPr txBox="1">
            <a:spLocks noGrp="1" noChangeArrowheads="1"/>
          </p:cNvSpPr>
          <p:nvPr>
            <p:ph type="sldNum" sz="quarter" idx="10"/>
          </p:nvPr>
        </p:nvSpPr>
        <p:spPr>
          <a:ln/>
        </p:spPr>
        <p:txBody>
          <a:bodyPr/>
          <a:lstStyle>
            <a:lvl1pPr>
              <a:defRPr/>
            </a:lvl1pPr>
          </a:lstStyle>
          <a:p>
            <a:pPr>
              <a:defRPr/>
            </a:pPr>
            <a:fld id="{9920D9DA-8039-2C42-92CE-E3D8567EAA4E}" type="slidenum">
              <a:rPr lang="en-US" altLang="en-US"/>
              <a:pPr>
                <a:defRPr/>
              </a:pPr>
              <a:t>‹#›</a:t>
            </a:fld>
            <a:endParaRPr lang="en-US" altLang="en-US"/>
          </a:p>
        </p:txBody>
      </p:sp>
    </p:spTree>
    <p:extLst>
      <p:ext uri="{BB962C8B-B14F-4D97-AF65-F5344CB8AC3E}">
        <p14:creationId xmlns:p14="http://schemas.microsoft.com/office/powerpoint/2010/main" val="229243673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8EEE-463E-0343-BBCC-D3529BD005C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87D23A-A4AF-5847-91BC-B1DB6BBC4C7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8D9B798-0FAE-7140-9989-6D5D4463C1A1}"/>
              </a:ext>
            </a:extLst>
          </p:cNvPr>
          <p:cNvSpPr>
            <a:spLocks noGrp="1"/>
          </p:cNvSpPr>
          <p:nvPr>
            <p:ph type="dt" sz="half" idx="10"/>
          </p:nvPr>
        </p:nvSpPr>
        <p:spPr/>
        <p:txBody>
          <a:bodyPr/>
          <a:lstStyle/>
          <a:p>
            <a:fld id="{9CB9EF97-A2FA-3243-8B64-B3480AA173B1}" type="datetimeFigureOut">
              <a:rPr lang="en-US" smtClean="0"/>
              <a:t>10/9/2024</a:t>
            </a:fld>
            <a:endParaRPr lang="en-US"/>
          </a:p>
        </p:txBody>
      </p:sp>
      <p:sp>
        <p:nvSpPr>
          <p:cNvPr id="5" name="Footer Placeholder 4">
            <a:extLst>
              <a:ext uri="{FF2B5EF4-FFF2-40B4-BE49-F238E27FC236}">
                <a16:creationId xmlns:a16="http://schemas.microsoft.com/office/drawing/2014/main" id="{BBB479E2-F73D-9A4A-AB3B-5E2E98C4F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01724-1405-BF41-AAB5-3AE8AB6A97FE}"/>
              </a:ext>
            </a:extLst>
          </p:cNvPr>
          <p:cNvSpPr>
            <a:spLocks noGrp="1"/>
          </p:cNvSpPr>
          <p:nvPr>
            <p:ph type="sldNum" sz="quarter" idx="12"/>
          </p:nvPr>
        </p:nvSpPr>
        <p:spPr/>
        <p:txBody>
          <a:bodyPr/>
          <a:lstStyle/>
          <a:p>
            <a:fld id="{3463A2C7-E931-354D-B2FD-ACCE623ED605}" type="slidenum">
              <a:rPr lang="en-US" smtClean="0"/>
              <a:t>‹#›</a:t>
            </a:fld>
            <a:endParaRPr lang="en-US"/>
          </a:p>
        </p:txBody>
      </p:sp>
    </p:spTree>
    <p:extLst>
      <p:ext uri="{BB962C8B-B14F-4D97-AF65-F5344CB8AC3E}">
        <p14:creationId xmlns:p14="http://schemas.microsoft.com/office/powerpoint/2010/main" val="284632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Palatino" charset="0"/>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Text Box 1">
            <a:extLst>
              <a:ext uri="{FF2B5EF4-FFF2-40B4-BE49-F238E27FC236}">
                <a16:creationId xmlns:a16="http://schemas.microsoft.com/office/drawing/2014/main" id="{E0DDDFDD-CEC4-74B8-DEA4-83C141121F4C}"/>
              </a:ext>
            </a:extLst>
          </p:cNvPr>
          <p:cNvSpPr txBox="1">
            <a:spLocks noGrp="1" noChangeArrowheads="1"/>
          </p:cNvSpPr>
          <p:nvPr>
            <p:ph type="sldNum" sz="quarter" idx="10"/>
          </p:nvPr>
        </p:nvSpPr>
        <p:spPr>
          <a:ln/>
        </p:spPr>
        <p:txBody>
          <a:bodyPr/>
          <a:lstStyle>
            <a:lvl1pPr>
              <a:defRPr/>
            </a:lvl1pPr>
          </a:lstStyle>
          <a:p>
            <a:pPr>
              <a:defRPr/>
            </a:pPr>
            <a:fld id="{A8CC0E63-74FA-734D-8E91-F315F8289874}" type="slidenum">
              <a:rPr lang="en-US" altLang="en-US"/>
              <a:pPr>
                <a:defRPr/>
              </a:pPr>
              <a:t>‹#›</a:t>
            </a:fld>
            <a:endParaRPr lang="en-US" altLang="en-US"/>
          </a:p>
        </p:txBody>
      </p:sp>
    </p:spTree>
    <p:extLst>
      <p:ext uri="{BB962C8B-B14F-4D97-AF65-F5344CB8AC3E}">
        <p14:creationId xmlns:p14="http://schemas.microsoft.com/office/powerpoint/2010/main" val="164038616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Box 1">
            <a:extLst>
              <a:ext uri="{FF2B5EF4-FFF2-40B4-BE49-F238E27FC236}">
                <a16:creationId xmlns:a16="http://schemas.microsoft.com/office/drawing/2014/main" id="{9AC7EF64-C613-29CE-9086-266703414E6B}"/>
              </a:ext>
            </a:extLst>
          </p:cNvPr>
          <p:cNvSpPr txBox="1">
            <a:spLocks noGrp="1" noChangeArrowheads="1"/>
          </p:cNvSpPr>
          <p:nvPr>
            <p:ph type="sldNum" sz="quarter" idx="10"/>
          </p:nvPr>
        </p:nvSpPr>
        <p:spPr>
          <a:ln/>
        </p:spPr>
        <p:txBody>
          <a:bodyPr/>
          <a:lstStyle>
            <a:lvl1pPr>
              <a:defRPr/>
            </a:lvl1pPr>
          </a:lstStyle>
          <a:p>
            <a:pPr>
              <a:defRPr/>
            </a:pPr>
            <a:fld id="{C2FAD1CA-4799-5F42-9E8A-412A98C9802D}" type="slidenum">
              <a:rPr lang="en-US" altLang="en-US"/>
              <a:pPr>
                <a:defRPr/>
              </a:pPr>
              <a:t>‹#›</a:t>
            </a:fld>
            <a:endParaRPr lang="en-US" altLang="en-US"/>
          </a:p>
        </p:txBody>
      </p:sp>
    </p:spTree>
    <p:extLst>
      <p:ext uri="{BB962C8B-B14F-4D97-AF65-F5344CB8AC3E}">
        <p14:creationId xmlns:p14="http://schemas.microsoft.com/office/powerpoint/2010/main" val="81744110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828800"/>
            <a:ext cx="2590800" cy="50292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914400" y="1828800"/>
            <a:ext cx="7569200" cy="50292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Box 1">
            <a:extLst>
              <a:ext uri="{FF2B5EF4-FFF2-40B4-BE49-F238E27FC236}">
                <a16:creationId xmlns:a16="http://schemas.microsoft.com/office/drawing/2014/main" id="{88B254A0-0231-0C14-6B9D-B1CA067A0D33}"/>
              </a:ext>
            </a:extLst>
          </p:cNvPr>
          <p:cNvSpPr txBox="1">
            <a:spLocks noGrp="1" noChangeArrowheads="1"/>
          </p:cNvSpPr>
          <p:nvPr>
            <p:ph type="sldNum" sz="quarter" idx="10"/>
          </p:nvPr>
        </p:nvSpPr>
        <p:spPr>
          <a:ln/>
        </p:spPr>
        <p:txBody>
          <a:bodyPr/>
          <a:lstStyle>
            <a:lvl1pPr>
              <a:defRPr/>
            </a:lvl1pPr>
          </a:lstStyle>
          <a:p>
            <a:pPr>
              <a:defRPr/>
            </a:pPr>
            <a:fld id="{DB07AFBF-2DB2-374C-87B1-8D0BDC72312E}" type="slidenum">
              <a:rPr lang="en-US" altLang="en-US"/>
              <a:pPr>
                <a:defRPr/>
              </a:pPr>
              <a:t>‹#›</a:t>
            </a:fld>
            <a:endParaRPr lang="en-US" altLang="en-US"/>
          </a:p>
        </p:txBody>
      </p:sp>
    </p:spTree>
    <p:extLst>
      <p:ext uri="{BB962C8B-B14F-4D97-AF65-F5344CB8AC3E}">
        <p14:creationId xmlns:p14="http://schemas.microsoft.com/office/powerpoint/2010/main" val="25489618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5BB71-686F-3A49-A69F-0891C2C6C38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BBB7271-F6AA-7E42-A88F-BA9DD938C0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2E3FBBA-A2C0-3440-BE46-94C18780EA63}"/>
              </a:ext>
            </a:extLst>
          </p:cNvPr>
          <p:cNvSpPr>
            <a:spLocks noGrp="1"/>
          </p:cNvSpPr>
          <p:nvPr>
            <p:ph type="dt" sz="half" idx="10"/>
          </p:nvPr>
        </p:nvSpPr>
        <p:spPr/>
        <p:txBody>
          <a:bodyPr/>
          <a:lstStyle/>
          <a:p>
            <a:fld id="{9CB9EF97-A2FA-3243-8B64-B3480AA173B1}" type="datetimeFigureOut">
              <a:rPr lang="en-US" smtClean="0"/>
              <a:t>10/9/2024</a:t>
            </a:fld>
            <a:endParaRPr lang="en-US"/>
          </a:p>
        </p:txBody>
      </p:sp>
      <p:sp>
        <p:nvSpPr>
          <p:cNvPr id="5" name="Footer Placeholder 4">
            <a:extLst>
              <a:ext uri="{FF2B5EF4-FFF2-40B4-BE49-F238E27FC236}">
                <a16:creationId xmlns:a16="http://schemas.microsoft.com/office/drawing/2014/main" id="{CFA5C448-85D2-D04B-B311-9296B02B5C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C6643-1813-3345-A5E6-0BF8FA2DCFEA}"/>
              </a:ext>
            </a:extLst>
          </p:cNvPr>
          <p:cNvSpPr>
            <a:spLocks noGrp="1"/>
          </p:cNvSpPr>
          <p:nvPr>
            <p:ph type="sldNum" sz="quarter" idx="12"/>
          </p:nvPr>
        </p:nvSpPr>
        <p:spPr/>
        <p:txBody>
          <a:bodyPr/>
          <a:lstStyle/>
          <a:p>
            <a:fld id="{3463A2C7-E931-354D-B2FD-ACCE623ED605}" type="slidenum">
              <a:rPr lang="en-US" smtClean="0"/>
              <a:t>‹#›</a:t>
            </a:fld>
            <a:endParaRPr lang="en-US"/>
          </a:p>
        </p:txBody>
      </p:sp>
    </p:spTree>
    <p:extLst>
      <p:ext uri="{BB962C8B-B14F-4D97-AF65-F5344CB8AC3E}">
        <p14:creationId xmlns:p14="http://schemas.microsoft.com/office/powerpoint/2010/main" val="1385063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310D2-E1E9-F449-9C18-A595504865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74C690-0916-314A-A5AA-7A733602F0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6DBA865-65A9-F742-85F3-4A125245D55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712F29F-C4A9-6B45-A935-990304A53EAA}"/>
              </a:ext>
            </a:extLst>
          </p:cNvPr>
          <p:cNvSpPr>
            <a:spLocks noGrp="1"/>
          </p:cNvSpPr>
          <p:nvPr>
            <p:ph type="dt" sz="half" idx="10"/>
          </p:nvPr>
        </p:nvSpPr>
        <p:spPr/>
        <p:txBody>
          <a:bodyPr/>
          <a:lstStyle/>
          <a:p>
            <a:fld id="{9CB9EF97-A2FA-3243-8B64-B3480AA173B1}" type="datetimeFigureOut">
              <a:rPr lang="en-US" smtClean="0"/>
              <a:t>10/9/2024</a:t>
            </a:fld>
            <a:endParaRPr lang="en-US"/>
          </a:p>
        </p:txBody>
      </p:sp>
      <p:sp>
        <p:nvSpPr>
          <p:cNvPr id="6" name="Footer Placeholder 5">
            <a:extLst>
              <a:ext uri="{FF2B5EF4-FFF2-40B4-BE49-F238E27FC236}">
                <a16:creationId xmlns:a16="http://schemas.microsoft.com/office/drawing/2014/main" id="{6CE3E799-CB01-9143-AB69-43B4F2F56B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342440-1BE6-0F4A-8666-E25B27A107B7}"/>
              </a:ext>
            </a:extLst>
          </p:cNvPr>
          <p:cNvSpPr>
            <a:spLocks noGrp="1"/>
          </p:cNvSpPr>
          <p:nvPr>
            <p:ph type="sldNum" sz="quarter" idx="12"/>
          </p:nvPr>
        </p:nvSpPr>
        <p:spPr/>
        <p:txBody>
          <a:bodyPr/>
          <a:lstStyle/>
          <a:p>
            <a:fld id="{3463A2C7-E931-354D-B2FD-ACCE623ED605}" type="slidenum">
              <a:rPr lang="en-US" smtClean="0"/>
              <a:t>‹#›</a:t>
            </a:fld>
            <a:endParaRPr lang="en-US"/>
          </a:p>
        </p:txBody>
      </p:sp>
    </p:spTree>
    <p:extLst>
      <p:ext uri="{BB962C8B-B14F-4D97-AF65-F5344CB8AC3E}">
        <p14:creationId xmlns:p14="http://schemas.microsoft.com/office/powerpoint/2010/main" val="3427627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0A74-46CE-9F44-BAC5-5E9B444F591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043997-4B9D-0D48-976A-CF3B29B1BD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1296560-0F02-D941-8632-EC3C7FEAE72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28A7807-0959-F049-9D65-67465DAC05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5AE7A8-1B9A-CF47-BE8F-8A91BF1037B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030AB5C-4A41-F649-8AEF-3ECF55D3AB2B}"/>
              </a:ext>
            </a:extLst>
          </p:cNvPr>
          <p:cNvSpPr>
            <a:spLocks noGrp="1"/>
          </p:cNvSpPr>
          <p:nvPr>
            <p:ph type="dt" sz="half" idx="10"/>
          </p:nvPr>
        </p:nvSpPr>
        <p:spPr/>
        <p:txBody>
          <a:bodyPr/>
          <a:lstStyle/>
          <a:p>
            <a:fld id="{9CB9EF97-A2FA-3243-8B64-B3480AA173B1}" type="datetimeFigureOut">
              <a:rPr lang="en-US" smtClean="0"/>
              <a:t>10/9/2024</a:t>
            </a:fld>
            <a:endParaRPr lang="en-US"/>
          </a:p>
        </p:txBody>
      </p:sp>
      <p:sp>
        <p:nvSpPr>
          <p:cNvPr id="8" name="Footer Placeholder 7">
            <a:extLst>
              <a:ext uri="{FF2B5EF4-FFF2-40B4-BE49-F238E27FC236}">
                <a16:creationId xmlns:a16="http://schemas.microsoft.com/office/drawing/2014/main" id="{59A0C48E-4D22-D044-9E36-F6D330181F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FD1533-186F-A441-A80B-0B59C7922A40}"/>
              </a:ext>
            </a:extLst>
          </p:cNvPr>
          <p:cNvSpPr>
            <a:spLocks noGrp="1"/>
          </p:cNvSpPr>
          <p:nvPr>
            <p:ph type="sldNum" sz="quarter" idx="12"/>
          </p:nvPr>
        </p:nvSpPr>
        <p:spPr/>
        <p:txBody>
          <a:bodyPr/>
          <a:lstStyle/>
          <a:p>
            <a:fld id="{3463A2C7-E931-354D-B2FD-ACCE623ED605}" type="slidenum">
              <a:rPr lang="en-US" smtClean="0"/>
              <a:t>‹#›</a:t>
            </a:fld>
            <a:endParaRPr lang="en-US"/>
          </a:p>
        </p:txBody>
      </p:sp>
    </p:spTree>
    <p:extLst>
      <p:ext uri="{BB962C8B-B14F-4D97-AF65-F5344CB8AC3E}">
        <p14:creationId xmlns:p14="http://schemas.microsoft.com/office/powerpoint/2010/main" val="700879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0ACE1-B6EE-F84A-BC7F-EAF33857ABF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F7FB2A3-13E3-5442-B407-D228628A8128}"/>
              </a:ext>
            </a:extLst>
          </p:cNvPr>
          <p:cNvSpPr>
            <a:spLocks noGrp="1"/>
          </p:cNvSpPr>
          <p:nvPr>
            <p:ph type="dt" sz="half" idx="10"/>
          </p:nvPr>
        </p:nvSpPr>
        <p:spPr/>
        <p:txBody>
          <a:bodyPr/>
          <a:lstStyle/>
          <a:p>
            <a:fld id="{9CB9EF97-A2FA-3243-8B64-B3480AA173B1}" type="datetimeFigureOut">
              <a:rPr lang="en-US" smtClean="0"/>
              <a:t>10/9/2024</a:t>
            </a:fld>
            <a:endParaRPr lang="en-US"/>
          </a:p>
        </p:txBody>
      </p:sp>
      <p:sp>
        <p:nvSpPr>
          <p:cNvPr id="4" name="Footer Placeholder 3">
            <a:extLst>
              <a:ext uri="{FF2B5EF4-FFF2-40B4-BE49-F238E27FC236}">
                <a16:creationId xmlns:a16="http://schemas.microsoft.com/office/drawing/2014/main" id="{CAC6D3B2-680E-AF46-8878-8C369A84CD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E3F9BC-8E94-D748-A879-39BB8B1AF15D}"/>
              </a:ext>
            </a:extLst>
          </p:cNvPr>
          <p:cNvSpPr>
            <a:spLocks noGrp="1"/>
          </p:cNvSpPr>
          <p:nvPr>
            <p:ph type="sldNum" sz="quarter" idx="12"/>
          </p:nvPr>
        </p:nvSpPr>
        <p:spPr/>
        <p:txBody>
          <a:bodyPr/>
          <a:lstStyle/>
          <a:p>
            <a:fld id="{3463A2C7-E931-354D-B2FD-ACCE623ED605}" type="slidenum">
              <a:rPr lang="en-US" smtClean="0"/>
              <a:t>‹#›</a:t>
            </a:fld>
            <a:endParaRPr lang="en-US"/>
          </a:p>
        </p:txBody>
      </p:sp>
    </p:spTree>
    <p:extLst>
      <p:ext uri="{BB962C8B-B14F-4D97-AF65-F5344CB8AC3E}">
        <p14:creationId xmlns:p14="http://schemas.microsoft.com/office/powerpoint/2010/main" val="1327218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C57538-79DC-FF4D-A1F0-952F77100D32}"/>
              </a:ext>
            </a:extLst>
          </p:cNvPr>
          <p:cNvSpPr>
            <a:spLocks noGrp="1"/>
          </p:cNvSpPr>
          <p:nvPr>
            <p:ph type="dt" sz="half" idx="10"/>
          </p:nvPr>
        </p:nvSpPr>
        <p:spPr/>
        <p:txBody>
          <a:bodyPr/>
          <a:lstStyle/>
          <a:p>
            <a:fld id="{9CB9EF97-A2FA-3243-8B64-B3480AA173B1}" type="datetimeFigureOut">
              <a:rPr lang="en-US" smtClean="0"/>
              <a:t>10/9/2024</a:t>
            </a:fld>
            <a:endParaRPr lang="en-US"/>
          </a:p>
        </p:txBody>
      </p:sp>
      <p:sp>
        <p:nvSpPr>
          <p:cNvPr id="3" name="Footer Placeholder 2">
            <a:extLst>
              <a:ext uri="{FF2B5EF4-FFF2-40B4-BE49-F238E27FC236}">
                <a16:creationId xmlns:a16="http://schemas.microsoft.com/office/drawing/2014/main" id="{47F8EA46-ABC5-F744-9048-F148D28860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77F0B1-5C72-6044-AA37-DB830264F483}"/>
              </a:ext>
            </a:extLst>
          </p:cNvPr>
          <p:cNvSpPr>
            <a:spLocks noGrp="1"/>
          </p:cNvSpPr>
          <p:nvPr>
            <p:ph type="sldNum" sz="quarter" idx="12"/>
          </p:nvPr>
        </p:nvSpPr>
        <p:spPr/>
        <p:txBody>
          <a:bodyPr/>
          <a:lstStyle/>
          <a:p>
            <a:fld id="{3463A2C7-E931-354D-B2FD-ACCE623ED605}" type="slidenum">
              <a:rPr lang="en-US" smtClean="0"/>
              <a:t>‹#›</a:t>
            </a:fld>
            <a:endParaRPr lang="en-US"/>
          </a:p>
        </p:txBody>
      </p:sp>
    </p:spTree>
    <p:extLst>
      <p:ext uri="{BB962C8B-B14F-4D97-AF65-F5344CB8AC3E}">
        <p14:creationId xmlns:p14="http://schemas.microsoft.com/office/powerpoint/2010/main" val="2323364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57CB7-2E89-E445-88CC-C9517AE2D2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FECA17A-DCB7-074D-A813-B03B95126F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AD46F9C-4D28-CC47-A7C4-50B9E5605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1314DC-11F6-8244-A485-88EAF6B4D76E}"/>
              </a:ext>
            </a:extLst>
          </p:cNvPr>
          <p:cNvSpPr>
            <a:spLocks noGrp="1"/>
          </p:cNvSpPr>
          <p:nvPr>
            <p:ph type="dt" sz="half" idx="10"/>
          </p:nvPr>
        </p:nvSpPr>
        <p:spPr/>
        <p:txBody>
          <a:bodyPr/>
          <a:lstStyle/>
          <a:p>
            <a:fld id="{9CB9EF97-A2FA-3243-8B64-B3480AA173B1}" type="datetimeFigureOut">
              <a:rPr lang="en-US" smtClean="0"/>
              <a:t>10/9/2024</a:t>
            </a:fld>
            <a:endParaRPr lang="en-US"/>
          </a:p>
        </p:txBody>
      </p:sp>
      <p:sp>
        <p:nvSpPr>
          <p:cNvPr id="6" name="Footer Placeholder 5">
            <a:extLst>
              <a:ext uri="{FF2B5EF4-FFF2-40B4-BE49-F238E27FC236}">
                <a16:creationId xmlns:a16="http://schemas.microsoft.com/office/drawing/2014/main" id="{E88B1FCC-B6E5-B54B-8BDE-EA4C810DF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943382-E314-3D43-8A6D-7BA4631E2F4B}"/>
              </a:ext>
            </a:extLst>
          </p:cNvPr>
          <p:cNvSpPr>
            <a:spLocks noGrp="1"/>
          </p:cNvSpPr>
          <p:nvPr>
            <p:ph type="sldNum" sz="quarter" idx="12"/>
          </p:nvPr>
        </p:nvSpPr>
        <p:spPr/>
        <p:txBody>
          <a:bodyPr/>
          <a:lstStyle/>
          <a:p>
            <a:fld id="{3463A2C7-E931-354D-B2FD-ACCE623ED605}" type="slidenum">
              <a:rPr lang="en-US" smtClean="0"/>
              <a:t>‹#›</a:t>
            </a:fld>
            <a:endParaRPr lang="en-US"/>
          </a:p>
        </p:txBody>
      </p:sp>
    </p:spTree>
    <p:extLst>
      <p:ext uri="{BB962C8B-B14F-4D97-AF65-F5344CB8AC3E}">
        <p14:creationId xmlns:p14="http://schemas.microsoft.com/office/powerpoint/2010/main" val="392652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4F0F5-ACC7-FF4A-AC1A-0A4504CD86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4EAD212-A0DE-6E4D-A900-94FAED8BB6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471A66-F1FA-4147-8840-9106618E8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633D9C1-0C6F-A84E-B6C6-484BB735F291}"/>
              </a:ext>
            </a:extLst>
          </p:cNvPr>
          <p:cNvSpPr>
            <a:spLocks noGrp="1"/>
          </p:cNvSpPr>
          <p:nvPr>
            <p:ph type="dt" sz="half" idx="10"/>
          </p:nvPr>
        </p:nvSpPr>
        <p:spPr/>
        <p:txBody>
          <a:bodyPr/>
          <a:lstStyle/>
          <a:p>
            <a:fld id="{9CB9EF97-A2FA-3243-8B64-B3480AA173B1}" type="datetimeFigureOut">
              <a:rPr lang="en-US" smtClean="0"/>
              <a:t>10/9/2024</a:t>
            </a:fld>
            <a:endParaRPr lang="en-US"/>
          </a:p>
        </p:txBody>
      </p:sp>
      <p:sp>
        <p:nvSpPr>
          <p:cNvPr id="6" name="Footer Placeholder 5">
            <a:extLst>
              <a:ext uri="{FF2B5EF4-FFF2-40B4-BE49-F238E27FC236}">
                <a16:creationId xmlns:a16="http://schemas.microsoft.com/office/drawing/2014/main" id="{7FFB4B22-FE1E-CA41-8D3A-67FB8FA0C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FBEA31-6458-1343-9377-BEE18E6A64C4}"/>
              </a:ext>
            </a:extLst>
          </p:cNvPr>
          <p:cNvSpPr>
            <a:spLocks noGrp="1"/>
          </p:cNvSpPr>
          <p:nvPr>
            <p:ph type="sldNum" sz="quarter" idx="12"/>
          </p:nvPr>
        </p:nvSpPr>
        <p:spPr/>
        <p:txBody>
          <a:bodyPr/>
          <a:lstStyle/>
          <a:p>
            <a:fld id="{3463A2C7-E931-354D-B2FD-ACCE623ED605}" type="slidenum">
              <a:rPr lang="en-US" smtClean="0"/>
              <a:t>‹#›</a:t>
            </a:fld>
            <a:endParaRPr lang="en-US"/>
          </a:p>
        </p:txBody>
      </p:sp>
    </p:spTree>
    <p:extLst>
      <p:ext uri="{BB962C8B-B14F-4D97-AF65-F5344CB8AC3E}">
        <p14:creationId xmlns:p14="http://schemas.microsoft.com/office/powerpoint/2010/main" val="2201491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F1FF-1F12-3A4D-BD4D-CB55229DC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CE4F1EB-5C3C-8941-813E-1CC596058D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6714F9-DA18-EA49-8743-22EFF00D4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9EF97-A2FA-3243-8B64-B3480AA173B1}" type="datetimeFigureOut">
              <a:rPr lang="en-US" smtClean="0"/>
              <a:t>10/9/2024</a:t>
            </a:fld>
            <a:endParaRPr lang="en-US"/>
          </a:p>
        </p:txBody>
      </p:sp>
      <p:sp>
        <p:nvSpPr>
          <p:cNvPr id="5" name="Footer Placeholder 4">
            <a:extLst>
              <a:ext uri="{FF2B5EF4-FFF2-40B4-BE49-F238E27FC236}">
                <a16:creationId xmlns:a16="http://schemas.microsoft.com/office/drawing/2014/main" id="{F2208B41-77E9-1440-B0B9-E03E473E7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8D3C03-4371-8247-BE84-35208FC164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3A2C7-E931-354D-B2FD-ACCE623ED605}" type="slidenum">
              <a:rPr lang="en-US" smtClean="0"/>
              <a:t>‹#›</a:t>
            </a:fld>
            <a:endParaRPr lang="en-US"/>
          </a:p>
        </p:txBody>
      </p:sp>
    </p:spTree>
    <p:extLst>
      <p:ext uri="{BB962C8B-B14F-4D97-AF65-F5344CB8AC3E}">
        <p14:creationId xmlns:p14="http://schemas.microsoft.com/office/powerpoint/2010/main" val="4126663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Text Box 1">
            <a:extLst>
              <a:ext uri="{FF2B5EF4-FFF2-40B4-BE49-F238E27FC236}">
                <a16:creationId xmlns:a16="http://schemas.microsoft.com/office/drawing/2014/main" id="{D863C0EC-BEBC-5F04-8BF5-16B02BF5054D}"/>
              </a:ext>
            </a:extLst>
          </p:cNvPr>
          <p:cNvSpPr txBox="1">
            <a:spLocks noGrp="1" noChangeArrowheads="1"/>
          </p:cNvSpPr>
          <p:nvPr>
            <p:ph type="sldNum" sz="quarter" idx="4"/>
          </p:nvPr>
        </p:nvSpPr>
        <p:spPr bwMode="auto">
          <a:xfrm>
            <a:off x="9812867" y="6362700"/>
            <a:ext cx="389467" cy="342900"/>
          </a:xfrm>
          <a:prstGeom prst="rect">
            <a:avLst/>
          </a:prstGeom>
          <a:noFill/>
          <a:ln>
            <a:noFill/>
          </a:ln>
          <a:effectLst/>
        </p:spPr>
        <p:txBody>
          <a:bodyPr vert="horz" wrap="none" lIns="91440" tIns="45720" rIns="91440" bIns="45720" numCol="1" anchor="b" anchorCtr="0" compatLnSpc="1">
            <a:prstTxWarp prst="textNoShape">
              <a:avLst/>
            </a:prstTxWarp>
          </a:bodyPr>
          <a:lstStyle>
            <a:lvl1pPr algn="ctr" eaLnBrk="1" hangingPunct="1">
              <a:defRPr sz="1400">
                <a:solidFill>
                  <a:schemeClr val="tx1"/>
                </a:solidFill>
                <a:latin typeface="Palatino" pitchFamily="2" charset="77"/>
                <a:ea typeface="ＭＳ Ｐゴシック" panose="020B0600070205080204" pitchFamily="34" charset="-128"/>
                <a:sym typeface="Palatino" pitchFamily="2" charset="77"/>
              </a:defRPr>
            </a:lvl1pPr>
          </a:lstStyle>
          <a:p>
            <a:pPr>
              <a:defRPr/>
            </a:pPr>
            <a:fld id="{51056BDF-BE6B-9C45-9682-A6BA5FF51B76}" type="slidenum">
              <a:rPr lang="en-US" altLang="en-US"/>
              <a:pPr>
                <a:defRPr/>
              </a:pPr>
              <a:t>‹#›</a:t>
            </a:fld>
            <a:endParaRPr lang="en-US" altLang="en-US"/>
          </a:p>
        </p:txBody>
      </p:sp>
      <p:sp>
        <p:nvSpPr>
          <p:cNvPr id="1027" name="Rectangle 2">
            <a:extLst>
              <a:ext uri="{FF2B5EF4-FFF2-40B4-BE49-F238E27FC236}">
                <a16:creationId xmlns:a16="http://schemas.microsoft.com/office/drawing/2014/main" id="{26F2D51C-AD4F-B047-B1CE-43EF6AA9FA29}"/>
              </a:ext>
            </a:extLst>
          </p:cNvPr>
          <p:cNvSpPr>
            <a:spLocks noGrp="1" noChangeArrowheads="1"/>
          </p:cNvSpPr>
          <p:nvPr>
            <p:ph type="title"/>
          </p:nvPr>
        </p:nvSpPr>
        <p:spPr bwMode="auto">
          <a:xfrm>
            <a:off x="914400" y="1828800"/>
            <a:ext cx="1036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ltLang="en-US">
                <a:sym typeface="Palatino" pitchFamily="2" charset="77"/>
              </a:rPr>
              <a:t>Click to edit Master title style</a:t>
            </a:r>
          </a:p>
        </p:txBody>
      </p:sp>
      <p:sp>
        <p:nvSpPr>
          <p:cNvPr id="1028" name="Rectangle 3">
            <a:extLst>
              <a:ext uri="{FF2B5EF4-FFF2-40B4-BE49-F238E27FC236}">
                <a16:creationId xmlns:a16="http://schemas.microsoft.com/office/drawing/2014/main" id="{52EAE6EE-DF72-5090-D07D-5EDE8F31D18B}"/>
              </a:ext>
            </a:extLst>
          </p:cNvPr>
          <p:cNvSpPr>
            <a:spLocks noGrp="1" noChangeArrowheads="1"/>
          </p:cNvSpPr>
          <p:nvPr>
            <p:ph type="body" idx="1"/>
          </p:nvPr>
        </p:nvSpPr>
        <p:spPr bwMode="auto">
          <a:xfrm>
            <a:off x="1828800" y="3886200"/>
            <a:ext cx="853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ltLang="en-US">
                <a:sym typeface="Palatino" pitchFamily="2" charset="77"/>
              </a:rPr>
              <a:t>Click to edit Master text styles</a:t>
            </a:r>
          </a:p>
          <a:p>
            <a:pPr lvl="1"/>
            <a:r>
              <a:rPr lang="en-US" altLang="en-US">
                <a:sym typeface="Palatino" pitchFamily="2" charset="77"/>
              </a:rPr>
              <a:t>Second level</a:t>
            </a:r>
          </a:p>
          <a:p>
            <a:pPr lvl="2"/>
            <a:r>
              <a:rPr lang="en-US" altLang="en-US">
                <a:sym typeface="Palatino Italic" pitchFamily="2" charset="77"/>
              </a:rPr>
              <a:t>Third level</a:t>
            </a:r>
          </a:p>
          <a:p>
            <a:pPr lvl="3"/>
            <a:r>
              <a:rPr lang="en-US" altLang="en-US">
                <a:sym typeface="Palatino" pitchFamily="2" charset="77"/>
              </a:rPr>
              <a:t>Fourth level</a:t>
            </a:r>
          </a:p>
          <a:p>
            <a:pPr lvl="4"/>
            <a:r>
              <a:rPr lang="en-US" altLang="en-US">
                <a:sym typeface="Palatino" pitchFamily="2" charset="77"/>
              </a:rPr>
              <a:t>Fifth level</a:t>
            </a:r>
          </a:p>
        </p:txBody>
      </p:sp>
    </p:spTree>
    <p:extLst>
      <p:ext uri="{BB962C8B-B14F-4D97-AF65-F5344CB8AC3E}">
        <p14:creationId xmlns:p14="http://schemas.microsoft.com/office/powerpoint/2010/main" val="1389763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marL="39688" indent="-39688" algn="ctr" rtl="0" eaLnBrk="0" fontAlgn="base" hangingPunct="0">
        <a:spcBef>
          <a:spcPct val="0"/>
        </a:spcBef>
        <a:spcAft>
          <a:spcPct val="0"/>
        </a:spcAft>
        <a:defRPr sz="4400">
          <a:solidFill>
            <a:srgbClr val="4D4D4D"/>
          </a:solidFill>
          <a:latin typeface="+mj-lt"/>
          <a:ea typeface="+mj-ea"/>
          <a:cs typeface="+mj-cs"/>
          <a:sym typeface="Palatino" pitchFamily="2" charset="77"/>
        </a:defRPr>
      </a:lvl1pPr>
      <a:lvl2pPr marL="39688" indent="-39688" algn="ctr" rtl="0" eaLnBrk="0" fontAlgn="base" hangingPunct="0">
        <a:spcBef>
          <a:spcPct val="0"/>
        </a:spcBef>
        <a:spcAft>
          <a:spcPct val="0"/>
        </a:spcAft>
        <a:defRPr sz="4400">
          <a:solidFill>
            <a:srgbClr val="4D4D4D"/>
          </a:solidFill>
          <a:latin typeface="Palatino" charset="0"/>
          <a:ea typeface="ヒラギノ明朝 ProN W3" charset="0"/>
          <a:cs typeface="ヒラギノ明朝 ProN W3" charset="0"/>
          <a:sym typeface="Palatino" pitchFamily="2" charset="77"/>
        </a:defRPr>
      </a:lvl2pPr>
      <a:lvl3pPr marL="39688" indent="-39688" algn="ctr" rtl="0" eaLnBrk="0" fontAlgn="base" hangingPunct="0">
        <a:spcBef>
          <a:spcPct val="0"/>
        </a:spcBef>
        <a:spcAft>
          <a:spcPct val="0"/>
        </a:spcAft>
        <a:defRPr sz="4400">
          <a:solidFill>
            <a:srgbClr val="4D4D4D"/>
          </a:solidFill>
          <a:latin typeface="Palatino" charset="0"/>
          <a:ea typeface="ヒラギノ明朝 ProN W3" charset="0"/>
          <a:cs typeface="ヒラギノ明朝 ProN W3" charset="0"/>
          <a:sym typeface="Palatino" pitchFamily="2" charset="77"/>
        </a:defRPr>
      </a:lvl3pPr>
      <a:lvl4pPr marL="39688" indent="-39688" algn="ctr" rtl="0" eaLnBrk="0" fontAlgn="base" hangingPunct="0">
        <a:spcBef>
          <a:spcPct val="0"/>
        </a:spcBef>
        <a:spcAft>
          <a:spcPct val="0"/>
        </a:spcAft>
        <a:defRPr sz="4400">
          <a:solidFill>
            <a:srgbClr val="4D4D4D"/>
          </a:solidFill>
          <a:latin typeface="Palatino" charset="0"/>
          <a:ea typeface="ヒラギノ明朝 ProN W3" charset="0"/>
          <a:cs typeface="ヒラギノ明朝 ProN W3" charset="0"/>
          <a:sym typeface="Palatino" pitchFamily="2" charset="77"/>
        </a:defRPr>
      </a:lvl4pPr>
      <a:lvl5pPr marL="39688" indent="-39688" algn="ctr" rtl="0" eaLnBrk="0" fontAlgn="base" hangingPunct="0">
        <a:spcBef>
          <a:spcPct val="0"/>
        </a:spcBef>
        <a:spcAft>
          <a:spcPct val="0"/>
        </a:spcAft>
        <a:defRPr sz="4400">
          <a:solidFill>
            <a:srgbClr val="4D4D4D"/>
          </a:solidFill>
          <a:latin typeface="Palatino" charset="0"/>
          <a:ea typeface="ヒラギノ明朝 ProN W3" charset="0"/>
          <a:cs typeface="ヒラギノ明朝 ProN W3" charset="0"/>
          <a:sym typeface="Palatino" pitchFamily="2" charset="77"/>
        </a:defRPr>
      </a:lvl5pPr>
      <a:lvl6pPr marL="496888" algn="ctr" rtl="0" fontAlgn="base">
        <a:spcBef>
          <a:spcPct val="0"/>
        </a:spcBef>
        <a:spcAft>
          <a:spcPct val="0"/>
        </a:spcAft>
        <a:defRPr sz="4400">
          <a:solidFill>
            <a:srgbClr val="4D4D4D"/>
          </a:solidFill>
          <a:latin typeface="Palatino" charset="0"/>
          <a:ea typeface="ヒラギノ明朝 ProN W3" charset="0"/>
          <a:cs typeface="ヒラギノ明朝 ProN W3" charset="0"/>
          <a:sym typeface="Palatino" charset="0"/>
        </a:defRPr>
      </a:lvl6pPr>
      <a:lvl7pPr marL="954088" algn="ctr" rtl="0" fontAlgn="base">
        <a:spcBef>
          <a:spcPct val="0"/>
        </a:spcBef>
        <a:spcAft>
          <a:spcPct val="0"/>
        </a:spcAft>
        <a:defRPr sz="4400">
          <a:solidFill>
            <a:srgbClr val="4D4D4D"/>
          </a:solidFill>
          <a:latin typeface="Palatino" charset="0"/>
          <a:ea typeface="ヒラギノ明朝 ProN W3" charset="0"/>
          <a:cs typeface="ヒラギノ明朝 ProN W3" charset="0"/>
          <a:sym typeface="Palatino" charset="0"/>
        </a:defRPr>
      </a:lvl7pPr>
      <a:lvl8pPr marL="1411288" algn="ctr" rtl="0" fontAlgn="base">
        <a:spcBef>
          <a:spcPct val="0"/>
        </a:spcBef>
        <a:spcAft>
          <a:spcPct val="0"/>
        </a:spcAft>
        <a:defRPr sz="4400">
          <a:solidFill>
            <a:srgbClr val="4D4D4D"/>
          </a:solidFill>
          <a:latin typeface="Palatino" charset="0"/>
          <a:ea typeface="ヒラギノ明朝 ProN W3" charset="0"/>
          <a:cs typeface="ヒラギノ明朝 ProN W3" charset="0"/>
          <a:sym typeface="Palatino" charset="0"/>
        </a:defRPr>
      </a:lvl8pPr>
      <a:lvl9pPr marL="1868488" algn="ctr" rtl="0" fontAlgn="base">
        <a:spcBef>
          <a:spcPct val="0"/>
        </a:spcBef>
        <a:spcAft>
          <a:spcPct val="0"/>
        </a:spcAft>
        <a:defRPr sz="4400">
          <a:solidFill>
            <a:srgbClr val="4D4D4D"/>
          </a:solidFill>
          <a:latin typeface="Palatino" charset="0"/>
          <a:ea typeface="ヒラギノ明朝 ProN W3" charset="0"/>
          <a:cs typeface="ヒラギノ明朝 ProN W3" charset="0"/>
          <a:sym typeface="Palatino" charset="0"/>
        </a:defRPr>
      </a:lvl9pPr>
    </p:titleStyle>
    <p:bodyStyle>
      <a:lvl1pPr marL="39688" indent="-39688" algn="ctr" rtl="0" eaLnBrk="0" fontAlgn="base" hangingPunct="0">
        <a:spcBef>
          <a:spcPts val="800"/>
        </a:spcBef>
        <a:spcAft>
          <a:spcPct val="0"/>
        </a:spcAft>
        <a:defRPr sz="3200">
          <a:solidFill>
            <a:schemeClr val="tx1"/>
          </a:solidFill>
          <a:latin typeface="+mn-lt"/>
          <a:ea typeface="+mn-ea"/>
          <a:cs typeface="+mn-cs"/>
          <a:sym typeface="Palatino" pitchFamily="2" charset="77"/>
        </a:defRPr>
      </a:lvl1pPr>
      <a:lvl2pPr marL="446088" indent="11113" algn="ctr" rtl="0" eaLnBrk="0" fontAlgn="base" hangingPunct="0">
        <a:spcBef>
          <a:spcPts val="700"/>
        </a:spcBef>
        <a:spcAft>
          <a:spcPct val="0"/>
        </a:spcAft>
        <a:defRPr sz="2800">
          <a:solidFill>
            <a:schemeClr val="tx1"/>
          </a:solidFill>
          <a:latin typeface="+mn-lt"/>
          <a:ea typeface="+mn-ea"/>
          <a:cs typeface="+mn-cs"/>
          <a:sym typeface="Palatino" pitchFamily="2" charset="77"/>
        </a:defRPr>
      </a:lvl2pPr>
      <a:lvl3pPr marL="903288" indent="11113" algn="ctr" rtl="0" eaLnBrk="0" fontAlgn="base" hangingPunct="0">
        <a:spcBef>
          <a:spcPts val="600"/>
        </a:spcBef>
        <a:spcAft>
          <a:spcPct val="0"/>
        </a:spcAft>
        <a:defRPr sz="2400">
          <a:solidFill>
            <a:schemeClr val="tx1"/>
          </a:solidFill>
          <a:latin typeface="Palatino Italic" charset="0"/>
          <a:ea typeface="+mn-ea"/>
          <a:cs typeface="+mn-cs"/>
          <a:sym typeface="Palatino Italic" pitchFamily="2" charset="77"/>
        </a:defRPr>
      </a:lvl3pPr>
      <a:lvl4pPr marL="1360488" indent="11113" algn="ctr" rtl="0" eaLnBrk="0" fontAlgn="base" hangingPunct="0">
        <a:spcBef>
          <a:spcPts val="500"/>
        </a:spcBef>
        <a:spcAft>
          <a:spcPct val="0"/>
        </a:spcAft>
        <a:defRPr sz="2000">
          <a:solidFill>
            <a:schemeClr val="tx1"/>
          </a:solidFill>
          <a:latin typeface="+mn-lt"/>
          <a:ea typeface="+mn-ea"/>
          <a:cs typeface="+mn-cs"/>
          <a:sym typeface="Palatino" pitchFamily="2" charset="77"/>
        </a:defRPr>
      </a:lvl4pPr>
      <a:lvl5pPr marL="1817688" indent="11113" algn="ctr" rtl="0" eaLnBrk="0" fontAlgn="base" hangingPunct="0">
        <a:spcBef>
          <a:spcPts val="500"/>
        </a:spcBef>
        <a:spcAft>
          <a:spcPct val="0"/>
        </a:spcAft>
        <a:defRPr sz="2000">
          <a:solidFill>
            <a:schemeClr val="tx1"/>
          </a:solidFill>
          <a:latin typeface="+mn-lt"/>
          <a:ea typeface="+mn-ea"/>
          <a:cs typeface="+mn-cs"/>
          <a:sym typeface="Palatino" pitchFamily="2" charset="77"/>
        </a:defRPr>
      </a:lvl5pPr>
      <a:lvl6pPr marL="2274888" algn="ctr" rtl="0" fontAlgn="base">
        <a:spcBef>
          <a:spcPts val="500"/>
        </a:spcBef>
        <a:spcAft>
          <a:spcPct val="0"/>
        </a:spcAft>
        <a:defRPr sz="2000">
          <a:solidFill>
            <a:schemeClr val="tx1"/>
          </a:solidFill>
          <a:latin typeface="+mn-lt"/>
          <a:ea typeface="+mn-ea"/>
          <a:cs typeface="+mn-cs"/>
          <a:sym typeface="Palatino" charset="0"/>
        </a:defRPr>
      </a:lvl6pPr>
      <a:lvl7pPr marL="2732088" algn="ctr" rtl="0" fontAlgn="base">
        <a:spcBef>
          <a:spcPts val="500"/>
        </a:spcBef>
        <a:spcAft>
          <a:spcPct val="0"/>
        </a:spcAft>
        <a:defRPr sz="2000">
          <a:solidFill>
            <a:schemeClr val="tx1"/>
          </a:solidFill>
          <a:latin typeface="+mn-lt"/>
          <a:ea typeface="+mn-ea"/>
          <a:cs typeface="+mn-cs"/>
          <a:sym typeface="Palatino" charset="0"/>
        </a:defRPr>
      </a:lvl7pPr>
      <a:lvl8pPr marL="3189288" algn="ctr" rtl="0" fontAlgn="base">
        <a:spcBef>
          <a:spcPts val="500"/>
        </a:spcBef>
        <a:spcAft>
          <a:spcPct val="0"/>
        </a:spcAft>
        <a:defRPr sz="2000">
          <a:solidFill>
            <a:schemeClr val="tx1"/>
          </a:solidFill>
          <a:latin typeface="+mn-lt"/>
          <a:ea typeface="+mn-ea"/>
          <a:cs typeface="+mn-cs"/>
          <a:sym typeface="Palatino" charset="0"/>
        </a:defRPr>
      </a:lvl8pPr>
      <a:lvl9pPr marL="3646488" algn="ctr" rtl="0" fontAlgn="base">
        <a:spcBef>
          <a:spcPts val="500"/>
        </a:spcBef>
        <a:spcAft>
          <a:spcPct val="0"/>
        </a:spcAft>
        <a:defRPr sz="2000">
          <a:solidFill>
            <a:schemeClr val="tx1"/>
          </a:solidFill>
          <a:latin typeface="+mn-lt"/>
          <a:ea typeface="+mn-ea"/>
          <a:cs typeface="+mn-cs"/>
          <a:sym typeface="Palatino"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C32F010F-A013-2DEE-4BDD-4DE92822D77E}"/>
              </a:ext>
            </a:extLst>
          </p:cNvPr>
          <p:cNvSpPr>
            <a:spLocks noGrp="1" noChangeArrowheads="1"/>
          </p:cNvSpPr>
          <p:nvPr>
            <p:ph type="title"/>
          </p:nvPr>
        </p:nvSpPr>
        <p:spPr>
          <a:xfrm>
            <a:off x="3287713" y="1557338"/>
            <a:ext cx="7772400" cy="1295400"/>
          </a:xfrm>
        </p:spPr>
        <p:txBody>
          <a:bodyPr vert="horz" wrap="square" lIns="50800" tIns="50800" rIns="132080" bIns="50800" numCol="1" anchor="ctr" anchorCtr="0" compatLnSpc="1">
            <a:prstTxWarp prst="textNoShape">
              <a:avLst/>
            </a:prstTxWarp>
          </a:bodyPr>
          <a:lstStyle/>
          <a:p>
            <a:pPr indent="0" eaLnBrk="1" hangingPunct="1"/>
            <a:r>
              <a:rPr lang="en-US" altLang="en-US" sz="2800" b="1">
                <a:solidFill>
                  <a:srgbClr val="000090"/>
                </a:solidFill>
                <a:latin typeface="Palatino Bold" pitchFamily="2" charset="77"/>
                <a:sym typeface="Palatino Bold" pitchFamily="2" charset="77"/>
              </a:rPr>
              <a:t>AAO/AAT – an integrated culture of</a:t>
            </a:r>
            <a:br>
              <a:rPr lang="en-US" altLang="en-US" sz="2800" b="1">
                <a:solidFill>
                  <a:srgbClr val="000090"/>
                </a:solidFill>
                <a:latin typeface="Palatino Bold" pitchFamily="2" charset="77"/>
                <a:sym typeface="Palatino Bold" pitchFamily="2" charset="77"/>
              </a:rPr>
            </a:br>
            <a:r>
              <a:rPr lang="en-US" altLang="en-US" sz="2800" b="1">
                <a:solidFill>
                  <a:srgbClr val="000090"/>
                </a:solidFill>
                <a:latin typeface="Palatino Bold" pitchFamily="2" charset="77"/>
                <a:sym typeface="Palatino Bold" pitchFamily="2" charset="77"/>
              </a:rPr>
              <a:t>research, innovation &amp; practice</a:t>
            </a:r>
            <a:endParaRPr lang="en-US" altLang="en-US" sz="2800" b="1">
              <a:solidFill>
                <a:srgbClr val="000090"/>
              </a:solidFill>
              <a:latin typeface="Palatino Bold" pitchFamily="2" charset="77"/>
              <a:ea typeface="ヒラギノ明朝 ProN W6" panose="02020300000000000000" pitchFamily="18" charset="-128"/>
              <a:sym typeface="Palatino Bold" pitchFamily="2" charset="77"/>
            </a:endParaRPr>
          </a:p>
        </p:txBody>
      </p:sp>
      <p:sp>
        <p:nvSpPr>
          <p:cNvPr id="39939" name="Rectangle 2">
            <a:extLst>
              <a:ext uri="{FF2B5EF4-FFF2-40B4-BE49-F238E27FC236}">
                <a16:creationId xmlns:a16="http://schemas.microsoft.com/office/drawing/2014/main" id="{17DC86FF-CF9E-7587-F80B-C15C74FF269D}"/>
              </a:ext>
            </a:extLst>
          </p:cNvPr>
          <p:cNvSpPr>
            <a:spLocks noGrp="1" noChangeArrowheads="1"/>
          </p:cNvSpPr>
          <p:nvPr>
            <p:ph type="body" idx="1"/>
          </p:nvPr>
        </p:nvSpPr>
        <p:spPr>
          <a:xfrm>
            <a:off x="3962400" y="2781300"/>
            <a:ext cx="6400800" cy="3467100"/>
          </a:xfrm>
        </p:spPr>
        <p:txBody>
          <a:bodyPr vert="horz" wrap="square" lIns="50800" tIns="50800" rIns="132080" bIns="50800" numCol="1" anchor="t" anchorCtr="0" compatLnSpc="1">
            <a:prstTxWarp prst="textNoShape">
              <a:avLst/>
            </a:prstTxWarp>
          </a:bodyPr>
          <a:lstStyle/>
          <a:p>
            <a:pPr indent="0" eaLnBrk="1" hangingPunct="1"/>
            <a:r>
              <a:rPr lang="en-US" altLang="en-US" sz="2400">
                <a:solidFill>
                  <a:srgbClr val="0C0C0C"/>
                </a:solidFill>
              </a:rPr>
              <a:t>Joss Bland-Hawthorn</a:t>
            </a:r>
          </a:p>
          <a:p>
            <a:pPr indent="0" eaLnBrk="1" hangingPunct="1"/>
            <a:r>
              <a:rPr lang="en-US" altLang="en-US" sz="1800">
                <a:solidFill>
                  <a:srgbClr val="0C0C0C"/>
                </a:solidFill>
              </a:rPr>
              <a:t>University of Sydney</a:t>
            </a:r>
            <a:endParaRPr lang="en-US" altLang="en-US" sz="1800">
              <a:solidFill>
                <a:srgbClr val="1F1F1F"/>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552FE7-5F32-1C86-016C-CB7A9244B982}"/>
              </a:ext>
            </a:extLst>
          </p:cNvPr>
          <p:cNvPicPr>
            <a:picLocks noChangeAspect="1"/>
          </p:cNvPicPr>
          <p:nvPr/>
        </p:nvPicPr>
        <p:blipFill>
          <a:blip r:embed="rId2"/>
          <a:stretch>
            <a:fillRect/>
          </a:stretch>
        </p:blipFill>
        <p:spPr>
          <a:xfrm>
            <a:off x="2638321" y="340334"/>
            <a:ext cx="7772400" cy="3856790"/>
          </a:xfrm>
          <a:prstGeom prst="rect">
            <a:avLst/>
          </a:prstGeom>
        </p:spPr>
      </p:pic>
      <p:pic>
        <p:nvPicPr>
          <p:cNvPr id="7" name="Picture 6">
            <a:extLst>
              <a:ext uri="{FF2B5EF4-FFF2-40B4-BE49-F238E27FC236}">
                <a16:creationId xmlns:a16="http://schemas.microsoft.com/office/drawing/2014/main" id="{A80E777F-CD9F-8C06-4F28-A98F55DFAAFA}"/>
              </a:ext>
            </a:extLst>
          </p:cNvPr>
          <p:cNvPicPr>
            <a:picLocks noChangeAspect="1"/>
          </p:cNvPicPr>
          <p:nvPr/>
        </p:nvPicPr>
        <p:blipFill>
          <a:blip r:embed="rId3"/>
          <a:stretch>
            <a:fillRect/>
          </a:stretch>
        </p:blipFill>
        <p:spPr>
          <a:xfrm>
            <a:off x="2697956" y="4344953"/>
            <a:ext cx="7772400" cy="2006324"/>
          </a:xfrm>
          <a:prstGeom prst="rect">
            <a:avLst/>
          </a:prstGeom>
        </p:spPr>
      </p:pic>
      <p:sp>
        <p:nvSpPr>
          <p:cNvPr id="8" name="TextBox 7">
            <a:extLst>
              <a:ext uri="{FF2B5EF4-FFF2-40B4-BE49-F238E27FC236}">
                <a16:creationId xmlns:a16="http://schemas.microsoft.com/office/drawing/2014/main" id="{90652C26-488C-1A28-E73B-9919BF288070}"/>
              </a:ext>
            </a:extLst>
          </p:cNvPr>
          <p:cNvSpPr txBox="1"/>
          <p:nvPr/>
        </p:nvSpPr>
        <p:spPr>
          <a:xfrm>
            <a:off x="9884735" y="982765"/>
            <a:ext cx="2307265" cy="1200329"/>
          </a:xfrm>
          <a:prstGeom prst="rect">
            <a:avLst/>
          </a:prstGeom>
          <a:noFill/>
        </p:spPr>
        <p:txBody>
          <a:bodyPr wrap="square" rtlCol="0">
            <a:spAutoFit/>
          </a:bodyPr>
          <a:lstStyle/>
          <a:p>
            <a:r>
              <a:rPr lang="en-US" b="1">
                <a:solidFill>
                  <a:srgbClr val="FF0000"/>
                </a:solidFill>
              </a:rPr>
              <a:t>SPIE 2004, Glasgow</a:t>
            </a:r>
          </a:p>
          <a:p>
            <a:endParaRPr lang="en-US">
              <a:solidFill>
                <a:srgbClr val="FF0000"/>
              </a:solidFill>
            </a:endParaRPr>
          </a:p>
          <a:p>
            <a:r>
              <a:rPr lang="en-US">
                <a:solidFill>
                  <a:srgbClr val="FF0000"/>
                </a:solidFill>
              </a:rPr>
              <a:t>14 of us went to sell our wares!</a:t>
            </a:r>
          </a:p>
        </p:txBody>
      </p:sp>
      <p:sp>
        <p:nvSpPr>
          <p:cNvPr id="3" name="TextBox 2">
            <a:extLst>
              <a:ext uri="{FF2B5EF4-FFF2-40B4-BE49-F238E27FC236}">
                <a16:creationId xmlns:a16="http://schemas.microsoft.com/office/drawing/2014/main" id="{8932F09F-DA20-218C-481F-9581055F273C}"/>
              </a:ext>
            </a:extLst>
          </p:cNvPr>
          <p:cNvSpPr txBox="1"/>
          <p:nvPr/>
        </p:nvSpPr>
        <p:spPr>
          <a:xfrm>
            <a:off x="192506" y="192505"/>
            <a:ext cx="2971800" cy="1754326"/>
          </a:xfrm>
          <a:prstGeom prst="rect">
            <a:avLst/>
          </a:prstGeom>
          <a:noFill/>
        </p:spPr>
        <p:txBody>
          <a:bodyPr wrap="square" rtlCol="0">
            <a:spAutoFit/>
          </a:bodyPr>
          <a:lstStyle/>
          <a:p>
            <a:r>
              <a:rPr lang="en-US" b="1">
                <a:solidFill>
                  <a:srgbClr val="0070C0"/>
                </a:solidFill>
              </a:rPr>
              <a:t>The IS group was the Board’s idea, not the Director’s.</a:t>
            </a:r>
          </a:p>
          <a:p>
            <a:endParaRPr lang="en-US">
              <a:solidFill>
                <a:srgbClr val="0070C0"/>
              </a:solidFill>
            </a:endParaRPr>
          </a:p>
          <a:p>
            <a:r>
              <a:rPr lang="en-US">
                <a:solidFill>
                  <a:srgbClr val="0070C0"/>
                </a:solidFill>
              </a:rPr>
              <a:t>“There is so much innovation under way, this should be the focus of a distinct group.”</a:t>
            </a:r>
          </a:p>
        </p:txBody>
      </p:sp>
    </p:spTree>
    <p:extLst>
      <p:ext uri="{BB962C8B-B14F-4D97-AF65-F5344CB8AC3E}">
        <p14:creationId xmlns:p14="http://schemas.microsoft.com/office/powerpoint/2010/main" val="130050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6ABA01-271F-3826-18EB-3924A9F023CD}"/>
              </a:ext>
            </a:extLst>
          </p:cNvPr>
          <p:cNvPicPr>
            <a:picLocks noChangeAspect="1"/>
          </p:cNvPicPr>
          <p:nvPr/>
        </p:nvPicPr>
        <p:blipFill>
          <a:blip r:embed="rId2"/>
          <a:stretch>
            <a:fillRect/>
          </a:stretch>
        </p:blipFill>
        <p:spPr>
          <a:xfrm>
            <a:off x="126639" y="1745584"/>
            <a:ext cx="2874678" cy="2874678"/>
          </a:xfrm>
          <a:prstGeom prst="rect">
            <a:avLst/>
          </a:prstGeom>
        </p:spPr>
      </p:pic>
      <p:pic>
        <p:nvPicPr>
          <p:cNvPr id="5" name="Picture 4">
            <a:extLst>
              <a:ext uri="{FF2B5EF4-FFF2-40B4-BE49-F238E27FC236}">
                <a16:creationId xmlns:a16="http://schemas.microsoft.com/office/drawing/2014/main" id="{35C01608-886E-A2CA-BE65-20FA0FE85F40}"/>
              </a:ext>
            </a:extLst>
          </p:cNvPr>
          <p:cNvPicPr>
            <a:picLocks noChangeAspect="1"/>
          </p:cNvPicPr>
          <p:nvPr/>
        </p:nvPicPr>
        <p:blipFill>
          <a:blip r:embed="rId3"/>
          <a:stretch>
            <a:fillRect/>
          </a:stretch>
        </p:blipFill>
        <p:spPr>
          <a:xfrm>
            <a:off x="4292961" y="989618"/>
            <a:ext cx="7772400" cy="4097449"/>
          </a:xfrm>
          <a:prstGeom prst="rect">
            <a:avLst/>
          </a:prstGeom>
        </p:spPr>
      </p:pic>
      <p:pic>
        <p:nvPicPr>
          <p:cNvPr id="7" name="Picture 6">
            <a:extLst>
              <a:ext uri="{FF2B5EF4-FFF2-40B4-BE49-F238E27FC236}">
                <a16:creationId xmlns:a16="http://schemas.microsoft.com/office/drawing/2014/main" id="{0BD9D164-49A9-EC39-FEEB-102BB09652FB}"/>
              </a:ext>
            </a:extLst>
          </p:cNvPr>
          <p:cNvPicPr>
            <a:picLocks noChangeAspect="1"/>
          </p:cNvPicPr>
          <p:nvPr/>
        </p:nvPicPr>
        <p:blipFill>
          <a:blip r:embed="rId4"/>
          <a:stretch>
            <a:fillRect/>
          </a:stretch>
        </p:blipFill>
        <p:spPr>
          <a:xfrm>
            <a:off x="1840524" y="3911111"/>
            <a:ext cx="2874678" cy="2736913"/>
          </a:xfrm>
          <a:prstGeom prst="rect">
            <a:avLst/>
          </a:prstGeom>
        </p:spPr>
      </p:pic>
      <p:sp>
        <p:nvSpPr>
          <p:cNvPr id="8" name="TextBox 7">
            <a:extLst>
              <a:ext uri="{FF2B5EF4-FFF2-40B4-BE49-F238E27FC236}">
                <a16:creationId xmlns:a16="http://schemas.microsoft.com/office/drawing/2014/main" id="{D8EAC0C5-4269-1479-3B4D-101695B36E5E}"/>
              </a:ext>
            </a:extLst>
          </p:cNvPr>
          <p:cNvSpPr txBox="1"/>
          <p:nvPr/>
        </p:nvSpPr>
        <p:spPr>
          <a:xfrm>
            <a:off x="285751" y="204264"/>
            <a:ext cx="3730664" cy="1077218"/>
          </a:xfrm>
          <a:prstGeom prst="rect">
            <a:avLst/>
          </a:prstGeom>
          <a:noFill/>
        </p:spPr>
        <p:txBody>
          <a:bodyPr wrap="square" rtlCol="0">
            <a:spAutoFit/>
          </a:bodyPr>
          <a:lstStyle/>
          <a:p>
            <a:r>
              <a:rPr lang="en-US" sz="3200" b="1"/>
              <a:t>Ivan Baldry</a:t>
            </a:r>
          </a:p>
          <a:p>
            <a:r>
              <a:rPr lang="en-US" sz="3200" b="1"/>
              <a:t>Gordon Robertson</a:t>
            </a:r>
          </a:p>
        </p:txBody>
      </p:sp>
      <p:sp>
        <p:nvSpPr>
          <p:cNvPr id="2" name="TextBox 1">
            <a:extLst>
              <a:ext uri="{FF2B5EF4-FFF2-40B4-BE49-F238E27FC236}">
                <a16:creationId xmlns:a16="http://schemas.microsoft.com/office/drawing/2014/main" id="{385C4D80-A89B-CCC9-063A-900DE593EFDB}"/>
              </a:ext>
            </a:extLst>
          </p:cNvPr>
          <p:cNvSpPr txBox="1"/>
          <p:nvPr/>
        </p:nvSpPr>
        <p:spPr>
          <a:xfrm>
            <a:off x="4572326" y="204264"/>
            <a:ext cx="6857673" cy="646331"/>
          </a:xfrm>
          <a:prstGeom prst="rect">
            <a:avLst/>
          </a:prstGeom>
          <a:noFill/>
        </p:spPr>
        <p:txBody>
          <a:bodyPr wrap="square" rtlCol="0">
            <a:spAutoFit/>
          </a:bodyPr>
          <a:lstStyle/>
          <a:p>
            <a:r>
              <a:rPr lang="en-US" b="1">
                <a:solidFill>
                  <a:srgbClr val="FF0000"/>
                </a:solidFill>
              </a:rPr>
              <a:t>Sam Barden </a:t>
            </a:r>
            <a:r>
              <a:rPr lang="en-US">
                <a:solidFill>
                  <a:srgbClr val="FF0000"/>
                </a:solidFill>
              </a:rPr>
              <a:t>joined the staff. In earlier work, he promoted VPH gratings but told me that very little was known beyond the fact they work.</a:t>
            </a:r>
          </a:p>
        </p:txBody>
      </p:sp>
      <p:sp>
        <p:nvSpPr>
          <p:cNvPr id="6" name="TextBox 5">
            <a:extLst>
              <a:ext uri="{FF2B5EF4-FFF2-40B4-BE49-F238E27FC236}">
                <a16:creationId xmlns:a16="http://schemas.microsoft.com/office/drawing/2014/main" id="{93005EE9-44CB-9DCE-C712-983A52721D9F}"/>
              </a:ext>
            </a:extLst>
          </p:cNvPr>
          <p:cNvSpPr txBox="1"/>
          <p:nvPr/>
        </p:nvSpPr>
        <p:spPr>
          <a:xfrm>
            <a:off x="10351476" y="6264964"/>
            <a:ext cx="1940011" cy="383060"/>
          </a:xfrm>
          <a:prstGeom prst="rect">
            <a:avLst/>
          </a:prstGeom>
          <a:noFill/>
        </p:spPr>
        <p:txBody>
          <a:bodyPr wrap="square" rtlCol="0">
            <a:spAutoFit/>
          </a:bodyPr>
          <a:lstStyle/>
          <a:p>
            <a:r>
              <a:rPr lang="en-US"/>
              <a:t>Ivan’s journey</a:t>
            </a:r>
          </a:p>
        </p:txBody>
      </p:sp>
    </p:spTree>
    <p:extLst>
      <p:ext uri="{BB962C8B-B14F-4D97-AF65-F5344CB8AC3E}">
        <p14:creationId xmlns:p14="http://schemas.microsoft.com/office/powerpoint/2010/main" val="3920982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089C46-DAAE-4D40-43DE-C71712E54CAD}"/>
              </a:ext>
            </a:extLst>
          </p:cNvPr>
          <p:cNvSpPr txBox="1"/>
          <p:nvPr/>
        </p:nvSpPr>
        <p:spPr>
          <a:xfrm>
            <a:off x="285751" y="204264"/>
            <a:ext cx="2785732" cy="584775"/>
          </a:xfrm>
          <a:prstGeom prst="rect">
            <a:avLst/>
          </a:prstGeom>
          <a:noFill/>
        </p:spPr>
        <p:txBody>
          <a:bodyPr wrap="square" rtlCol="0">
            <a:spAutoFit/>
          </a:bodyPr>
          <a:lstStyle/>
          <a:p>
            <a:r>
              <a:rPr lang="en-US" sz="3200" b="1"/>
              <a:t>Jeremy Bailey</a:t>
            </a:r>
          </a:p>
        </p:txBody>
      </p:sp>
      <p:pic>
        <p:nvPicPr>
          <p:cNvPr id="5" name="Picture 4">
            <a:extLst>
              <a:ext uri="{FF2B5EF4-FFF2-40B4-BE49-F238E27FC236}">
                <a16:creationId xmlns:a16="http://schemas.microsoft.com/office/drawing/2014/main" id="{F38901AB-E237-8C2C-3136-FBE3412F2D48}"/>
              </a:ext>
            </a:extLst>
          </p:cNvPr>
          <p:cNvPicPr>
            <a:picLocks noChangeAspect="1"/>
          </p:cNvPicPr>
          <p:nvPr/>
        </p:nvPicPr>
        <p:blipFill>
          <a:blip r:embed="rId3"/>
          <a:stretch>
            <a:fillRect/>
          </a:stretch>
        </p:blipFill>
        <p:spPr>
          <a:xfrm>
            <a:off x="211323" y="3175686"/>
            <a:ext cx="3478050" cy="3478050"/>
          </a:xfrm>
          <a:prstGeom prst="rect">
            <a:avLst/>
          </a:prstGeom>
        </p:spPr>
      </p:pic>
      <p:pic>
        <p:nvPicPr>
          <p:cNvPr id="7" name="Picture 6">
            <a:extLst>
              <a:ext uri="{FF2B5EF4-FFF2-40B4-BE49-F238E27FC236}">
                <a16:creationId xmlns:a16="http://schemas.microsoft.com/office/drawing/2014/main" id="{5AD65CED-9415-6D91-DE1B-27B5E41376E9}"/>
              </a:ext>
            </a:extLst>
          </p:cNvPr>
          <p:cNvPicPr>
            <a:picLocks noChangeAspect="1"/>
          </p:cNvPicPr>
          <p:nvPr/>
        </p:nvPicPr>
        <p:blipFill>
          <a:blip r:embed="rId4"/>
          <a:stretch>
            <a:fillRect/>
          </a:stretch>
        </p:blipFill>
        <p:spPr>
          <a:xfrm>
            <a:off x="4419600" y="0"/>
            <a:ext cx="7772400" cy="5003482"/>
          </a:xfrm>
          <a:prstGeom prst="rect">
            <a:avLst/>
          </a:prstGeom>
        </p:spPr>
      </p:pic>
      <p:pic>
        <p:nvPicPr>
          <p:cNvPr id="9" name="Picture 8">
            <a:extLst>
              <a:ext uri="{FF2B5EF4-FFF2-40B4-BE49-F238E27FC236}">
                <a16:creationId xmlns:a16="http://schemas.microsoft.com/office/drawing/2014/main" id="{EC205BE0-E8C9-2A2C-9CD8-5F6D9072BB19}"/>
              </a:ext>
            </a:extLst>
          </p:cNvPr>
          <p:cNvPicPr>
            <a:picLocks noChangeAspect="1"/>
          </p:cNvPicPr>
          <p:nvPr/>
        </p:nvPicPr>
        <p:blipFill>
          <a:blip r:embed="rId5"/>
          <a:stretch>
            <a:fillRect/>
          </a:stretch>
        </p:blipFill>
        <p:spPr>
          <a:xfrm>
            <a:off x="5766061" y="3063693"/>
            <a:ext cx="6307467" cy="3666716"/>
          </a:xfrm>
          <a:prstGeom prst="rect">
            <a:avLst/>
          </a:prstGeom>
        </p:spPr>
      </p:pic>
      <p:sp>
        <p:nvSpPr>
          <p:cNvPr id="10" name="TextBox 9">
            <a:extLst>
              <a:ext uri="{FF2B5EF4-FFF2-40B4-BE49-F238E27FC236}">
                <a16:creationId xmlns:a16="http://schemas.microsoft.com/office/drawing/2014/main" id="{DFE1366D-2F84-1D72-41A6-5894DC06F7EB}"/>
              </a:ext>
            </a:extLst>
          </p:cNvPr>
          <p:cNvSpPr txBox="1"/>
          <p:nvPr/>
        </p:nvSpPr>
        <p:spPr>
          <a:xfrm>
            <a:off x="4657060" y="127591"/>
            <a:ext cx="2626242" cy="369332"/>
          </a:xfrm>
          <a:prstGeom prst="rect">
            <a:avLst/>
          </a:prstGeom>
          <a:noFill/>
        </p:spPr>
        <p:txBody>
          <a:bodyPr wrap="square" rtlCol="0">
            <a:spAutoFit/>
          </a:bodyPr>
          <a:lstStyle/>
          <a:p>
            <a:r>
              <a:rPr lang="en-US"/>
              <a:t>ESO Gravity</a:t>
            </a:r>
          </a:p>
        </p:txBody>
      </p:sp>
    </p:spTree>
    <p:extLst>
      <p:ext uri="{BB962C8B-B14F-4D97-AF65-F5344CB8AC3E}">
        <p14:creationId xmlns:p14="http://schemas.microsoft.com/office/powerpoint/2010/main" val="324950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FB2D1-E15A-E6F2-3C03-7296B6F93799}"/>
              </a:ext>
            </a:extLst>
          </p:cNvPr>
          <p:cNvPicPr>
            <a:picLocks noChangeAspect="1"/>
          </p:cNvPicPr>
          <p:nvPr/>
        </p:nvPicPr>
        <p:blipFill>
          <a:blip r:embed="rId3"/>
          <a:stretch>
            <a:fillRect/>
          </a:stretch>
        </p:blipFill>
        <p:spPr>
          <a:xfrm>
            <a:off x="2987750" y="58136"/>
            <a:ext cx="6002192" cy="4029740"/>
          </a:xfrm>
          <a:prstGeom prst="rect">
            <a:avLst/>
          </a:prstGeom>
        </p:spPr>
      </p:pic>
      <p:sp>
        <p:nvSpPr>
          <p:cNvPr id="4" name="TextBox 3">
            <a:extLst>
              <a:ext uri="{FF2B5EF4-FFF2-40B4-BE49-F238E27FC236}">
                <a16:creationId xmlns:a16="http://schemas.microsoft.com/office/drawing/2014/main" id="{643A46E9-1CB8-E35B-828B-304C64F73606}"/>
              </a:ext>
            </a:extLst>
          </p:cNvPr>
          <p:cNvSpPr txBox="1"/>
          <p:nvPr/>
        </p:nvSpPr>
        <p:spPr>
          <a:xfrm>
            <a:off x="202018" y="340242"/>
            <a:ext cx="2785732" cy="1077218"/>
          </a:xfrm>
          <a:prstGeom prst="rect">
            <a:avLst/>
          </a:prstGeom>
          <a:noFill/>
        </p:spPr>
        <p:txBody>
          <a:bodyPr wrap="square" rtlCol="0">
            <a:spAutoFit/>
          </a:bodyPr>
          <a:lstStyle/>
          <a:p>
            <a:r>
              <a:rPr lang="en-US" sz="3200" b="1"/>
              <a:t>Will Saunders</a:t>
            </a:r>
          </a:p>
          <a:p>
            <a:r>
              <a:rPr lang="en-US" sz="3200" b="1"/>
              <a:t>Fred Watson </a:t>
            </a:r>
          </a:p>
        </p:txBody>
      </p:sp>
      <p:pic>
        <p:nvPicPr>
          <p:cNvPr id="9" name="Picture 8">
            <a:extLst>
              <a:ext uri="{FF2B5EF4-FFF2-40B4-BE49-F238E27FC236}">
                <a16:creationId xmlns:a16="http://schemas.microsoft.com/office/drawing/2014/main" id="{B8427346-05B2-5E50-8A39-9ADF0B8A900E}"/>
              </a:ext>
            </a:extLst>
          </p:cNvPr>
          <p:cNvPicPr>
            <a:picLocks noChangeAspect="1"/>
          </p:cNvPicPr>
          <p:nvPr/>
        </p:nvPicPr>
        <p:blipFill>
          <a:blip r:embed="rId4"/>
          <a:stretch>
            <a:fillRect/>
          </a:stretch>
        </p:blipFill>
        <p:spPr>
          <a:xfrm>
            <a:off x="4943301" y="2641536"/>
            <a:ext cx="7046681" cy="4029740"/>
          </a:xfrm>
          <a:prstGeom prst="rect">
            <a:avLst/>
          </a:prstGeom>
        </p:spPr>
      </p:pic>
      <p:pic>
        <p:nvPicPr>
          <p:cNvPr id="11" name="Picture 10">
            <a:extLst>
              <a:ext uri="{FF2B5EF4-FFF2-40B4-BE49-F238E27FC236}">
                <a16:creationId xmlns:a16="http://schemas.microsoft.com/office/drawing/2014/main" id="{FA43D8EB-3B7B-6050-4152-5FF1B5150893}"/>
              </a:ext>
            </a:extLst>
          </p:cNvPr>
          <p:cNvPicPr>
            <a:picLocks noChangeAspect="1"/>
          </p:cNvPicPr>
          <p:nvPr/>
        </p:nvPicPr>
        <p:blipFill rotWithShape="1">
          <a:blip r:embed="rId5"/>
          <a:srcRect l="51676"/>
          <a:stretch/>
        </p:blipFill>
        <p:spPr>
          <a:xfrm>
            <a:off x="202018" y="2314412"/>
            <a:ext cx="3755951" cy="4356864"/>
          </a:xfrm>
          <a:prstGeom prst="rect">
            <a:avLst/>
          </a:prstGeom>
        </p:spPr>
      </p:pic>
      <p:sp>
        <p:nvSpPr>
          <p:cNvPr id="12" name="TextBox 11">
            <a:extLst>
              <a:ext uri="{FF2B5EF4-FFF2-40B4-BE49-F238E27FC236}">
                <a16:creationId xmlns:a16="http://schemas.microsoft.com/office/drawing/2014/main" id="{40034D25-6E42-E130-1969-FBCA2F9EA6A4}"/>
              </a:ext>
            </a:extLst>
          </p:cNvPr>
          <p:cNvSpPr txBox="1"/>
          <p:nvPr/>
        </p:nvSpPr>
        <p:spPr>
          <a:xfrm>
            <a:off x="9344024" y="340242"/>
            <a:ext cx="2645957" cy="646331"/>
          </a:xfrm>
          <a:prstGeom prst="rect">
            <a:avLst/>
          </a:prstGeom>
          <a:noFill/>
        </p:spPr>
        <p:txBody>
          <a:bodyPr wrap="square" rtlCol="0">
            <a:spAutoFit/>
          </a:bodyPr>
          <a:lstStyle/>
          <a:p>
            <a:r>
              <a:rPr lang="en-US"/>
              <a:t>RAVE survey (7000 cites)</a:t>
            </a:r>
          </a:p>
          <a:p>
            <a:r>
              <a:rPr lang="en-US"/>
              <a:t>6dFGS survey (5000 cites)</a:t>
            </a:r>
          </a:p>
        </p:txBody>
      </p:sp>
    </p:spTree>
    <p:extLst>
      <p:ext uri="{BB962C8B-B14F-4D97-AF65-F5344CB8AC3E}">
        <p14:creationId xmlns:p14="http://schemas.microsoft.com/office/powerpoint/2010/main" val="17697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0C7FD-6A31-9428-2831-27C64F934365}"/>
              </a:ext>
            </a:extLst>
          </p:cNvPr>
          <p:cNvPicPr>
            <a:picLocks noChangeAspect="1"/>
          </p:cNvPicPr>
          <p:nvPr/>
        </p:nvPicPr>
        <p:blipFill rotWithShape="1">
          <a:blip r:embed="rId3"/>
          <a:srcRect l="6476" r="2183"/>
          <a:stretch/>
        </p:blipFill>
        <p:spPr>
          <a:xfrm>
            <a:off x="183028" y="3719152"/>
            <a:ext cx="2889782" cy="2976923"/>
          </a:xfrm>
          <a:prstGeom prst="rect">
            <a:avLst/>
          </a:prstGeom>
        </p:spPr>
      </p:pic>
      <p:sp>
        <p:nvSpPr>
          <p:cNvPr id="4" name="TextBox 3">
            <a:extLst>
              <a:ext uri="{FF2B5EF4-FFF2-40B4-BE49-F238E27FC236}">
                <a16:creationId xmlns:a16="http://schemas.microsoft.com/office/drawing/2014/main" id="{5BDEB0F2-20C6-6AD1-2751-D4091FE693DC}"/>
              </a:ext>
            </a:extLst>
          </p:cNvPr>
          <p:cNvSpPr txBox="1"/>
          <p:nvPr/>
        </p:nvSpPr>
        <p:spPr>
          <a:xfrm>
            <a:off x="318977" y="244549"/>
            <a:ext cx="3189768" cy="1077218"/>
          </a:xfrm>
          <a:prstGeom prst="rect">
            <a:avLst/>
          </a:prstGeom>
          <a:noFill/>
        </p:spPr>
        <p:txBody>
          <a:bodyPr wrap="square" rtlCol="0">
            <a:spAutoFit/>
          </a:bodyPr>
          <a:lstStyle/>
          <a:p>
            <a:r>
              <a:rPr lang="en-US" sz="3200" b="1"/>
              <a:t>Anna Moore</a:t>
            </a:r>
          </a:p>
          <a:p>
            <a:r>
              <a:rPr lang="en-US" sz="3200" b="1"/>
              <a:t>Peter Gillingham</a:t>
            </a:r>
          </a:p>
        </p:txBody>
      </p:sp>
      <p:pic>
        <p:nvPicPr>
          <p:cNvPr id="6" name="Picture 5">
            <a:extLst>
              <a:ext uri="{FF2B5EF4-FFF2-40B4-BE49-F238E27FC236}">
                <a16:creationId xmlns:a16="http://schemas.microsoft.com/office/drawing/2014/main" id="{194CF8C4-3A1C-7CEA-AE46-98C994D841D9}"/>
              </a:ext>
            </a:extLst>
          </p:cNvPr>
          <p:cNvPicPr>
            <a:picLocks noChangeAspect="1"/>
          </p:cNvPicPr>
          <p:nvPr/>
        </p:nvPicPr>
        <p:blipFill>
          <a:blip r:embed="rId4"/>
          <a:stretch>
            <a:fillRect/>
          </a:stretch>
        </p:blipFill>
        <p:spPr>
          <a:xfrm>
            <a:off x="3240272" y="3719151"/>
            <a:ext cx="2460174" cy="2976923"/>
          </a:xfrm>
          <a:prstGeom prst="rect">
            <a:avLst/>
          </a:prstGeom>
        </p:spPr>
      </p:pic>
      <p:pic>
        <p:nvPicPr>
          <p:cNvPr id="8" name="Picture 7">
            <a:extLst>
              <a:ext uri="{FF2B5EF4-FFF2-40B4-BE49-F238E27FC236}">
                <a16:creationId xmlns:a16="http://schemas.microsoft.com/office/drawing/2014/main" id="{BB8DC140-C145-894A-9626-584169B53E67}"/>
              </a:ext>
            </a:extLst>
          </p:cNvPr>
          <p:cNvPicPr>
            <a:picLocks noChangeAspect="1"/>
          </p:cNvPicPr>
          <p:nvPr/>
        </p:nvPicPr>
        <p:blipFill>
          <a:blip r:embed="rId5"/>
          <a:stretch>
            <a:fillRect/>
          </a:stretch>
        </p:blipFill>
        <p:spPr>
          <a:xfrm>
            <a:off x="7128053" y="421906"/>
            <a:ext cx="4880919" cy="3677224"/>
          </a:xfrm>
          <a:prstGeom prst="rect">
            <a:avLst/>
          </a:prstGeom>
        </p:spPr>
      </p:pic>
      <p:pic>
        <p:nvPicPr>
          <p:cNvPr id="10" name="Picture 9">
            <a:extLst>
              <a:ext uri="{FF2B5EF4-FFF2-40B4-BE49-F238E27FC236}">
                <a16:creationId xmlns:a16="http://schemas.microsoft.com/office/drawing/2014/main" id="{C1E22CF5-A7A7-2648-0598-6D6FAD06C905}"/>
              </a:ext>
            </a:extLst>
          </p:cNvPr>
          <p:cNvPicPr>
            <a:picLocks noChangeAspect="1"/>
          </p:cNvPicPr>
          <p:nvPr/>
        </p:nvPicPr>
        <p:blipFill>
          <a:blip r:embed="rId6"/>
          <a:stretch>
            <a:fillRect/>
          </a:stretch>
        </p:blipFill>
        <p:spPr>
          <a:xfrm>
            <a:off x="3279565" y="421906"/>
            <a:ext cx="3732018" cy="3099770"/>
          </a:xfrm>
          <a:prstGeom prst="rect">
            <a:avLst/>
          </a:prstGeom>
        </p:spPr>
      </p:pic>
      <p:pic>
        <p:nvPicPr>
          <p:cNvPr id="5" name="Picture 4">
            <a:extLst>
              <a:ext uri="{FF2B5EF4-FFF2-40B4-BE49-F238E27FC236}">
                <a16:creationId xmlns:a16="http://schemas.microsoft.com/office/drawing/2014/main" id="{EB7BF0EC-B506-1F3F-DDE5-07BEBD355589}"/>
              </a:ext>
            </a:extLst>
          </p:cNvPr>
          <p:cNvPicPr>
            <a:picLocks noChangeAspect="1"/>
          </p:cNvPicPr>
          <p:nvPr/>
        </p:nvPicPr>
        <p:blipFill>
          <a:blip r:embed="rId7"/>
          <a:stretch>
            <a:fillRect/>
          </a:stretch>
        </p:blipFill>
        <p:spPr>
          <a:xfrm>
            <a:off x="7108338" y="4451360"/>
            <a:ext cx="4880919" cy="2244714"/>
          </a:xfrm>
          <a:prstGeom prst="rect">
            <a:avLst/>
          </a:prstGeom>
        </p:spPr>
      </p:pic>
      <p:sp>
        <p:nvSpPr>
          <p:cNvPr id="2" name="TextBox 1">
            <a:extLst>
              <a:ext uri="{FF2B5EF4-FFF2-40B4-BE49-F238E27FC236}">
                <a16:creationId xmlns:a16="http://schemas.microsoft.com/office/drawing/2014/main" id="{E26C4021-B60E-4E1F-671A-7A6BF8D216F7}"/>
              </a:ext>
            </a:extLst>
          </p:cNvPr>
          <p:cNvSpPr txBox="1"/>
          <p:nvPr/>
        </p:nvSpPr>
        <p:spPr>
          <a:xfrm>
            <a:off x="318977" y="2052389"/>
            <a:ext cx="2319130" cy="369332"/>
          </a:xfrm>
          <a:prstGeom prst="rect">
            <a:avLst/>
          </a:prstGeom>
          <a:noFill/>
        </p:spPr>
        <p:txBody>
          <a:bodyPr wrap="square" rtlCol="0">
            <a:spAutoFit/>
          </a:bodyPr>
          <a:lstStyle/>
          <a:p>
            <a:r>
              <a:rPr lang="en-US"/>
              <a:t>The role of industry</a:t>
            </a:r>
          </a:p>
        </p:txBody>
      </p:sp>
    </p:spTree>
    <p:extLst>
      <p:ext uri="{BB962C8B-B14F-4D97-AF65-F5344CB8AC3E}">
        <p14:creationId xmlns:p14="http://schemas.microsoft.com/office/powerpoint/2010/main" val="3292544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458155-0C16-3C9D-ED96-5E9FE55A3567}"/>
              </a:ext>
            </a:extLst>
          </p:cNvPr>
          <p:cNvPicPr>
            <a:picLocks noChangeAspect="1"/>
          </p:cNvPicPr>
          <p:nvPr/>
        </p:nvPicPr>
        <p:blipFill>
          <a:blip r:embed="rId3"/>
          <a:stretch>
            <a:fillRect/>
          </a:stretch>
        </p:blipFill>
        <p:spPr>
          <a:xfrm>
            <a:off x="285751" y="2400300"/>
            <a:ext cx="3335428" cy="4253436"/>
          </a:xfrm>
          <a:prstGeom prst="rect">
            <a:avLst/>
          </a:prstGeom>
        </p:spPr>
      </p:pic>
      <p:sp>
        <p:nvSpPr>
          <p:cNvPr id="4" name="TextBox 3">
            <a:extLst>
              <a:ext uri="{FF2B5EF4-FFF2-40B4-BE49-F238E27FC236}">
                <a16:creationId xmlns:a16="http://schemas.microsoft.com/office/drawing/2014/main" id="{59089C46-DAAE-4D40-43DE-C71712E54CAD}"/>
              </a:ext>
            </a:extLst>
          </p:cNvPr>
          <p:cNvSpPr txBox="1"/>
          <p:nvPr/>
        </p:nvSpPr>
        <p:spPr>
          <a:xfrm>
            <a:off x="285751" y="204264"/>
            <a:ext cx="2785732" cy="584775"/>
          </a:xfrm>
          <a:prstGeom prst="rect">
            <a:avLst/>
          </a:prstGeom>
          <a:noFill/>
        </p:spPr>
        <p:txBody>
          <a:bodyPr wrap="square" rtlCol="0">
            <a:spAutoFit/>
          </a:bodyPr>
          <a:lstStyle/>
          <a:p>
            <a:r>
              <a:rPr lang="en-US" sz="3200" b="1"/>
              <a:t>Simon Ellis</a:t>
            </a:r>
          </a:p>
        </p:txBody>
      </p:sp>
      <p:pic>
        <p:nvPicPr>
          <p:cNvPr id="5" name="Picture 4">
            <a:extLst>
              <a:ext uri="{FF2B5EF4-FFF2-40B4-BE49-F238E27FC236}">
                <a16:creationId xmlns:a16="http://schemas.microsoft.com/office/drawing/2014/main" id="{B4CE7677-FC78-EEBB-1864-96A45F238132}"/>
              </a:ext>
            </a:extLst>
          </p:cNvPr>
          <p:cNvPicPr>
            <a:picLocks noChangeAspect="1"/>
          </p:cNvPicPr>
          <p:nvPr/>
        </p:nvPicPr>
        <p:blipFill rotWithShape="1">
          <a:blip r:embed="rId4"/>
          <a:srcRect t="567" b="-567"/>
          <a:stretch/>
        </p:blipFill>
        <p:spPr>
          <a:xfrm>
            <a:off x="4662513" y="37070"/>
            <a:ext cx="7342590" cy="6858000"/>
          </a:xfrm>
          <a:prstGeom prst="rect">
            <a:avLst/>
          </a:prstGeom>
        </p:spPr>
      </p:pic>
      <p:pic>
        <p:nvPicPr>
          <p:cNvPr id="7" name="Picture 6">
            <a:extLst>
              <a:ext uri="{FF2B5EF4-FFF2-40B4-BE49-F238E27FC236}">
                <a16:creationId xmlns:a16="http://schemas.microsoft.com/office/drawing/2014/main" id="{520BB18A-D43C-05A5-2E92-27CEDEDB18BB}"/>
              </a:ext>
            </a:extLst>
          </p:cNvPr>
          <p:cNvPicPr>
            <a:picLocks noChangeAspect="1"/>
          </p:cNvPicPr>
          <p:nvPr/>
        </p:nvPicPr>
        <p:blipFill>
          <a:blip r:embed="rId5"/>
          <a:stretch>
            <a:fillRect/>
          </a:stretch>
        </p:blipFill>
        <p:spPr>
          <a:xfrm>
            <a:off x="3718011" y="1666000"/>
            <a:ext cx="7772400" cy="5154930"/>
          </a:xfrm>
          <a:prstGeom prst="rect">
            <a:avLst/>
          </a:prstGeom>
        </p:spPr>
      </p:pic>
      <p:sp>
        <p:nvSpPr>
          <p:cNvPr id="8" name="TextBox 7">
            <a:extLst>
              <a:ext uri="{FF2B5EF4-FFF2-40B4-BE49-F238E27FC236}">
                <a16:creationId xmlns:a16="http://schemas.microsoft.com/office/drawing/2014/main" id="{6B40D66F-655A-A9F0-80AE-645E28603D55}"/>
              </a:ext>
            </a:extLst>
          </p:cNvPr>
          <p:cNvSpPr txBox="1"/>
          <p:nvPr/>
        </p:nvSpPr>
        <p:spPr>
          <a:xfrm>
            <a:off x="382583" y="1222528"/>
            <a:ext cx="3335428" cy="369332"/>
          </a:xfrm>
          <a:prstGeom prst="rect">
            <a:avLst/>
          </a:prstGeom>
          <a:noFill/>
        </p:spPr>
        <p:txBody>
          <a:bodyPr wrap="square" rtlCol="0">
            <a:spAutoFit/>
          </a:bodyPr>
          <a:lstStyle/>
          <a:p>
            <a:r>
              <a:rPr lang="en-US">
                <a:solidFill>
                  <a:srgbClr val="0070C0"/>
                </a:solidFill>
              </a:rPr>
              <a:t>18% efficient end to end OH supp</a:t>
            </a:r>
          </a:p>
        </p:txBody>
      </p:sp>
      <p:sp>
        <p:nvSpPr>
          <p:cNvPr id="2" name="TextBox 1">
            <a:extLst>
              <a:ext uri="{FF2B5EF4-FFF2-40B4-BE49-F238E27FC236}">
                <a16:creationId xmlns:a16="http://schemas.microsoft.com/office/drawing/2014/main" id="{2CB26DDD-B7CA-867B-E1B7-EEF08A571BC2}"/>
              </a:ext>
            </a:extLst>
          </p:cNvPr>
          <p:cNvSpPr txBox="1"/>
          <p:nvPr/>
        </p:nvSpPr>
        <p:spPr>
          <a:xfrm>
            <a:off x="7721600" y="1333500"/>
            <a:ext cx="3543300" cy="369332"/>
          </a:xfrm>
          <a:prstGeom prst="rect">
            <a:avLst/>
          </a:prstGeom>
          <a:noFill/>
        </p:spPr>
        <p:txBody>
          <a:bodyPr wrap="square" rtlCol="0">
            <a:spAutoFit/>
          </a:bodyPr>
          <a:lstStyle/>
          <a:p>
            <a:r>
              <a:rPr lang="en-US">
                <a:solidFill>
                  <a:srgbClr val="00B050"/>
                </a:solidFill>
              </a:rPr>
              <a:t>now available for full J and H bands</a:t>
            </a:r>
          </a:p>
        </p:txBody>
      </p:sp>
    </p:spTree>
    <p:extLst>
      <p:ext uri="{BB962C8B-B14F-4D97-AF65-F5344CB8AC3E}">
        <p14:creationId xmlns:p14="http://schemas.microsoft.com/office/powerpoint/2010/main" val="142049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87EBA7-319A-C3B9-1F65-0F780FEB33F7}"/>
              </a:ext>
            </a:extLst>
          </p:cNvPr>
          <p:cNvSpPr txBox="1"/>
          <p:nvPr/>
        </p:nvSpPr>
        <p:spPr>
          <a:xfrm>
            <a:off x="127589" y="126154"/>
            <a:ext cx="3245805" cy="584775"/>
          </a:xfrm>
          <a:prstGeom prst="rect">
            <a:avLst/>
          </a:prstGeom>
          <a:noFill/>
        </p:spPr>
        <p:txBody>
          <a:bodyPr wrap="square" rtlCol="0">
            <a:spAutoFit/>
          </a:bodyPr>
          <a:lstStyle/>
          <a:p>
            <a:r>
              <a:rPr lang="en-US" sz="3200" b="1"/>
              <a:t>Dionne &amp; Roger</a:t>
            </a:r>
          </a:p>
        </p:txBody>
      </p:sp>
      <p:pic>
        <p:nvPicPr>
          <p:cNvPr id="6" name="Picture 5">
            <a:extLst>
              <a:ext uri="{FF2B5EF4-FFF2-40B4-BE49-F238E27FC236}">
                <a16:creationId xmlns:a16="http://schemas.microsoft.com/office/drawing/2014/main" id="{4539410B-1128-EEA6-FDFC-82B48A123C13}"/>
              </a:ext>
            </a:extLst>
          </p:cNvPr>
          <p:cNvPicPr>
            <a:picLocks noChangeAspect="1"/>
          </p:cNvPicPr>
          <p:nvPr/>
        </p:nvPicPr>
        <p:blipFill>
          <a:blip r:embed="rId2"/>
          <a:stretch>
            <a:fillRect/>
          </a:stretch>
        </p:blipFill>
        <p:spPr>
          <a:xfrm>
            <a:off x="7050593" y="0"/>
            <a:ext cx="5141407" cy="6858000"/>
          </a:xfrm>
          <a:prstGeom prst="rect">
            <a:avLst/>
          </a:prstGeom>
        </p:spPr>
      </p:pic>
      <p:pic>
        <p:nvPicPr>
          <p:cNvPr id="8" name="Picture 7">
            <a:extLst>
              <a:ext uri="{FF2B5EF4-FFF2-40B4-BE49-F238E27FC236}">
                <a16:creationId xmlns:a16="http://schemas.microsoft.com/office/drawing/2014/main" id="{DF9D28C4-599B-6313-5296-355D3970B1EF}"/>
              </a:ext>
            </a:extLst>
          </p:cNvPr>
          <p:cNvPicPr>
            <a:picLocks noChangeAspect="1"/>
          </p:cNvPicPr>
          <p:nvPr/>
        </p:nvPicPr>
        <p:blipFill>
          <a:blip r:embed="rId3"/>
          <a:stretch>
            <a:fillRect/>
          </a:stretch>
        </p:blipFill>
        <p:spPr>
          <a:xfrm>
            <a:off x="127589" y="3285591"/>
            <a:ext cx="3109881" cy="3446255"/>
          </a:xfrm>
          <a:prstGeom prst="rect">
            <a:avLst/>
          </a:prstGeom>
        </p:spPr>
      </p:pic>
      <p:sp>
        <p:nvSpPr>
          <p:cNvPr id="3" name="TextBox 2">
            <a:extLst>
              <a:ext uri="{FF2B5EF4-FFF2-40B4-BE49-F238E27FC236}">
                <a16:creationId xmlns:a16="http://schemas.microsoft.com/office/drawing/2014/main" id="{BC618E18-4325-1BB8-4700-7EE96D0E952E}"/>
              </a:ext>
            </a:extLst>
          </p:cNvPr>
          <p:cNvSpPr txBox="1"/>
          <p:nvPr/>
        </p:nvSpPr>
        <p:spPr>
          <a:xfrm>
            <a:off x="127589" y="889686"/>
            <a:ext cx="6647936" cy="2031325"/>
          </a:xfrm>
          <a:prstGeom prst="rect">
            <a:avLst/>
          </a:prstGeom>
          <a:noFill/>
        </p:spPr>
        <p:txBody>
          <a:bodyPr wrap="square" rtlCol="0">
            <a:spAutoFit/>
          </a:bodyPr>
          <a:lstStyle/>
          <a:p>
            <a:r>
              <a:rPr lang="en-US"/>
              <a:t>There was only </a:t>
            </a:r>
            <a:r>
              <a:rPr lang="en-US" b="1"/>
              <a:t>one year </a:t>
            </a:r>
            <a:r>
              <a:rPr lang="en-US"/>
              <a:t>where Australia could apply for STFC funds – 2000/1.</a:t>
            </a:r>
          </a:p>
          <a:p>
            <a:endParaRPr lang="en-US"/>
          </a:p>
          <a:p>
            <a:r>
              <a:rPr lang="en-US"/>
              <a:t>Roger had the idea to incorporate Durham (RMS, JRAS), and we landed $1.3M for 3 years, one of the largest grants that year!</a:t>
            </a:r>
          </a:p>
          <a:p>
            <a:endParaRPr lang="en-US"/>
          </a:p>
          <a:p>
            <a:r>
              <a:rPr lang="en-US" b="1">
                <a:solidFill>
                  <a:srgbClr val="00B050"/>
                </a:solidFill>
              </a:rPr>
              <a:t>This was the birth of ASTROPHOTONICS, a neologism due to RMS.</a:t>
            </a:r>
          </a:p>
        </p:txBody>
      </p:sp>
      <p:sp>
        <p:nvSpPr>
          <p:cNvPr id="4" name="TextBox 3">
            <a:extLst>
              <a:ext uri="{FF2B5EF4-FFF2-40B4-BE49-F238E27FC236}">
                <a16:creationId xmlns:a16="http://schemas.microsoft.com/office/drawing/2014/main" id="{D922E1D5-98C9-B508-C1FC-77C870038EA5}"/>
              </a:ext>
            </a:extLst>
          </p:cNvPr>
          <p:cNvSpPr txBox="1"/>
          <p:nvPr/>
        </p:nvSpPr>
        <p:spPr>
          <a:xfrm>
            <a:off x="3512538" y="5506649"/>
            <a:ext cx="3262987" cy="923330"/>
          </a:xfrm>
          <a:prstGeom prst="rect">
            <a:avLst/>
          </a:prstGeom>
          <a:noFill/>
        </p:spPr>
        <p:txBody>
          <a:bodyPr wrap="square" rtlCol="0">
            <a:spAutoFit/>
          </a:bodyPr>
          <a:lstStyle/>
          <a:p>
            <a:r>
              <a:rPr lang="en-US"/>
              <a:t>1995: Fred Watson plays an important role as an early inspiration.</a:t>
            </a:r>
          </a:p>
        </p:txBody>
      </p:sp>
    </p:spTree>
    <p:extLst>
      <p:ext uri="{BB962C8B-B14F-4D97-AF65-F5344CB8AC3E}">
        <p14:creationId xmlns:p14="http://schemas.microsoft.com/office/powerpoint/2010/main" val="243081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9137F-9CCD-F832-6B30-9711E79C2B89}"/>
              </a:ext>
            </a:extLst>
          </p:cNvPr>
          <p:cNvPicPr>
            <a:picLocks noChangeAspect="1"/>
          </p:cNvPicPr>
          <p:nvPr/>
        </p:nvPicPr>
        <p:blipFill>
          <a:blip r:embed="rId3"/>
          <a:stretch>
            <a:fillRect/>
          </a:stretch>
        </p:blipFill>
        <p:spPr>
          <a:xfrm>
            <a:off x="0" y="564632"/>
            <a:ext cx="12131436" cy="4801379"/>
          </a:xfrm>
          <a:prstGeom prst="rect">
            <a:avLst/>
          </a:prstGeom>
        </p:spPr>
      </p:pic>
      <p:sp>
        <p:nvSpPr>
          <p:cNvPr id="6" name="Rectangle 5">
            <a:extLst>
              <a:ext uri="{FF2B5EF4-FFF2-40B4-BE49-F238E27FC236}">
                <a16:creationId xmlns:a16="http://schemas.microsoft.com/office/drawing/2014/main" id="{F7A2D656-EE5C-0B83-7D6C-AB7C3F3D3BB1}"/>
              </a:ext>
            </a:extLst>
          </p:cNvPr>
          <p:cNvSpPr/>
          <p:nvPr/>
        </p:nvSpPr>
        <p:spPr>
          <a:xfrm>
            <a:off x="6281321" y="1806766"/>
            <a:ext cx="198303" cy="363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B849DF-EABD-6689-0718-726B82202F7F}"/>
              </a:ext>
            </a:extLst>
          </p:cNvPr>
          <p:cNvSpPr/>
          <p:nvPr/>
        </p:nvSpPr>
        <p:spPr>
          <a:xfrm>
            <a:off x="3610363" y="607164"/>
            <a:ext cx="6012100" cy="3635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17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803214-0212-3D50-A832-FFA19086E1E3}"/>
              </a:ext>
            </a:extLst>
          </p:cNvPr>
          <p:cNvSpPr txBox="1"/>
          <p:nvPr/>
        </p:nvSpPr>
        <p:spPr>
          <a:xfrm>
            <a:off x="194929" y="258726"/>
            <a:ext cx="3627032" cy="584775"/>
          </a:xfrm>
          <a:prstGeom prst="rect">
            <a:avLst/>
          </a:prstGeom>
          <a:noFill/>
        </p:spPr>
        <p:txBody>
          <a:bodyPr wrap="square" rtlCol="0">
            <a:spAutoFit/>
          </a:bodyPr>
          <a:lstStyle/>
          <a:p>
            <a:r>
              <a:rPr lang="en-US" sz="3200" b="1"/>
              <a:t>Anthony Horton</a:t>
            </a:r>
          </a:p>
        </p:txBody>
      </p:sp>
      <p:pic>
        <p:nvPicPr>
          <p:cNvPr id="4" name="Picture 3">
            <a:extLst>
              <a:ext uri="{FF2B5EF4-FFF2-40B4-BE49-F238E27FC236}">
                <a16:creationId xmlns:a16="http://schemas.microsoft.com/office/drawing/2014/main" id="{F847948A-5B0C-E650-9C26-B9CA7E1C9ED7}"/>
              </a:ext>
            </a:extLst>
          </p:cNvPr>
          <p:cNvPicPr>
            <a:picLocks noChangeAspect="1"/>
          </p:cNvPicPr>
          <p:nvPr/>
        </p:nvPicPr>
        <p:blipFill>
          <a:blip r:embed="rId2"/>
          <a:stretch>
            <a:fillRect/>
          </a:stretch>
        </p:blipFill>
        <p:spPr>
          <a:xfrm>
            <a:off x="279990" y="2460551"/>
            <a:ext cx="3136900" cy="4000500"/>
          </a:xfrm>
          <a:prstGeom prst="rect">
            <a:avLst/>
          </a:prstGeom>
        </p:spPr>
      </p:pic>
      <p:pic>
        <p:nvPicPr>
          <p:cNvPr id="5" name="Picture 4">
            <a:extLst>
              <a:ext uri="{FF2B5EF4-FFF2-40B4-BE49-F238E27FC236}">
                <a16:creationId xmlns:a16="http://schemas.microsoft.com/office/drawing/2014/main" id="{4AFDB24E-3CE1-B9D2-FD84-A356EEB1B415}"/>
              </a:ext>
            </a:extLst>
          </p:cNvPr>
          <p:cNvPicPr>
            <a:picLocks noChangeAspect="1"/>
          </p:cNvPicPr>
          <p:nvPr/>
        </p:nvPicPr>
        <p:blipFill>
          <a:blip r:embed="rId3"/>
          <a:stretch>
            <a:fillRect/>
          </a:stretch>
        </p:blipFill>
        <p:spPr>
          <a:xfrm>
            <a:off x="4224671" y="258726"/>
            <a:ext cx="7772400" cy="5004588"/>
          </a:xfrm>
          <a:prstGeom prst="rect">
            <a:avLst/>
          </a:prstGeom>
        </p:spPr>
      </p:pic>
      <p:pic>
        <p:nvPicPr>
          <p:cNvPr id="7" name="Picture 6">
            <a:extLst>
              <a:ext uri="{FF2B5EF4-FFF2-40B4-BE49-F238E27FC236}">
                <a16:creationId xmlns:a16="http://schemas.microsoft.com/office/drawing/2014/main" id="{E0E9F994-7AEF-F6B7-D5FF-FB9089C7F98B}"/>
              </a:ext>
            </a:extLst>
          </p:cNvPr>
          <p:cNvPicPr>
            <a:picLocks noChangeAspect="1"/>
          </p:cNvPicPr>
          <p:nvPr/>
        </p:nvPicPr>
        <p:blipFill>
          <a:blip r:embed="rId4"/>
          <a:stretch>
            <a:fillRect/>
          </a:stretch>
        </p:blipFill>
        <p:spPr>
          <a:xfrm>
            <a:off x="6209033" y="0"/>
            <a:ext cx="5908825" cy="6858000"/>
          </a:xfrm>
          <a:prstGeom prst="rect">
            <a:avLst/>
          </a:prstGeom>
          <a:effectLst>
            <a:glow rad="127000">
              <a:srgbClr val="00B050"/>
            </a:glow>
          </a:effectLst>
        </p:spPr>
      </p:pic>
    </p:spTree>
    <p:extLst>
      <p:ext uri="{BB962C8B-B14F-4D97-AF65-F5344CB8AC3E}">
        <p14:creationId xmlns:p14="http://schemas.microsoft.com/office/powerpoint/2010/main" val="261480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2215A-C043-6239-B26C-2B77755773C6}"/>
              </a:ext>
            </a:extLst>
          </p:cNvPr>
          <p:cNvSpPr txBox="1"/>
          <p:nvPr/>
        </p:nvSpPr>
        <p:spPr>
          <a:xfrm>
            <a:off x="217893" y="220630"/>
            <a:ext cx="3627032" cy="584775"/>
          </a:xfrm>
          <a:prstGeom prst="rect">
            <a:avLst/>
          </a:prstGeom>
          <a:noFill/>
        </p:spPr>
        <p:txBody>
          <a:bodyPr wrap="square" rtlCol="0">
            <a:spAutoFit/>
          </a:bodyPr>
          <a:lstStyle/>
          <a:p>
            <a:r>
              <a:rPr lang="en-US" sz="3200" b="1"/>
              <a:t>Andrew McGrath</a:t>
            </a:r>
          </a:p>
        </p:txBody>
      </p:sp>
      <p:pic>
        <p:nvPicPr>
          <p:cNvPr id="4" name="Picture 3">
            <a:extLst>
              <a:ext uri="{FF2B5EF4-FFF2-40B4-BE49-F238E27FC236}">
                <a16:creationId xmlns:a16="http://schemas.microsoft.com/office/drawing/2014/main" id="{C36D36DA-4B1C-C636-2050-1314A5201E96}"/>
              </a:ext>
            </a:extLst>
          </p:cNvPr>
          <p:cNvPicPr>
            <a:picLocks noChangeAspect="1"/>
          </p:cNvPicPr>
          <p:nvPr/>
        </p:nvPicPr>
        <p:blipFill>
          <a:blip r:embed="rId2"/>
          <a:stretch>
            <a:fillRect/>
          </a:stretch>
        </p:blipFill>
        <p:spPr>
          <a:xfrm>
            <a:off x="7189382" y="121776"/>
            <a:ext cx="4784725" cy="3650282"/>
          </a:xfrm>
          <a:prstGeom prst="rect">
            <a:avLst/>
          </a:prstGeom>
        </p:spPr>
      </p:pic>
      <p:pic>
        <p:nvPicPr>
          <p:cNvPr id="6" name="Picture 5">
            <a:extLst>
              <a:ext uri="{FF2B5EF4-FFF2-40B4-BE49-F238E27FC236}">
                <a16:creationId xmlns:a16="http://schemas.microsoft.com/office/drawing/2014/main" id="{C9B55BFB-59E6-EF63-244E-AD8DBEB59353}"/>
              </a:ext>
            </a:extLst>
          </p:cNvPr>
          <p:cNvPicPr>
            <a:picLocks noChangeAspect="1"/>
          </p:cNvPicPr>
          <p:nvPr/>
        </p:nvPicPr>
        <p:blipFill>
          <a:blip r:embed="rId3"/>
          <a:stretch>
            <a:fillRect/>
          </a:stretch>
        </p:blipFill>
        <p:spPr>
          <a:xfrm>
            <a:off x="217893" y="3143250"/>
            <a:ext cx="3826893" cy="3494120"/>
          </a:xfrm>
          <a:prstGeom prst="rect">
            <a:avLst/>
          </a:prstGeom>
        </p:spPr>
      </p:pic>
      <p:pic>
        <p:nvPicPr>
          <p:cNvPr id="5" name="Picture 4">
            <a:extLst>
              <a:ext uri="{FF2B5EF4-FFF2-40B4-BE49-F238E27FC236}">
                <a16:creationId xmlns:a16="http://schemas.microsoft.com/office/drawing/2014/main" id="{F0E94D95-D308-C4FD-C196-0B930C64AD83}"/>
              </a:ext>
            </a:extLst>
          </p:cNvPr>
          <p:cNvPicPr>
            <a:picLocks noChangeAspect="1"/>
          </p:cNvPicPr>
          <p:nvPr/>
        </p:nvPicPr>
        <p:blipFill>
          <a:blip r:embed="rId4"/>
          <a:stretch>
            <a:fillRect/>
          </a:stretch>
        </p:blipFill>
        <p:spPr>
          <a:xfrm>
            <a:off x="5684518" y="3947443"/>
            <a:ext cx="6289589" cy="2689927"/>
          </a:xfrm>
          <a:prstGeom prst="rect">
            <a:avLst/>
          </a:prstGeom>
        </p:spPr>
      </p:pic>
      <p:sp>
        <p:nvSpPr>
          <p:cNvPr id="7" name="TextBox 6">
            <a:extLst>
              <a:ext uri="{FF2B5EF4-FFF2-40B4-BE49-F238E27FC236}">
                <a16:creationId xmlns:a16="http://schemas.microsoft.com/office/drawing/2014/main" id="{F3025A59-BD44-3A4B-237B-86D14A4081F4}"/>
              </a:ext>
            </a:extLst>
          </p:cNvPr>
          <p:cNvSpPr txBox="1"/>
          <p:nvPr/>
        </p:nvSpPr>
        <p:spPr>
          <a:xfrm>
            <a:off x="217893" y="947676"/>
            <a:ext cx="6339016" cy="1754326"/>
          </a:xfrm>
          <a:prstGeom prst="rect">
            <a:avLst/>
          </a:prstGeom>
          <a:noFill/>
        </p:spPr>
        <p:txBody>
          <a:bodyPr wrap="square" rtlCol="0">
            <a:spAutoFit/>
          </a:bodyPr>
          <a:lstStyle/>
          <a:p>
            <a:r>
              <a:rPr lang="en-US"/>
              <a:t>He worked on the first “starbugs” and coined the name. These went through various permutations, with key contributions from the engineering staff before arriving at the MANIFEST concept, now sidelined in favour of a new approach.</a:t>
            </a:r>
          </a:p>
          <a:p>
            <a:endParaRPr lang="en-US"/>
          </a:p>
          <a:p>
            <a:r>
              <a:rPr lang="en-US"/>
              <a:t>Andrew’s awesome demo of a gun turret for AAOmega.</a:t>
            </a:r>
          </a:p>
        </p:txBody>
      </p:sp>
    </p:spTree>
    <p:extLst>
      <p:ext uri="{BB962C8B-B14F-4D97-AF65-F5344CB8AC3E}">
        <p14:creationId xmlns:p14="http://schemas.microsoft.com/office/powerpoint/2010/main" val="191276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E8048-112A-CEC5-C220-63284040036C}"/>
              </a:ext>
            </a:extLst>
          </p:cNvPr>
          <p:cNvPicPr>
            <a:picLocks noChangeAspect="1"/>
          </p:cNvPicPr>
          <p:nvPr/>
        </p:nvPicPr>
        <p:blipFill>
          <a:blip r:embed="rId3"/>
          <a:stretch>
            <a:fillRect/>
          </a:stretch>
        </p:blipFill>
        <p:spPr>
          <a:xfrm>
            <a:off x="5920902" y="291829"/>
            <a:ext cx="6096000" cy="6096000"/>
          </a:xfrm>
          <a:prstGeom prst="rect">
            <a:avLst/>
          </a:prstGeom>
        </p:spPr>
      </p:pic>
      <p:sp>
        <p:nvSpPr>
          <p:cNvPr id="3" name="TextBox 2">
            <a:extLst>
              <a:ext uri="{FF2B5EF4-FFF2-40B4-BE49-F238E27FC236}">
                <a16:creationId xmlns:a16="http://schemas.microsoft.com/office/drawing/2014/main" id="{45F4CDEB-87A2-C420-F6C2-77606EDFB8D7}"/>
              </a:ext>
            </a:extLst>
          </p:cNvPr>
          <p:cNvSpPr txBox="1"/>
          <p:nvPr/>
        </p:nvSpPr>
        <p:spPr>
          <a:xfrm>
            <a:off x="94593" y="76702"/>
            <a:ext cx="49188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The AAO/AAT was inevitable....</a:t>
            </a:r>
          </a:p>
        </p:txBody>
      </p:sp>
      <p:sp>
        <p:nvSpPr>
          <p:cNvPr id="4" name="TextBox 3">
            <a:extLst>
              <a:ext uri="{FF2B5EF4-FFF2-40B4-BE49-F238E27FC236}">
                <a16:creationId xmlns:a16="http://schemas.microsoft.com/office/drawing/2014/main" id="{9CD43CC2-516B-C122-5B02-307AD560A6A1}"/>
              </a:ext>
            </a:extLst>
          </p:cNvPr>
          <p:cNvSpPr txBox="1"/>
          <p:nvPr/>
        </p:nvSpPr>
        <p:spPr>
          <a:xfrm>
            <a:off x="94593" y="566677"/>
            <a:ext cx="5603563"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1979:</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RGO studentship w/ astrometrist Andrew Murray to analyse UKST plates, code GALAXY machine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Calibri" panose="020F0502020204030204"/>
                <a:ea typeface="+mn-ea"/>
                <a:cs typeface="+mn-cs"/>
              </a:rPr>
              <a:t>(Taylor, Fosbury, Penston</a:t>
            </a:r>
            <a:r>
              <a:rPr kumimoji="0" lang="en-US" sz="1600" b="0" i="0" u="none" strike="noStrike" kern="1200" cap="none" spc="0" normalizeH="0" baseline="30000" noProof="0">
                <a:ln>
                  <a:noFill/>
                </a:ln>
                <a:solidFill>
                  <a:schemeClr val="accent1"/>
                </a:solidFill>
                <a:effectLst/>
                <a:uLnTx/>
                <a:uFillTx/>
                <a:latin typeface="Calibri" panose="020F0502020204030204"/>
                <a:ea typeface="+mn-ea"/>
                <a:cs typeface="+mn-cs"/>
              </a:rPr>
              <a:t>2</a:t>
            </a:r>
            <a:r>
              <a:rPr kumimoji="0" lang="en-US" sz="1600" b="0" i="0" u="none" strike="noStrike" kern="1200" cap="none" spc="0" normalizeH="0" baseline="0" noProof="0">
                <a:ln>
                  <a:noFill/>
                </a:ln>
                <a:solidFill>
                  <a:schemeClr val="accent1"/>
                </a:solidFill>
                <a:effectLst/>
                <a:uLnTx/>
                <a:uFillTx/>
                <a:latin typeface="Calibri" panose="020F0502020204030204"/>
                <a:ea typeface="+mn-ea"/>
                <a:cs typeface="+mn-cs"/>
              </a:rPr>
              <a:t>, Jenkins, Pettini, Murdin, Worswick, Harmer, Nicholson, Pagel, Terlevich</a:t>
            </a:r>
            <a:r>
              <a:rPr kumimoji="0" lang="en-US" sz="1600" b="0" i="0" u="none" strike="noStrike" kern="1200" cap="none" spc="0" normalizeH="0" baseline="30000" noProof="0">
                <a:ln>
                  <a:noFill/>
                </a:ln>
                <a:solidFill>
                  <a:schemeClr val="accent1"/>
                </a:solidFill>
                <a:effectLst/>
                <a:uLnTx/>
                <a:uFillTx/>
                <a:latin typeface="Calibri" panose="020F0502020204030204"/>
                <a:ea typeface="+mn-ea"/>
                <a:cs typeface="+mn-cs"/>
              </a:rPr>
              <a:t>2</a:t>
            </a:r>
            <a:r>
              <a:rPr kumimoji="0" lang="en-US" sz="1600" b="0" i="0" u="none" strike="noStrike" kern="1200" cap="none" spc="0" normalizeH="0" noProof="0">
                <a:ln>
                  <a:noFill/>
                </a:ln>
                <a:solidFill>
                  <a:schemeClr val="accent1"/>
                </a:solidFill>
                <a:effectLst/>
                <a:uLnTx/>
                <a:uFillTx/>
                <a:latin typeface="Calibri" panose="020F0502020204030204"/>
                <a:ea typeface="+mn-ea"/>
                <a:cs typeface="+mn-cs"/>
              </a:rPr>
              <a:t>, Elmegreen</a:t>
            </a:r>
            <a:r>
              <a:rPr kumimoji="0" lang="en-US" sz="1600" b="0" i="0" u="none" strike="noStrike" kern="1200" cap="none" spc="0" normalizeH="0" baseline="30000" noProof="0">
                <a:ln>
                  <a:noFill/>
                </a:ln>
                <a:solidFill>
                  <a:schemeClr val="accent1"/>
                </a:solidFill>
                <a:effectLst/>
                <a:uLnTx/>
                <a:uFillTx/>
                <a:latin typeface="Calibri" panose="020F0502020204030204"/>
                <a:ea typeface="+mn-ea"/>
                <a:cs typeface="+mn-cs"/>
              </a:rPr>
              <a:t>2</a:t>
            </a:r>
            <a:r>
              <a:rPr kumimoji="0" lang="en-US" sz="1600" b="0" i="0" u="none" strike="noStrike" kern="1200" cap="none" spc="0" normalizeH="0" noProof="0">
                <a:ln>
                  <a:noFill/>
                </a:ln>
                <a:solidFill>
                  <a:schemeClr val="accent1"/>
                </a:solidFill>
                <a:effectLst/>
                <a:uLnTx/>
                <a:uFillTx/>
                <a:latin typeface="Calibri" panose="020F0502020204030204"/>
                <a:ea typeface="+mn-ea"/>
                <a:cs typeface="+mn-cs"/>
              </a:rPr>
              <a:t>, </a:t>
            </a:r>
            <a:r>
              <a:rPr kumimoji="0" lang="en-US" sz="1600" b="0" i="0" u="none" strike="noStrike" kern="1200" cap="none" spc="0" normalizeH="0" baseline="0" noProof="0">
                <a:ln>
                  <a:noFill/>
                </a:ln>
                <a:solidFill>
                  <a:schemeClr val="accent1"/>
                </a:solidFill>
                <a:effectLst/>
                <a:uLnTx/>
                <a:uFillTx/>
                <a:latin typeface="Calibri" panose="020F0502020204030204"/>
                <a:ea typeface="+mn-ea"/>
                <a:cs typeface="+mn-cs"/>
              </a:rPr>
              <a:t>Wynne...)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1982:</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RGO spectrograph run – 4/4 spectacular nights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1982-5:</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PhD years with Taurus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1986: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IRPS run with JAB – absolutely changed my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2127612-B680-CEB3-C42A-F193494EF37C}"/>
              </a:ext>
            </a:extLst>
          </p:cNvPr>
          <p:cNvPicPr>
            <a:picLocks noChangeAspect="1"/>
          </p:cNvPicPr>
          <p:nvPr/>
        </p:nvPicPr>
        <p:blipFill>
          <a:blip r:embed="rId4"/>
          <a:stretch>
            <a:fillRect/>
          </a:stretch>
        </p:blipFill>
        <p:spPr>
          <a:xfrm rot="10800000">
            <a:off x="652956" y="3339829"/>
            <a:ext cx="4555563" cy="3416672"/>
          </a:xfrm>
          <a:prstGeom prst="rect">
            <a:avLst/>
          </a:prstGeom>
        </p:spPr>
      </p:pic>
      <p:sp>
        <p:nvSpPr>
          <p:cNvPr id="7" name="TextBox 6">
            <a:extLst>
              <a:ext uri="{FF2B5EF4-FFF2-40B4-BE49-F238E27FC236}">
                <a16:creationId xmlns:a16="http://schemas.microsoft.com/office/drawing/2014/main" id="{DAE01546-351B-916E-8ED9-A74E2FE8DD65}"/>
              </a:ext>
            </a:extLst>
          </p:cNvPr>
          <p:cNvSpPr txBox="1"/>
          <p:nvPr/>
        </p:nvSpPr>
        <p:spPr>
          <a:xfrm>
            <a:off x="3531140" y="3426533"/>
            <a:ext cx="1123110" cy="369332"/>
          </a:xfrm>
          <a:prstGeom prst="rect">
            <a:avLst/>
          </a:prstGeom>
          <a:noFill/>
        </p:spPr>
        <p:txBody>
          <a:bodyPr wrap="square" rtlCol="0">
            <a:spAutoFit/>
          </a:bodyPr>
          <a:lstStyle/>
          <a:p>
            <a:r>
              <a:rPr lang="en-US">
                <a:solidFill>
                  <a:schemeClr val="bg1"/>
                </a:solidFill>
              </a:rPr>
              <a:t>Christian</a:t>
            </a:r>
          </a:p>
        </p:txBody>
      </p:sp>
      <p:sp>
        <p:nvSpPr>
          <p:cNvPr id="8" name="TextBox 7">
            <a:extLst>
              <a:ext uri="{FF2B5EF4-FFF2-40B4-BE49-F238E27FC236}">
                <a16:creationId xmlns:a16="http://schemas.microsoft.com/office/drawing/2014/main" id="{CF0D52CC-DCA8-463E-48B7-E698DF35C8A8}"/>
              </a:ext>
            </a:extLst>
          </p:cNvPr>
          <p:cNvSpPr txBox="1"/>
          <p:nvPr/>
        </p:nvSpPr>
        <p:spPr>
          <a:xfrm>
            <a:off x="2110035" y="3661915"/>
            <a:ext cx="887956" cy="369332"/>
          </a:xfrm>
          <a:prstGeom prst="rect">
            <a:avLst/>
          </a:prstGeom>
          <a:noFill/>
        </p:spPr>
        <p:txBody>
          <a:bodyPr wrap="square" rtlCol="0">
            <a:spAutoFit/>
          </a:bodyPr>
          <a:lstStyle/>
          <a:p>
            <a:r>
              <a:rPr lang="en-US">
                <a:solidFill>
                  <a:schemeClr val="bg1"/>
                </a:solidFill>
              </a:rPr>
              <a:t>Sue</a:t>
            </a:r>
          </a:p>
        </p:txBody>
      </p:sp>
      <p:sp>
        <p:nvSpPr>
          <p:cNvPr id="9" name="TextBox 8">
            <a:extLst>
              <a:ext uri="{FF2B5EF4-FFF2-40B4-BE49-F238E27FC236}">
                <a16:creationId xmlns:a16="http://schemas.microsoft.com/office/drawing/2014/main" id="{E7F6D32D-AF25-CF46-35C1-0F5A5294072A}"/>
              </a:ext>
            </a:extLst>
          </p:cNvPr>
          <p:cNvSpPr txBox="1"/>
          <p:nvPr/>
        </p:nvSpPr>
        <p:spPr>
          <a:xfrm>
            <a:off x="826405" y="3691099"/>
            <a:ext cx="887956" cy="369332"/>
          </a:xfrm>
          <a:prstGeom prst="rect">
            <a:avLst/>
          </a:prstGeom>
          <a:noFill/>
        </p:spPr>
        <p:txBody>
          <a:bodyPr wrap="square" rtlCol="0">
            <a:spAutoFit/>
          </a:bodyPr>
          <a:lstStyle/>
          <a:p>
            <a:r>
              <a:rPr lang="en-US">
                <a:solidFill>
                  <a:schemeClr val="bg1"/>
                </a:solidFill>
              </a:rPr>
              <a:t>Luke</a:t>
            </a:r>
          </a:p>
        </p:txBody>
      </p:sp>
    </p:spTree>
    <p:extLst>
      <p:ext uri="{BB962C8B-B14F-4D97-AF65-F5344CB8AC3E}">
        <p14:creationId xmlns:p14="http://schemas.microsoft.com/office/powerpoint/2010/main" val="282110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4B6963-03E2-C792-DF40-399C63203697}"/>
              </a:ext>
            </a:extLst>
          </p:cNvPr>
          <p:cNvSpPr>
            <a:spLocks noGrp="1"/>
          </p:cNvSpPr>
          <p:nvPr>
            <p:ph idx="1"/>
          </p:nvPr>
        </p:nvSpPr>
        <p:spPr>
          <a:xfrm>
            <a:off x="957115" y="2066612"/>
            <a:ext cx="10917206" cy="4430332"/>
          </a:xfrm>
        </p:spPr>
        <p:txBody>
          <a:bodyPr numCol="2">
            <a:noAutofit/>
          </a:bodyPr>
          <a:lstStyle/>
          <a:p>
            <a:pPr marL="0" indent="0">
              <a:lnSpc>
                <a:spcPct val="100000"/>
              </a:lnSpc>
              <a:spcBef>
                <a:spcPts val="0"/>
              </a:spcBef>
              <a:buNone/>
            </a:pPr>
            <a:r>
              <a:rPr lang="en-US" sz="1200" dirty="0"/>
              <a:t>RGO - long-slit moderate resolution optical spectrograph for the AAT – Pre-1981</a:t>
            </a:r>
          </a:p>
          <a:p>
            <a:pPr marL="0" indent="0">
              <a:lnSpc>
                <a:spcPct val="100000"/>
              </a:lnSpc>
              <a:spcBef>
                <a:spcPts val="0"/>
              </a:spcBef>
              <a:buNone/>
            </a:pPr>
            <a:r>
              <a:rPr lang="en-US" sz="1200" dirty="0"/>
              <a:t>FOCAP - </a:t>
            </a:r>
            <a:r>
              <a:rPr lang="en-US" sz="1200" dirty="0" err="1"/>
              <a:t>fibre</a:t>
            </a:r>
            <a:r>
              <a:rPr lang="en-US" sz="1200" dirty="0"/>
              <a:t> plug-plate feed for the RGO spectrograph at the AAT - Pre-1981</a:t>
            </a:r>
          </a:p>
          <a:p>
            <a:pPr marL="0" indent="0">
              <a:lnSpc>
                <a:spcPct val="100000"/>
              </a:lnSpc>
              <a:spcBef>
                <a:spcPts val="0"/>
              </a:spcBef>
              <a:buNone/>
            </a:pPr>
            <a:r>
              <a:rPr lang="en-US" sz="1200" dirty="0"/>
              <a:t>Auxiliary CCD camera - narrow field of view optical camera for the AAT – Pre-1981</a:t>
            </a:r>
          </a:p>
          <a:p>
            <a:pPr marL="0" indent="0">
              <a:lnSpc>
                <a:spcPct val="100000"/>
              </a:lnSpc>
              <a:spcBef>
                <a:spcPts val="0"/>
              </a:spcBef>
              <a:buNone/>
            </a:pPr>
            <a:r>
              <a:rPr lang="en-US" sz="1200" dirty="0"/>
              <a:t>IRIS - near infrared camera/spectrograph for the AAT – Pre-1981</a:t>
            </a:r>
          </a:p>
          <a:p>
            <a:pPr marL="0" indent="0">
              <a:lnSpc>
                <a:spcPct val="100000"/>
              </a:lnSpc>
              <a:spcBef>
                <a:spcPts val="0"/>
              </a:spcBef>
              <a:buNone/>
            </a:pPr>
            <a:r>
              <a:rPr lang="en-US" sz="1200" dirty="0"/>
              <a:t>Taurus - a Fabry-Perot tunable filter for the AAT – 1981</a:t>
            </a:r>
          </a:p>
          <a:p>
            <a:pPr marL="0" indent="0">
              <a:lnSpc>
                <a:spcPct val="100000"/>
              </a:lnSpc>
              <a:spcBef>
                <a:spcPts val="0"/>
              </a:spcBef>
              <a:buNone/>
            </a:pPr>
            <a:r>
              <a:rPr lang="en-US" sz="1200" dirty="0"/>
              <a:t>FORS - faint object red spectrograph for the AAT – 1984</a:t>
            </a:r>
          </a:p>
          <a:p>
            <a:pPr marL="0" indent="0">
              <a:lnSpc>
                <a:spcPct val="100000"/>
              </a:lnSpc>
              <a:spcBef>
                <a:spcPts val="0"/>
              </a:spcBef>
              <a:buNone/>
            </a:pPr>
            <a:r>
              <a:rPr lang="en-US" sz="1200" dirty="0" err="1"/>
              <a:t>Autofib</a:t>
            </a:r>
            <a:r>
              <a:rPr lang="en-US" sz="1200" dirty="0"/>
              <a:t> - 64 </a:t>
            </a:r>
            <a:r>
              <a:rPr lang="en-US" sz="1200" dirty="0" err="1"/>
              <a:t>fibre</a:t>
            </a:r>
            <a:r>
              <a:rPr lang="en-US" sz="1200" dirty="0"/>
              <a:t> positioner for the RGO spectrograph at the AAT – 1987</a:t>
            </a:r>
          </a:p>
          <a:p>
            <a:pPr marL="0" indent="0">
              <a:lnSpc>
                <a:spcPct val="100000"/>
              </a:lnSpc>
              <a:spcBef>
                <a:spcPts val="0"/>
              </a:spcBef>
              <a:buNone/>
            </a:pPr>
            <a:r>
              <a:rPr lang="en-US" sz="1200" dirty="0"/>
              <a:t>LDSS - low dispersion spectrograph for the AAT – 1988</a:t>
            </a:r>
          </a:p>
          <a:p>
            <a:pPr marL="0" indent="0">
              <a:lnSpc>
                <a:spcPct val="100000"/>
              </a:lnSpc>
              <a:spcBef>
                <a:spcPts val="0"/>
              </a:spcBef>
              <a:buNone/>
            </a:pPr>
            <a:r>
              <a:rPr lang="en-US" sz="1200" dirty="0"/>
              <a:t>UCLES - high resolution optical Echelle spectrograph for the AAT – 1988</a:t>
            </a:r>
          </a:p>
          <a:p>
            <a:pPr marL="0" indent="0">
              <a:lnSpc>
                <a:spcPct val="100000"/>
              </a:lnSpc>
              <a:spcBef>
                <a:spcPts val="0"/>
              </a:spcBef>
              <a:buNone/>
            </a:pPr>
            <a:r>
              <a:rPr lang="en-US" sz="1200" dirty="0"/>
              <a:t>FLAIR-II - multi-object </a:t>
            </a:r>
            <a:r>
              <a:rPr lang="en-US" sz="1200" dirty="0" err="1"/>
              <a:t>fibre</a:t>
            </a:r>
            <a:r>
              <a:rPr lang="en-US" sz="1200" dirty="0"/>
              <a:t> spectrograph and positioner for the UKST - 1992</a:t>
            </a:r>
          </a:p>
          <a:p>
            <a:pPr marL="0" indent="0">
              <a:lnSpc>
                <a:spcPct val="100000"/>
              </a:lnSpc>
              <a:spcBef>
                <a:spcPts val="0"/>
              </a:spcBef>
              <a:buNone/>
            </a:pPr>
            <a:r>
              <a:rPr lang="en-US" sz="1200" dirty="0"/>
              <a:t>UHRF - ultra-high resolution optical spectrograph for the AAT – 1993</a:t>
            </a:r>
          </a:p>
          <a:p>
            <a:pPr marL="0" indent="0">
              <a:lnSpc>
                <a:spcPct val="100000"/>
              </a:lnSpc>
              <a:spcBef>
                <a:spcPts val="0"/>
              </a:spcBef>
              <a:buNone/>
            </a:pPr>
            <a:r>
              <a:rPr lang="en-US" sz="1200" dirty="0"/>
              <a:t>UNSWIRF - narrow band infrared tunable Fabry-Perot filter – 1996</a:t>
            </a:r>
          </a:p>
          <a:p>
            <a:pPr marL="0" indent="0">
              <a:lnSpc>
                <a:spcPct val="100000"/>
              </a:lnSpc>
              <a:spcBef>
                <a:spcPts val="0"/>
              </a:spcBef>
              <a:buNone/>
            </a:pPr>
            <a:r>
              <a:rPr lang="en-US" sz="1200" dirty="0"/>
              <a:t>2df - 2 degree field corrector and 400 </a:t>
            </a:r>
            <a:r>
              <a:rPr lang="en-US" sz="1200" dirty="0" err="1"/>
              <a:t>fibre</a:t>
            </a:r>
            <a:r>
              <a:rPr lang="en-US" sz="1200" dirty="0"/>
              <a:t> positioner for the AAT – 1997</a:t>
            </a:r>
          </a:p>
          <a:p>
            <a:pPr marL="0" indent="0">
              <a:lnSpc>
                <a:spcPct val="100000"/>
              </a:lnSpc>
              <a:spcBef>
                <a:spcPts val="0"/>
              </a:spcBef>
              <a:buNone/>
            </a:pPr>
            <a:r>
              <a:rPr lang="en-US" sz="1200" dirty="0"/>
              <a:t>2df spectrograph - two </a:t>
            </a:r>
            <a:r>
              <a:rPr lang="en-US" sz="1200" dirty="0" err="1"/>
              <a:t>fibre</a:t>
            </a:r>
            <a:r>
              <a:rPr lang="en-US" sz="1200" dirty="0"/>
              <a:t>-fed optical spectrographs for the AAT – 1997</a:t>
            </a:r>
          </a:p>
          <a:p>
            <a:pPr marL="0" indent="0">
              <a:lnSpc>
                <a:spcPct val="100000"/>
              </a:lnSpc>
              <a:spcBef>
                <a:spcPts val="0"/>
              </a:spcBef>
              <a:buNone/>
            </a:pPr>
            <a:r>
              <a:rPr lang="en-US" sz="1200" dirty="0"/>
              <a:t>SPIRAL-A - a </a:t>
            </a:r>
            <a:r>
              <a:rPr lang="en-US" sz="1200" dirty="0" err="1"/>
              <a:t>fibre</a:t>
            </a:r>
            <a:r>
              <a:rPr lang="en-US" sz="1200" dirty="0"/>
              <a:t> IFU and spectrograph for the AAT – 1997</a:t>
            </a:r>
          </a:p>
          <a:p>
            <a:pPr marL="0" indent="0">
              <a:lnSpc>
                <a:spcPct val="100000"/>
              </a:lnSpc>
              <a:spcBef>
                <a:spcPts val="0"/>
              </a:spcBef>
              <a:buNone/>
            </a:pPr>
            <a:r>
              <a:rPr lang="en-US" sz="1200" dirty="0"/>
              <a:t>Taurus II - a Fabry-Perot tunable filter for the AAT – 1997</a:t>
            </a:r>
          </a:p>
          <a:p>
            <a:pPr marL="0" indent="0">
              <a:lnSpc>
                <a:spcPct val="100000"/>
              </a:lnSpc>
              <a:spcBef>
                <a:spcPts val="0"/>
              </a:spcBef>
              <a:buNone/>
            </a:pPr>
            <a:r>
              <a:rPr lang="en-US" sz="1200" dirty="0"/>
              <a:t>LDSS++ - a multi-slit optical spectrograph for the AAT – 1998</a:t>
            </a:r>
          </a:p>
          <a:p>
            <a:pPr marL="0" indent="0">
              <a:lnSpc>
                <a:spcPct val="100000"/>
              </a:lnSpc>
              <a:spcBef>
                <a:spcPts val="0"/>
              </a:spcBef>
              <a:buNone/>
            </a:pPr>
            <a:r>
              <a:rPr lang="en-US" sz="1200" dirty="0"/>
              <a:t>UKS-TCS - telescope control system upgrade for the UKST – 2000</a:t>
            </a:r>
          </a:p>
          <a:p>
            <a:pPr marL="0" indent="0">
              <a:lnSpc>
                <a:spcPct val="100000"/>
              </a:lnSpc>
              <a:spcBef>
                <a:spcPts val="0"/>
              </a:spcBef>
              <a:buNone/>
            </a:pPr>
            <a:r>
              <a:rPr lang="en-US" sz="1200" dirty="0"/>
              <a:t>SPIRAL-B - </a:t>
            </a:r>
            <a:r>
              <a:rPr lang="en-US" sz="1200" dirty="0" err="1"/>
              <a:t>fibre</a:t>
            </a:r>
            <a:r>
              <a:rPr lang="en-US" sz="1200" dirty="0"/>
              <a:t>-IFU and spectrograph for the AAT – 2000</a:t>
            </a:r>
          </a:p>
          <a:p>
            <a:pPr marL="0" indent="0">
              <a:lnSpc>
                <a:spcPct val="100000"/>
              </a:lnSpc>
              <a:spcBef>
                <a:spcPts val="0"/>
              </a:spcBef>
              <a:buNone/>
            </a:pPr>
            <a:r>
              <a:rPr lang="en-US" sz="1200" dirty="0"/>
              <a:t>SOAR-IFU - prototype </a:t>
            </a:r>
            <a:r>
              <a:rPr lang="en-US" sz="1200" dirty="0" err="1"/>
              <a:t>fibre</a:t>
            </a:r>
            <a:r>
              <a:rPr lang="en-US" sz="1200" dirty="0"/>
              <a:t>-IFU for the SOAR(link is external) telescope – 2000</a:t>
            </a:r>
          </a:p>
          <a:p>
            <a:pPr marL="0" indent="0">
              <a:lnSpc>
                <a:spcPct val="100000"/>
              </a:lnSpc>
              <a:spcBef>
                <a:spcPts val="0"/>
              </a:spcBef>
              <a:buNone/>
            </a:pPr>
            <a:r>
              <a:rPr lang="en-US" sz="1200" dirty="0"/>
              <a:t>Taurus Polarimeter - imaging polarimetry mode for Taurus – 2000</a:t>
            </a:r>
          </a:p>
          <a:p>
            <a:pPr marL="0" indent="0">
              <a:lnSpc>
                <a:spcPct val="100000"/>
              </a:lnSpc>
              <a:spcBef>
                <a:spcPts val="0"/>
              </a:spcBef>
              <a:buNone/>
            </a:pPr>
            <a:r>
              <a:rPr lang="en-US" sz="1200" dirty="0"/>
              <a:t>MAPPIT 2 - high resolution interferometer for the AAT – 2000</a:t>
            </a:r>
          </a:p>
          <a:p>
            <a:pPr marL="0" indent="0">
              <a:lnSpc>
                <a:spcPct val="100000"/>
              </a:lnSpc>
              <a:spcBef>
                <a:spcPts val="0"/>
              </a:spcBef>
              <a:buNone/>
            </a:pPr>
            <a:r>
              <a:rPr lang="en-US" sz="1200" dirty="0"/>
              <a:t>PFU - prime focus unit for the AAT – 2000</a:t>
            </a:r>
          </a:p>
          <a:p>
            <a:pPr marL="0" indent="0">
              <a:lnSpc>
                <a:spcPct val="100000"/>
              </a:lnSpc>
              <a:spcBef>
                <a:spcPts val="0"/>
              </a:spcBef>
              <a:buNone/>
            </a:pPr>
            <a:r>
              <a:rPr lang="en-US" sz="1200" dirty="0"/>
              <a:t>WFI - wide field optical imager for the AAT – 2000</a:t>
            </a:r>
          </a:p>
          <a:p>
            <a:pPr marL="0" indent="0">
              <a:lnSpc>
                <a:spcPct val="100000"/>
              </a:lnSpc>
              <a:spcBef>
                <a:spcPts val="0"/>
              </a:spcBef>
              <a:buNone/>
            </a:pPr>
            <a:r>
              <a:rPr lang="en-US" sz="1200" dirty="0"/>
              <a:t>6dF - 150-fibre positioning robot for the UKST – 2001</a:t>
            </a:r>
          </a:p>
          <a:p>
            <a:pPr marL="0" indent="0">
              <a:lnSpc>
                <a:spcPct val="100000"/>
              </a:lnSpc>
              <a:spcBef>
                <a:spcPts val="0"/>
              </a:spcBef>
              <a:buNone/>
            </a:pPr>
            <a:r>
              <a:rPr lang="en-US" sz="1200" dirty="0"/>
              <a:t>IRIS2 - near-infrared slit-mask spectrograph and imager for the AAT – 2002</a:t>
            </a:r>
          </a:p>
          <a:p>
            <a:pPr marL="0" indent="0">
              <a:lnSpc>
                <a:spcPct val="100000"/>
              </a:lnSpc>
              <a:spcBef>
                <a:spcPts val="0"/>
              </a:spcBef>
              <a:buNone/>
            </a:pPr>
            <a:r>
              <a:rPr lang="en-US" sz="1200" dirty="0"/>
              <a:t>DAZLE - near infrared narrow-band imager for the VLT(link is external) – 2003</a:t>
            </a:r>
          </a:p>
          <a:p>
            <a:pPr marL="0" indent="0">
              <a:lnSpc>
                <a:spcPct val="100000"/>
              </a:lnSpc>
              <a:spcBef>
                <a:spcPts val="0"/>
              </a:spcBef>
              <a:buNone/>
            </a:pPr>
            <a:r>
              <a:rPr lang="en-US" sz="1200" dirty="0" err="1"/>
              <a:t>OzPoz</a:t>
            </a:r>
            <a:r>
              <a:rPr lang="en-US" sz="1200" dirty="0"/>
              <a:t> - </a:t>
            </a:r>
            <a:r>
              <a:rPr lang="en-US" sz="1200" dirty="0" err="1"/>
              <a:t>fibre</a:t>
            </a:r>
            <a:r>
              <a:rPr lang="en-US" sz="1200" dirty="0"/>
              <a:t> positioning robot for the VLT(link is external) – 2003</a:t>
            </a:r>
          </a:p>
          <a:p>
            <a:pPr marL="0" indent="0">
              <a:lnSpc>
                <a:spcPct val="100000"/>
              </a:lnSpc>
              <a:spcBef>
                <a:spcPts val="0"/>
              </a:spcBef>
              <a:buNone/>
            </a:pPr>
            <a:r>
              <a:rPr lang="en-US" sz="1200" dirty="0" err="1"/>
              <a:t>AAOmega</a:t>
            </a:r>
            <a:r>
              <a:rPr lang="en-US" sz="1200" dirty="0"/>
              <a:t> - optical multi-object spectrograph for the AAT – 2006</a:t>
            </a:r>
          </a:p>
          <a:p>
            <a:pPr marL="0" indent="0">
              <a:lnSpc>
                <a:spcPct val="100000"/>
              </a:lnSpc>
              <a:spcBef>
                <a:spcPts val="0"/>
              </a:spcBef>
              <a:buNone/>
            </a:pPr>
            <a:r>
              <a:rPr lang="en-US" sz="1200" dirty="0"/>
              <a:t>SPIRAL - upgrade to SPIRAL-B for use with </a:t>
            </a:r>
            <a:r>
              <a:rPr lang="en-US" sz="1200" dirty="0" err="1"/>
              <a:t>AAOmega</a:t>
            </a:r>
            <a:r>
              <a:rPr lang="en-US" sz="1200" dirty="0"/>
              <a:t> at the AAT – 2006</a:t>
            </a:r>
          </a:p>
          <a:p>
            <a:pPr marL="0" indent="0">
              <a:lnSpc>
                <a:spcPct val="100000"/>
              </a:lnSpc>
              <a:spcBef>
                <a:spcPts val="0"/>
              </a:spcBef>
              <a:buNone/>
            </a:pPr>
            <a:r>
              <a:rPr lang="en-US" sz="1200" dirty="0"/>
              <a:t>FMOS/Echidna - </a:t>
            </a:r>
            <a:r>
              <a:rPr lang="en-US" sz="1200" dirty="0" err="1"/>
              <a:t>fibre</a:t>
            </a:r>
            <a:r>
              <a:rPr lang="en-US" sz="1200" dirty="0"/>
              <a:t> positioning robot for Subaru(link is external) – 2007</a:t>
            </a:r>
          </a:p>
          <a:p>
            <a:pPr marL="0" indent="0">
              <a:lnSpc>
                <a:spcPct val="100000"/>
              </a:lnSpc>
              <a:spcBef>
                <a:spcPts val="0"/>
              </a:spcBef>
              <a:buNone/>
            </a:pPr>
            <a:r>
              <a:rPr lang="en-US" sz="1200" dirty="0"/>
              <a:t>AAT-TCS - telescope control system upgrade for the UKST – 2008</a:t>
            </a:r>
          </a:p>
          <a:p>
            <a:pPr marL="0" indent="0">
              <a:lnSpc>
                <a:spcPct val="100000"/>
              </a:lnSpc>
              <a:spcBef>
                <a:spcPts val="0"/>
              </a:spcBef>
              <a:buNone/>
            </a:pPr>
            <a:r>
              <a:rPr lang="en-US" sz="1200" dirty="0"/>
              <a:t>APT camera - wide-field optical camera for the APT – 2008</a:t>
            </a:r>
          </a:p>
          <a:p>
            <a:pPr marL="0" indent="0">
              <a:lnSpc>
                <a:spcPct val="100000"/>
              </a:lnSpc>
              <a:spcBef>
                <a:spcPts val="0"/>
              </a:spcBef>
              <a:buNone/>
            </a:pPr>
            <a:r>
              <a:rPr lang="en-US" sz="1200" dirty="0"/>
              <a:t>CYCLOPS - </a:t>
            </a:r>
            <a:r>
              <a:rPr lang="en-US" sz="1200" dirty="0" err="1"/>
              <a:t>fibre</a:t>
            </a:r>
            <a:r>
              <a:rPr lang="en-US" sz="1200" dirty="0"/>
              <a:t> image slicer for UCLES at the AAT – 2010</a:t>
            </a:r>
          </a:p>
          <a:p>
            <a:pPr marL="0" indent="0">
              <a:lnSpc>
                <a:spcPct val="100000"/>
              </a:lnSpc>
              <a:spcBef>
                <a:spcPts val="0"/>
              </a:spcBef>
              <a:buNone/>
            </a:pPr>
            <a:r>
              <a:rPr lang="en-US" sz="1200" dirty="0"/>
              <a:t>SAMI prototype - multi-IFU hexabundle </a:t>
            </a:r>
            <a:r>
              <a:rPr lang="en-US" sz="1200" dirty="0" err="1"/>
              <a:t>fibre</a:t>
            </a:r>
            <a:r>
              <a:rPr lang="en-US" sz="1200" dirty="0"/>
              <a:t> feed for the AAT – 2011</a:t>
            </a:r>
          </a:p>
          <a:p>
            <a:pPr marL="0" indent="0">
              <a:lnSpc>
                <a:spcPct val="100000"/>
              </a:lnSpc>
              <a:spcBef>
                <a:spcPts val="0"/>
              </a:spcBef>
              <a:buNone/>
            </a:pPr>
            <a:r>
              <a:rPr lang="en-US" sz="1200" dirty="0"/>
              <a:t>CURE - Cassegrain calibration and guide unit at the AAT – 2012</a:t>
            </a:r>
          </a:p>
          <a:p>
            <a:pPr marL="0" indent="0">
              <a:lnSpc>
                <a:spcPct val="100000"/>
              </a:lnSpc>
              <a:spcBef>
                <a:spcPts val="0"/>
              </a:spcBef>
              <a:buNone/>
            </a:pPr>
            <a:r>
              <a:rPr lang="en-US" sz="1200" dirty="0"/>
              <a:t>GNOSIS - OH suppression </a:t>
            </a:r>
            <a:r>
              <a:rPr lang="en-US" sz="1200" dirty="0" err="1"/>
              <a:t>fibre</a:t>
            </a:r>
            <a:r>
              <a:rPr lang="en-US" sz="1200" dirty="0"/>
              <a:t> feed for IRIS2 at the AAT – 2012</a:t>
            </a:r>
          </a:p>
          <a:p>
            <a:pPr marL="0" indent="0">
              <a:lnSpc>
                <a:spcPct val="100000"/>
              </a:lnSpc>
              <a:spcBef>
                <a:spcPts val="0"/>
              </a:spcBef>
              <a:buNone/>
            </a:pPr>
            <a:r>
              <a:rPr lang="en-US" sz="1200" dirty="0"/>
              <a:t>CYCLOPS2 - </a:t>
            </a:r>
            <a:r>
              <a:rPr lang="en-US" sz="1200" dirty="0" err="1"/>
              <a:t>fibre</a:t>
            </a:r>
            <a:r>
              <a:rPr lang="en-US" sz="1200" dirty="0"/>
              <a:t> image slicer for UCLES at the AAT – 2012</a:t>
            </a:r>
          </a:p>
          <a:p>
            <a:pPr marL="0" indent="0">
              <a:lnSpc>
                <a:spcPct val="100000"/>
              </a:lnSpc>
              <a:spcBef>
                <a:spcPts val="0"/>
              </a:spcBef>
              <a:buNone/>
            </a:pPr>
            <a:r>
              <a:rPr lang="en-US" sz="1200" dirty="0"/>
              <a:t>SAMI -multi-IFU hexabundle </a:t>
            </a:r>
            <a:r>
              <a:rPr lang="en-US" sz="1200" dirty="0" err="1"/>
              <a:t>fibre</a:t>
            </a:r>
            <a:r>
              <a:rPr lang="en-US" sz="1200" dirty="0"/>
              <a:t> feed for the AAT – 2013</a:t>
            </a:r>
          </a:p>
          <a:p>
            <a:pPr marL="0" indent="0">
              <a:lnSpc>
                <a:spcPct val="100000"/>
              </a:lnSpc>
              <a:spcBef>
                <a:spcPts val="0"/>
              </a:spcBef>
              <a:buNone/>
            </a:pPr>
            <a:r>
              <a:rPr lang="en-US" sz="1200" dirty="0"/>
              <a:t>KOALA - 500 element </a:t>
            </a:r>
            <a:r>
              <a:rPr lang="en-US" sz="1200" dirty="0" err="1"/>
              <a:t>fibre</a:t>
            </a:r>
            <a:r>
              <a:rPr lang="en-US" sz="1200" dirty="0"/>
              <a:t>-IFU for the AAT – 2014</a:t>
            </a:r>
          </a:p>
          <a:p>
            <a:pPr marL="0" indent="0">
              <a:lnSpc>
                <a:spcPct val="100000"/>
              </a:lnSpc>
              <a:spcBef>
                <a:spcPts val="0"/>
              </a:spcBef>
              <a:buNone/>
            </a:pPr>
            <a:r>
              <a:rPr lang="en-US" sz="1200" dirty="0"/>
              <a:t>HERMES - moderate resolution optical spectrograph for the AAT – 2014</a:t>
            </a:r>
          </a:p>
          <a:p>
            <a:pPr marL="0" indent="0">
              <a:lnSpc>
                <a:spcPct val="100000"/>
              </a:lnSpc>
              <a:spcBef>
                <a:spcPts val="0"/>
              </a:spcBef>
              <a:buNone/>
            </a:pPr>
            <a:r>
              <a:rPr lang="en-US" sz="1200" dirty="0" err="1"/>
              <a:t>AAOmega</a:t>
            </a:r>
            <a:r>
              <a:rPr lang="en-US" sz="1200" dirty="0"/>
              <a:t> upgrade - new CCDs for the </a:t>
            </a:r>
            <a:r>
              <a:rPr lang="en-US" sz="1200" dirty="0" err="1"/>
              <a:t>AAOmega</a:t>
            </a:r>
            <a:r>
              <a:rPr lang="en-US" sz="1200" dirty="0"/>
              <a:t> instrument at the AAT – 2014</a:t>
            </a:r>
          </a:p>
          <a:p>
            <a:pPr marL="0" indent="0">
              <a:lnSpc>
                <a:spcPct val="100000"/>
              </a:lnSpc>
              <a:spcBef>
                <a:spcPts val="0"/>
              </a:spcBef>
              <a:buNone/>
            </a:pPr>
            <a:r>
              <a:rPr lang="en-US" sz="1200" dirty="0"/>
              <a:t>GHOST – High resolution echelle spectrograph for Gemini – 2016</a:t>
            </a:r>
          </a:p>
          <a:p>
            <a:pPr marL="0" indent="0">
              <a:lnSpc>
                <a:spcPct val="100000"/>
              </a:lnSpc>
              <a:spcBef>
                <a:spcPts val="0"/>
              </a:spcBef>
              <a:buNone/>
            </a:pPr>
            <a:r>
              <a:rPr lang="en-US" sz="1200" dirty="0"/>
              <a:t>VELOCE — </a:t>
            </a:r>
            <a:r>
              <a:rPr lang="en-US" sz="1200" dirty="0" err="1"/>
              <a:t>fibre</a:t>
            </a:r>
            <a:r>
              <a:rPr lang="en-US" sz="1200" dirty="0"/>
              <a:t> feed for the AAT - 2018</a:t>
            </a:r>
            <a:br>
              <a:rPr lang="en-US" sz="1200" dirty="0"/>
            </a:br>
            <a:r>
              <a:rPr lang="en-US" sz="1200" dirty="0"/>
              <a:t>TAIPAN – </a:t>
            </a:r>
            <a:r>
              <a:rPr lang="en-US" sz="1200" dirty="0" err="1"/>
              <a:t>Starbugs</a:t>
            </a:r>
            <a:r>
              <a:rPr lang="en-US" sz="1200" dirty="0"/>
              <a:t> MOS for UKST – 2019</a:t>
            </a:r>
          </a:p>
          <a:p>
            <a:pPr marL="0" indent="0">
              <a:lnSpc>
                <a:spcPct val="100000"/>
              </a:lnSpc>
              <a:spcBef>
                <a:spcPts val="0"/>
              </a:spcBef>
              <a:buNone/>
            </a:pPr>
            <a:r>
              <a:rPr lang="en-US" sz="1200" dirty="0"/>
              <a:t>PRAXIS - OH suppression spectrograph for the AAT – 2018</a:t>
            </a:r>
          </a:p>
          <a:p>
            <a:pPr marL="0" indent="0">
              <a:lnSpc>
                <a:spcPct val="100000"/>
              </a:lnSpc>
              <a:spcBef>
                <a:spcPts val="0"/>
              </a:spcBef>
              <a:buNone/>
            </a:pPr>
            <a:r>
              <a:rPr lang="en-US" sz="1200" dirty="0"/>
              <a:t>HECTOR – Multi-IFU </a:t>
            </a:r>
            <a:r>
              <a:rPr lang="en-US" sz="1200" dirty="0" err="1"/>
              <a:t>fibre</a:t>
            </a:r>
            <a:r>
              <a:rPr lang="en-US" sz="1200" dirty="0"/>
              <a:t> feed and double-arm spectrograph for AAT – 2022</a:t>
            </a:r>
          </a:p>
          <a:p>
            <a:pPr marL="0" indent="0">
              <a:lnSpc>
                <a:spcPct val="100000"/>
              </a:lnSpc>
              <a:spcBef>
                <a:spcPts val="0"/>
              </a:spcBef>
              <a:buNone/>
            </a:pPr>
            <a:r>
              <a:rPr lang="en-US" sz="1200" dirty="0"/>
              <a:t>Huntsman - Telescope Array at Siding Spring Observatory - 2022</a:t>
            </a:r>
          </a:p>
          <a:p>
            <a:pPr marL="0" indent="0">
              <a:lnSpc>
                <a:spcPct val="100000"/>
              </a:lnSpc>
              <a:spcBef>
                <a:spcPts val="0"/>
              </a:spcBef>
              <a:buNone/>
            </a:pPr>
            <a:r>
              <a:rPr lang="en-US" sz="1200" dirty="0"/>
              <a:t>DIRAC – Cryogenic IR imager for Eastern Anatolia Observatory, Turkey – 2024</a:t>
            </a:r>
          </a:p>
          <a:p>
            <a:pPr marL="0" indent="0">
              <a:lnSpc>
                <a:spcPct val="100000"/>
              </a:lnSpc>
              <a:spcBef>
                <a:spcPts val="0"/>
              </a:spcBef>
              <a:buNone/>
            </a:pPr>
            <a:r>
              <a:rPr lang="en-US" sz="1200" dirty="0" err="1"/>
              <a:t>Malya</a:t>
            </a:r>
            <a:r>
              <a:rPr lang="en-US" sz="1200" dirty="0"/>
              <a:t> payload for Gilmour Space - 2024</a:t>
            </a:r>
          </a:p>
        </p:txBody>
      </p:sp>
      <p:sp>
        <p:nvSpPr>
          <p:cNvPr id="2" name="Title 1">
            <a:extLst>
              <a:ext uri="{FF2B5EF4-FFF2-40B4-BE49-F238E27FC236}">
                <a16:creationId xmlns:a16="http://schemas.microsoft.com/office/drawing/2014/main" id="{CC592285-024A-FA2D-78B7-7A4B740A1B72}"/>
              </a:ext>
            </a:extLst>
          </p:cNvPr>
          <p:cNvSpPr>
            <a:spLocks noGrp="1"/>
          </p:cNvSpPr>
          <p:nvPr>
            <p:ph type="title"/>
          </p:nvPr>
        </p:nvSpPr>
        <p:spPr>
          <a:xfrm>
            <a:off x="2568102" y="1"/>
            <a:ext cx="8785697" cy="712921"/>
          </a:xfrm>
          <a:solidFill>
            <a:schemeClr val="bg1"/>
          </a:solidFill>
        </p:spPr>
        <p:txBody>
          <a:bodyPr/>
          <a:lstStyle/>
          <a:p>
            <a:r>
              <a:rPr lang="en-US" dirty="0"/>
              <a:t>AAO – Completed Instrument Projects</a:t>
            </a:r>
          </a:p>
        </p:txBody>
      </p:sp>
      <p:pic>
        <p:nvPicPr>
          <p:cNvPr id="6146" name="Picture 2" descr="Facilities">
            <a:extLst>
              <a:ext uri="{FF2B5EF4-FFF2-40B4-BE49-F238E27FC236}">
                <a16:creationId xmlns:a16="http://schemas.microsoft.com/office/drawing/2014/main" id="{51E40ED3-C543-BB94-7DBE-471071967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799" y="759767"/>
            <a:ext cx="2028168" cy="12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machine with wires and switches&#10;&#10;Description automatically generated with medium confidence">
            <a:extLst>
              <a:ext uri="{FF2B5EF4-FFF2-40B4-BE49-F238E27FC236}">
                <a16:creationId xmlns:a16="http://schemas.microsoft.com/office/drawing/2014/main" id="{092F1EC0-2C1F-C2B8-4318-9C8D8AE14BE1}"/>
              </a:ext>
            </a:extLst>
          </p:cNvPr>
          <p:cNvPicPr>
            <a:picLocks noChangeAspect="1"/>
          </p:cNvPicPr>
          <p:nvPr/>
        </p:nvPicPr>
        <p:blipFill rotWithShape="1">
          <a:blip r:embed="rId4"/>
          <a:srcRect l="8472" r="8195"/>
          <a:stretch/>
        </p:blipFill>
        <p:spPr>
          <a:xfrm>
            <a:off x="2318680" y="759767"/>
            <a:ext cx="1575008" cy="1260000"/>
          </a:xfrm>
          <a:prstGeom prst="rect">
            <a:avLst/>
          </a:prstGeom>
        </p:spPr>
      </p:pic>
      <p:pic>
        <p:nvPicPr>
          <p:cNvPr id="6150" name="Picture 6" descr="AESOP - Astralis: Australia's National Capability for Optical Astronomy  Instrumentation">
            <a:extLst>
              <a:ext uri="{FF2B5EF4-FFF2-40B4-BE49-F238E27FC236}">
                <a16:creationId xmlns:a16="http://schemas.microsoft.com/office/drawing/2014/main" id="{28598561-8B8D-A8AA-9B37-B8CB8C8DEF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02" r="20222"/>
          <a:stretch/>
        </p:blipFill>
        <p:spPr bwMode="auto">
          <a:xfrm>
            <a:off x="6088078" y="759767"/>
            <a:ext cx="1861323" cy="1260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GHOST | Gemini Observatory">
            <a:extLst>
              <a:ext uri="{FF2B5EF4-FFF2-40B4-BE49-F238E27FC236}">
                <a16:creationId xmlns:a16="http://schemas.microsoft.com/office/drawing/2014/main" id="{5A21128C-814E-CF12-31FA-C88FD87906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85" r="8476"/>
          <a:stretch/>
        </p:blipFill>
        <p:spPr bwMode="auto">
          <a:xfrm>
            <a:off x="8032512" y="759767"/>
            <a:ext cx="1588662"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ircular object with wires&#10;&#10;Description automatically generated">
            <a:extLst>
              <a:ext uri="{FF2B5EF4-FFF2-40B4-BE49-F238E27FC236}">
                <a16:creationId xmlns:a16="http://schemas.microsoft.com/office/drawing/2014/main" id="{4E5C7395-A477-60C0-F552-6C12A78DC819}"/>
              </a:ext>
            </a:extLst>
          </p:cNvPr>
          <p:cNvPicPr>
            <a:picLocks noChangeAspect="1"/>
          </p:cNvPicPr>
          <p:nvPr/>
        </p:nvPicPr>
        <p:blipFill rotWithShape="1">
          <a:blip r:embed="rId7"/>
          <a:srcRect t="7281" b="10430"/>
          <a:stretch/>
        </p:blipFill>
        <p:spPr>
          <a:xfrm>
            <a:off x="9704285" y="759767"/>
            <a:ext cx="1171555" cy="1260000"/>
          </a:xfrm>
          <a:prstGeom prst="rect">
            <a:avLst/>
          </a:prstGeom>
        </p:spPr>
      </p:pic>
      <p:pic>
        <p:nvPicPr>
          <p:cNvPr id="4" name="Picture 4" descr="Technology at the AAO | Anglo-Australian Telescope">
            <a:extLst>
              <a:ext uri="{FF2B5EF4-FFF2-40B4-BE49-F238E27FC236}">
                <a16:creationId xmlns:a16="http://schemas.microsoft.com/office/drawing/2014/main" id="{BDD913F0-A6F8-E314-00EC-C026EE1962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58949" y="759768"/>
            <a:ext cx="1125542"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DBE2BEB-7C26-3D21-01E2-08B820ABE780}"/>
              </a:ext>
            </a:extLst>
          </p:cNvPr>
          <p:cNvPicPr>
            <a:picLocks noChangeAspect="1"/>
          </p:cNvPicPr>
          <p:nvPr/>
        </p:nvPicPr>
        <p:blipFill>
          <a:blip r:embed="rId9"/>
          <a:stretch>
            <a:fillRect/>
          </a:stretch>
        </p:blipFill>
        <p:spPr>
          <a:xfrm>
            <a:off x="42481" y="0"/>
            <a:ext cx="1829268" cy="1849821"/>
          </a:xfrm>
          <a:prstGeom prst="rect">
            <a:avLst/>
          </a:prstGeom>
        </p:spPr>
      </p:pic>
    </p:spTree>
    <p:extLst>
      <p:ext uri="{BB962C8B-B14F-4D97-AF65-F5344CB8AC3E}">
        <p14:creationId xmlns:p14="http://schemas.microsoft.com/office/powerpoint/2010/main" val="202386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04B4D59F-BA19-2A42-9133-6A2802227718}"/>
              </a:ext>
            </a:extLst>
          </p:cNvPr>
          <p:cNvPicPr>
            <a:picLocks noChangeAspect="1"/>
          </p:cNvPicPr>
          <p:nvPr/>
        </p:nvPicPr>
        <p:blipFill>
          <a:blip r:embed="rId2"/>
          <a:stretch>
            <a:fillRect/>
          </a:stretch>
        </p:blipFill>
        <p:spPr>
          <a:xfrm>
            <a:off x="1217655" y="218673"/>
            <a:ext cx="9402719" cy="6420653"/>
          </a:xfrm>
          <a:prstGeom prst="rect">
            <a:avLst/>
          </a:prstGeom>
        </p:spPr>
      </p:pic>
    </p:spTree>
    <p:extLst>
      <p:ext uri="{BB962C8B-B14F-4D97-AF65-F5344CB8AC3E}">
        <p14:creationId xmlns:p14="http://schemas.microsoft.com/office/powerpoint/2010/main" val="3288463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D9B86BD4-EDA0-2D47-B3F8-88A208E274FB}"/>
              </a:ext>
            </a:extLst>
          </p:cNvPr>
          <p:cNvPicPr>
            <a:picLocks noChangeAspect="1"/>
          </p:cNvPicPr>
          <p:nvPr/>
        </p:nvPicPr>
        <p:blipFill>
          <a:blip r:embed="rId3"/>
          <a:stretch>
            <a:fillRect/>
          </a:stretch>
        </p:blipFill>
        <p:spPr>
          <a:xfrm>
            <a:off x="-239238" y="4647967"/>
            <a:ext cx="4127145" cy="3092063"/>
          </a:xfrm>
          <a:prstGeom prst="rect">
            <a:avLst/>
          </a:prstGeom>
        </p:spPr>
      </p:pic>
      <p:pic>
        <p:nvPicPr>
          <p:cNvPr id="12" name="Picture 11" descr="Logo&#10;&#10;Description automatically generated">
            <a:extLst>
              <a:ext uri="{FF2B5EF4-FFF2-40B4-BE49-F238E27FC236}">
                <a16:creationId xmlns:a16="http://schemas.microsoft.com/office/drawing/2014/main" id="{46CB98A5-3A90-124A-85AA-EB241DA2F076}"/>
              </a:ext>
            </a:extLst>
          </p:cNvPr>
          <p:cNvPicPr>
            <a:picLocks noChangeAspect="1"/>
          </p:cNvPicPr>
          <p:nvPr/>
        </p:nvPicPr>
        <p:blipFill>
          <a:blip r:embed="rId4"/>
          <a:stretch>
            <a:fillRect/>
          </a:stretch>
        </p:blipFill>
        <p:spPr>
          <a:xfrm>
            <a:off x="4718340" y="5253971"/>
            <a:ext cx="2285761" cy="1383957"/>
          </a:xfrm>
          <a:prstGeom prst="rect">
            <a:avLst/>
          </a:prstGeom>
        </p:spPr>
      </p:pic>
      <p:pic>
        <p:nvPicPr>
          <p:cNvPr id="13" name="Graphic 12">
            <a:extLst>
              <a:ext uri="{FF2B5EF4-FFF2-40B4-BE49-F238E27FC236}">
                <a16:creationId xmlns:a16="http://schemas.microsoft.com/office/drawing/2014/main" id="{443F474C-FCCE-304C-91D3-D3E2523250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4095" y="5157468"/>
            <a:ext cx="3664776" cy="1576964"/>
          </a:xfrm>
          <a:prstGeom prst="rect">
            <a:avLst/>
          </a:prstGeom>
        </p:spPr>
      </p:pic>
      <p:pic>
        <p:nvPicPr>
          <p:cNvPr id="2" name="Picture 1" descr="A large building with a lawn in front of it&#10;&#10;Description automatically generated with low confidence">
            <a:extLst>
              <a:ext uri="{FF2B5EF4-FFF2-40B4-BE49-F238E27FC236}">
                <a16:creationId xmlns:a16="http://schemas.microsoft.com/office/drawing/2014/main" id="{E5AC25B2-143A-919C-DB3C-1B5E1E1FE27A}"/>
              </a:ext>
            </a:extLst>
          </p:cNvPr>
          <p:cNvPicPr>
            <a:picLocks noChangeAspect="1"/>
          </p:cNvPicPr>
          <p:nvPr/>
        </p:nvPicPr>
        <p:blipFill>
          <a:blip r:embed="rId7">
            <a:alphaModFix amt="50000"/>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CD58FEE-5027-ADE6-D85A-F478774A22DC}"/>
              </a:ext>
            </a:extLst>
          </p:cNvPr>
          <p:cNvSpPr txBox="1"/>
          <p:nvPr/>
        </p:nvSpPr>
        <p:spPr>
          <a:xfrm>
            <a:off x="4288220" y="1219201"/>
            <a:ext cx="6264166" cy="646331"/>
          </a:xfrm>
          <a:prstGeom prst="rect">
            <a:avLst/>
          </a:prstGeom>
          <a:noFill/>
        </p:spPr>
        <p:txBody>
          <a:bodyPr wrap="square" rtlCol="0">
            <a:spAutoFit/>
          </a:bodyPr>
          <a:lstStyle/>
          <a:p>
            <a:r>
              <a:rPr lang="en-US" sz="3600"/>
              <a:t>The legacy of the AAO days</a:t>
            </a:r>
          </a:p>
        </p:txBody>
      </p:sp>
    </p:spTree>
    <p:extLst>
      <p:ext uri="{BB962C8B-B14F-4D97-AF65-F5344CB8AC3E}">
        <p14:creationId xmlns:p14="http://schemas.microsoft.com/office/powerpoint/2010/main" val="3827741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B7A9D87-4E7E-435B-A4F4-0FB25C5578CF}"/>
              </a:ext>
            </a:extLst>
          </p:cNvPr>
          <p:cNvPicPr>
            <a:picLocks noChangeAspect="1"/>
          </p:cNvPicPr>
          <p:nvPr/>
        </p:nvPicPr>
        <p:blipFill>
          <a:blip r:embed="rId3"/>
          <a:stretch>
            <a:fillRect/>
          </a:stretch>
        </p:blipFill>
        <p:spPr>
          <a:xfrm>
            <a:off x="5250438" y="146378"/>
            <a:ext cx="2926923" cy="2926923"/>
          </a:xfrm>
          <a:prstGeom prst="rect">
            <a:avLst/>
          </a:prstGeom>
        </p:spPr>
      </p:pic>
      <p:pic>
        <p:nvPicPr>
          <p:cNvPr id="7" name="Picture 6">
            <a:extLst>
              <a:ext uri="{FF2B5EF4-FFF2-40B4-BE49-F238E27FC236}">
                <a16:creationId xmlns:a16="http://schemas.microsoft.com/office/drawing/2014/main" id="{8A134D13-A340-9385-30C8-2E7A0A3DBAF0}"/>
              </a:ext>
            </a:extLst>
          </p:cNvPr>
          <p:cNvPicPr>
            <a:picLocks noChangeAspect="1"/>
          </p:cNvPicPr>
          <p:nvPr/>
        </p:nvPicPr>
        <p:blipFill>
          <a:blip r:embed="rId4"/>
          <a:stretch>
            <a:fillRect/>
          </a:stretch>
        </p:blipFill>
        <p:spPr>
          <a:xfrm>
            <a:off x="192133" y="359989"/>
            <a:ext cx="4908532" cy="4028632"/>
          </a:xfrm>
          <a:prstGeom prst="rect">
            <a:avLst/>
          </a:prstGeom>
        </p:spPr>
      </p:pic>
      <p:pic>
        <p:nvPicPr>
          <p:cNvPr id="8" name="Picture 7">
            <a:extLst>
              <a:ext uri="{FF2B5EF4-FFF2-40B4-BE49-F238E27FC236}">
                <a16:creationId xmlns:a16="http://schemas.microsoft.com/office/drawing/2014/main" id="{A9101270-1AC7-1EA1-2B2D-C6766564EC96}"/>
              </a:ext>
            </a:extLst>
          </p:cNvPr>
          <p:cNvPicPr>
            <a:picLocks noChangeAspect="1"/>
          </p:cNvPicPr>
          <p:nvPr/>
        </p:nvPicPr>
        <p:blipFill rotWithShape="1">
          <a:blip r:embed="rId5"/>
          <a:srcRect r="46378" b="10225"/>
          <a:stretch/>
        </p:blipFill>
        <p:spPr>
          <a:xfrm>
            <a:off x="3887778" y="3149119"/>
            <a:ext cx="4587131" cy="3672844"/>
          </a:xfrm>
          <a:prstGeom prst="rect">
            <a:avLst/>
          </a:prstGeom>
        </p:spPr>
      </p:pic>
      <p:pic>
        <p:nvPicPr>
          <p:cNvPr id="3" name="Picture 2">
            <a:extLst>
              <a:ext uri="{FF2B5EF4-FFF2-40B4-BE49-F238E27FC236}">
                <a16:creationId xmlns:a16="http://schemas.microsoft.com/office/drawing/2014/main" id="{0E5340CC-BC53-2C3F-EF1B-19863AF5A7C5}"/>
              </a:ext>
            </a:extLst>
          </p:cNvPr>
          <p:cNvPicPr>
            <a:picLocks noChangeAspect="1"/>
          </p:cNvPicPr>
          <p:nvPr/>
        </p:nvPicPr>
        <p:blipFill>
          <a:blip r:embed="rId6"/>
          <a:stretch>
            <a:fillRect/>
          </a:stretch>
        </p:blipFill>
        <p:spPr>
          <a:xfrm rot="5400000">
            <a:off x="8649728" y="-322592"/>
            <a:ext cx="3219679" cy="3864865"/>
          </a:xfrm>
          <a:prstGeom prst="rect">
            <a:avLst/>
          </a:prstGeom>
        </p:spPr>
      </p:pic>
      <p:pic>
        <p:nvPicPr>
          <p:cNvPr id="5" name="Picture 4">
            <a:extLst>
              <a:ext uri="{FF2B5EF4-FFF2-40B4-BE49-F238E27FC236}">
                <a16:creationId xmlns:a16="http://schemas.microsoft.com/office/drawing/2014/main" id="{8170DDE8-1885-88BB-6113-F3A99AFFCA4B}"/>
              </a:ext>
            </a:extLst>
          </p:cNvPr>
          <p:cNvPicPr>
            <a:picLocks noChangeAspect="1"/>
          </p:cNvPicPr>
          <p:nvPr/>
        </p:nvPicPr>
        <p:blipFill rotWithShape="1">
          <a:blip r:embed="rId5"/>
          <a:srcRect l="52749" b="12684"/>
          <a:stretch/>
        </p:blipFill>
        <p:spPr>
          <a:xfrm>
            <a:off x="8424672" y="3158532"/>
            <a:ext cx="3771737" cy="3556482"/>
          </a:xfrm>
          <a:prstGeom prst="rect">
            <a:avLst/>
          </a:prstGeom>
        </p:spPr>
      </p:pic>
      <p:pic>
        <p:nvPicPr>
          <p:cNvPr id="10" name="Picture 9">
            <a:extLst>
              <a:ext uri="{FF2B5EF4-FFF2-40B4-BE49-F238E27FC236}">
                <a16:creationId xmlns:a16="http://schemas.microsoft.com/office/drawing/2014/main" id="{E0B1E76A-B3BE-A2D0-D53C-EC2617A041F7}"/>
              </a:ext>
            </a:extLst>
          </p:cNvPr>
          <p:cNvPicPr>
            <a:picLocks noChangeAspect="1"/>
          </p:cNvPicPr>
          <p:nvPr/>
        </p:nvPicPr>
        <p:blipFill>
          <a:blip r:embed="rId7"/>
          <a:stretch>
            <a:fillRect/>
          </a:stretch>
        </p:blipFill>
        <p:spPr>
          <a:xfrm rot="20577589">
            <a:off x="112933" y="4816829"/>
            <a:ext cx="4406900" cy="1638300"/>
          </a:xfrm>
          <a:prstGeom prst="rect">
            <a:avLst/>
          </a:prstGeom>
        </p:spPr>
      </p:pic>
      <p:sp>
        <p:nvSpPr>
          <p:cNvPr id="11" name="TextBox 10">
            <a:extLst>
              <a:ext uri="{FF2B5EF4-FFF2-40B4-BE49-F238E27FC236}">
                <a16:creationId xmlns:a16="http://schemas.microsoft.com/office/drawing/2014/main" id="{E2771ABE-108E-A8DF-0FCF-B359FC1A6E4F}"/>
              </a:ext>
            </a:extLst>
          </p:cNvPr>
          <p:cNvSpPr txBox="1"/>
          <p:nvPr/>
        </p:nvSpPr>
        <p:spPr>
          <a:xfrm>
            <a:off x="4834128" y="3363635"/>
            <a:ext cx="2523744" cy="369332"/>
          </a:xfrm>
          <a:prstGeom prst="rect">
            <a:avLst/>
          </a:prstGeom>
          <a:noFill/>
        </p:spPr>
        <p:txBody>
          <a:bodyPr wrap="square" rtlCol="0">
            <a:spAutoFit/>
          </a:bodyPr>
          <a:lstStyle/>
          <a:p>
            <a:r>
              <a:rPr lang="en-US">
                <a:solidFill>
                  <a:srgbClr val="FF0000"/>
                </a:solidFill>
              </a:rPr>
              <a:t>1997: ISO satellite</a:t>
            </a:r>
          </a:p>
        </p:txBody>
      </p:sp>
      <p:sp>
        <p:nvSpPr>
          <p:cNvPr id="14" name="Rectangle 13">
            <a:extLst>
              <a:ext uri="{FF2B5EF4-FFF2-40B4-BE49-F238E27FC236}">
                <a16:creationId xmlns:a16="http://schemas.microsoft.com/office/drawing/2014/main" id="{DC24B1AB-F797-9410-10AF-D8877B51F8BC}"/>
              </a:ext>
            </a:extLst>
          </p:cNvPr>
          <p:cNvSpPr/>
          <p:nvPr/>
        </p:nvSpPr>
        <p:spPr>
          <a:xfrm>
            <a:off x="8644128" y="359989"/>
            <a:ext cx="451104" cy="3471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86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943D52-F3EA-E7D3-ADE6-00483EB60D93}"/>
              </a:ext>
            </a:extLst>
          </p:cNvPr>
          <p:cNvPicPr>
            <a:picLocks noChangeAspect="1"/>
          </p:cNvPicPr>
          <p:nvPr/>
        </p:nvPicPr>
        <p:blipFill>
          <a:blip r:embed="rId3"/>
          <a:stretch>
            <a:fillRect/>
          </a:stretch>
        </p:blipFill>
        <p:spPr>
          <a:xfrm>
            <a:off x="6237449" y="0"/>
            <a:ext cx="5954551" cy="6858000"/>
          </a:xfrm>
          <a:prstGeom prst="rect">
            <a:avLst/>
          </a:prstGeom>
        </p:spPr>
      </p:pic>
      <p:pic>
        <p:nvPicPr>
          <p:cNvPr id="7" name="Picture 6">
            <a:extLst>
              <a:ext uri="{FF2B5EF4-FFF2-40B4-BE49-F238E27FC236}">
                <a16:creationId xmlns:a16="http://schemas.microsoft.com/office/drawing/2014/main" id="{4ED3FB97-65F1-BBEB-84CF-0D7B695628DF}"/>
              </a:ext>
            </a:extLst>
          </p:cNvPr>
          <p:cNvPicPr>
            <a:picLocks noChangeAspect="1"/>
          </p:cNvPicPr>
          <p:nvPr/>
        </p:nvPicPr>
        <p:blipFill>
          <a:blip r:embed="rId4"/>
          <a:stretch>
            <a:fillRect/>
          </a:stretch>
        </p:blipFill>
        <p:spPr>
          <a:xfrm>
            <a:off x="0" y="97536"/>
            <a:ext cx="6664642" cy="4803648"/>
          </a:xfrm>
          <a:prstGeom prst="rect">
            <a:avLst/>
          </a:prstGeom>
        </p:spPr>
      </p:pic>
      <p:sp>
        <p:nvSpPr>
          <p:cNvPr id="9" name="TextBox 8">
            <a:extLst>
              <a:ext uri="{FF2B5EF4-FFF2-40B4-BE49-F238E27FC236}">
                <a16:creationId xmlns:a16="http://schemas.microsoft.com/office/drawing/2014/main" id="{A2E8ECB3-B6A9-449C-3C0A-81F1EC186BA8}"/>
              </a:ext>
            </a:extLst>
          </p:cNvPr>
          <p:cNvSpPr txBox="1"/>
          <p:nvPr/>
        </p:nvSpPr>
        <p:spPr>
          <a:xfrm>
            <a:off x="268223" y="5937504"/>
            <a:ext cx="5507543" cy="646331"/>
          </a:xfrm>
          <a:prstGeom prst="rect">
            <a:avLst/>
          </a:prstGeom>
          <a:noFill/>
        </p:spPr>
        <p:txBody>
          <a:bodyPr wrap="square" rtlCol="0">
            <a:spAutoFit/>
          </a:bodyPr>
          <a:lstStyle/>
          <a:p>
            <a:r>
              <a:rPr lang="en-US">
                <a:solidFill>
                  <a:srgbClr val="FF0000"/>
                </a:solidFill>
              </a:rPr>
              <a:t>This was made possible by Ian Parry &amp; Keith Taylor (</a:t>
            </a:r>
            <a:r>
              <a:rPr lang="en-US" b="1">
                <a:solidFill>
                  <a:srgbClr val="FF0000"/>
                </a:solidFill>
              </a:rPr>
              <a:t>SPIRAL</a:t>
            </a:r>
            <a:r>
              <a:rPr lang="en-US">
                <a:solidFill>
                  <a:srgbClr val="FF0000"/>
                </a:solidFill>
              </a:rPr>
              <a:t> concept), Dave Lee (builder) and </a:t>
            </a:r>
            <a:r>
              <a:rPr lang="en-US" b="1">
                <a:solidFill>
                  <a:srgbClr val="FF0000"/>
                </a:solidFill>
              </a:rPr>
              <a:t>AAOmega</a:t>
            </a:r>
            <a:r>
              <a:rPr lang="en-US">
                <a:solidFill>
                  <a:srgbClr val="FF0000"/>
                </a:solidFill>
              </a:rPr>
              <a:t> DBS.</a:t>
            </a:r>
          </a:p>
        </p:txBody>
      </p:sp>
      <p:sp>
        <p:nvSpPr>
          <p:cNvPr id="2" name="TextBox 1">
            <a:extLst>
              <a:ext uri="{FF2B5EF4-FFF2-40B4-BE49-F238E27FC236}">
                <a16:creationId xmlns:a16="http://schemas.microsoft.com/office/drawing/2014/main" id="{A15768AA-D5BD-97F3-7A4A-AEA8D8C3F0BC}"/>
              </a:ext>
            </a:extLst>
          </p:cNvPr>
          <p:cNvSpPr txBox="1"/>
          <p:nvPr/>
        </p:nvSpPr>
        <p:spPr>
          <a:xfrm>
            <a:off x="3166711" y="231007"/>
            <a:ext cx="2040555" cy="369332"/>
          </a:xfrm>
          <a:prstGeom prst="rect">
            <a:avLst/>
          </a:prstGeom>
          <a:noFill/>
        </p:spPr>
        <p:txBody>
          <a:bodyPr wrap="square" rtlCol="0">
            <a:spAutoFit/>
          </a:bodyPr>
          <a:lstStyle/>
          <a:p>
            <a:r>
              <a:rPr lang="en-US">
                <a:solidFill>
                  <a:srgbClr val="FF0000"/>
                </a:solidFill>
              </a:rPr>
              <a:t>200+ ADS citations</a:t>
            </a:r>
          </a:p>
        </p:txBody>
      </p:sp>
    </p:spTree>
    <p:extLst>
      <p:ext uri="{BB962C8B-B14F-4D97-AF65-F5344CB8AC3E}">
        <p14:creationId xmlns:p14="http://schemas.microsoft.com/office/powerpoint/2010/main" val="1721141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65EACD-B4E2-320A-10FE-9701E9952544}"/>
              </a:ext>
            </a:extLst>
          </p:cNvPr>
          <p:cNvPicPr>
            <a:picLocks noChangeAspect="1"/>
          </p:cNvPicPr>
          <p:nvPr/>
        </p:nvPicPr>
        <p:blipFill>
          <a:blip r:embed="rId3"/>
          <a:stretch>
            <a:fillRect/>
          </a:stretch>
        </p:blipFill>
        <p:spPr>
          <a:xfrm>
            <a:off x="4138013" y="644330"/>
            <a:ext cx="7772400" cy="5569339"/>
          </a:xfrm>
          <a:prstGeom prst="rect">
            <a:avLst/>
          </a:prstGeom>
        </p:spPr>
      </p:pic>
      <p:pic>
        <p:nvPicPr>
          <p:cNvPr id="8" name="Picture 7">
            <a:extLst>
              <a:ext uri="{FF2B5EF4-FFF2-40B4-BE49-F238E27FC236}">
                <a16:creationId xmlns:a16="http://schemas.microsoft.com/office/drawing/2014/main" id="{70CED077-3BC4-1750-9C7F-1B941B216512}"/>
              </a:ext>
            </a:extLst>
          </p:cNvPr>
          <p:cNvPicPr>
            <a:picLocks noChangeAspect="1"/>
          </p:cNvPicPr>
          <p:nvPr/>
        </p:nvPicPr>
        <p:blipFill>
          <a:blip r:embed="rId4"/>
          <a:stretch>
            <a:fillRect/>
          </a:stretch>
        </p:blipFill>
        <p:spPr>
          <a:xfrm>
            <a:off x="113146" y="289813"/>
            <a:ext cx="3393712" cy="3236495"/>
          </a:xfrm>
          <a:prstGeom prst="rect">
            <a:avLst/>
          </a:prstGeom>
        </p:spPr>
      </p:pic>
      <p:pic>
        <p:nvPicPr>
          <p:cNvPr id="11" name="Picture 10">
            <a:extLst>
              <a:ext uri="{FF2B5EF4-FFF2-40B4-BE49-F238E27FC236}">
                <a16:creationId xmlns:a16="http://schemas.microsoft.com/office/drawing/2014/main" id="{0909A776-A715-6786-7634-06286E33B082}"/>
              </a:ext>
            </a:extLst>
          </p:cNvPr>
          <p:cNvPicPr>
            <a:picLocks noChangeAspect="1"/>
          </p:cNvPicPr>
          <p:nvPr/>
        </p:nvPicPr>
        <p:blipFill>
          <a:blip r:embed="rId5"/>
          <a:stretch>
            <a:fillRect/>
          </a:stretch>
        </p:blipFill>
        <p:spPr>
          <a:xfrm>
            <a:off x="189297" y="3576602"/>
            <a:ext cx="3317562" cy="3224801"/>
          </a:xfrm>
          <a:prstGeom prst="rect">
            <a:avLst/>
          </a:prstGeom>
        </p:spPr>
      </p:pic>
      <p:sp>
        <p:nvSpPr>
          <p:cNvPr id="13" name="Rectangle 12">
            <a:extLst>
              <a:ext uri="{FF2B5EF4-FFF2-40B4-BE49-F238E27FC236}">
                <a16:creationId xmlns:a16="http://schemas.microsoft.com/office/drawing/2014/main" id="{6A471B46-43C8-862A-F90E-1DCF892296AF}"/>
              </a:ext>
            </a:extLst>
          </p:cNvPr>
          <p:cNvSpPr/>
          <p:nvPr/>
        </p:nvSpPr>
        <p:spPr>
          <a:xfrm>
            <a:off x="421105" y="4981074"/>
            <a:ext cx="3097785" cy="1684419"/>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16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C4AD-C267-8737-7DDF-4E453936D545}"/>
              </a:ext>
            </a:extLst>
          </p:cNvPr>
          <p:cNvSpPr>
            <a:spLocks noGrp="1"/>
          </p:cNvSpPr>
          <p:nvPr>
            <p:ph type="title"/>
          </p:nvPr>
        </p:nvSpPr>
        <p:spPr>
          <a:xfrm>
            <a:off x="838200" y="1995142"/>
            <a:ext cx="10515600" cy="1325563"/>
          </a:xfrm>
        </p:spPr>
        <p:txBody>
          <a:bodyPr>
            <a:normAutofit fontScale="90000"/>
          </a:bodyPr>
          <a:lstStyle/>
          <a:p>
            <a:r>
              <a:rPr lang="en-US"/>
              <a:t>Given the short talk format, the focus here is on the experimentalists (1993-2007). But there were astronomers who made important contributions.</a:t>
            </a:r>
          </a:p>
        </p:txBody>
      </p:sp>
    </p:spTree>
    <p:extLst>
      <p:ext uri="{BB962C8B-B14F-4D97-AF65-F5344CB8AC3E}">
        <p14:creationId xmlns:p14="http://schemas.microsoft.com/office/powerpoint/2010/main" val="2108281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95F87-B5EC-DFA4-FE9A-C860D7BEAD9C}"/>
              </a:ext>
            </a:extLst>
          </p:cNvPr>
          <p:cNvPicPr>
            <a:picLocks noChangeAspect="1"/>
          </p:cNvPicPr>
          <p:nvPr/>
        </p:nvPicPr>
        <p:blipFill>
          <a:blip r:embed="rId2"/>
          <a:stretch>
            <a:fillRect/>
          </a:stretch>
        </p:blipFill>
        <p:spPr>
          <a:xfrm>
            <a:off x="4699322" y="321278"/>
            <a:ext cx="7206927" cy="4780628"/>
          </a:xfrm>
          <a:prstGeom prst="rect">
            <a:avLst/>
          </a:prstGeom>
        </p:spPr>
      </p:pic>
      <p:sp>
        <p:nvSpPr>
          <p:cNvPr id="7" name="TextBox 6">
            <a:extLst>
              <a:ext uri="{FF2B5EF4-FFF2-40B4-BE49-F238E27FC236}">
                <a16:creationId xmlns:a16="http://schemas.microsoft.com/office/drawing/2014/main" id="{EA56285F-F59D-69D7-CDCC-F7D592F4A824}"/>
              </a:ext>
            </a:extLst>
          </p:cNvPr>
          <p:cNvSpPr txBox="1"/>
          <p:nvPr/>
        </p:nvSpPr>
        <p:spPr>
          <a:xfrm>
            <a:off x="162345" y="145110"/>
            <a:ext cx="2785732" cy="1077218"/>
          </a:xfrm>
          <a:prstGeom prst="rect">
            <a:avLst/>
          </a:prstGeom>
          <a:noFill/>
        </p:spPr>
        <p:txBody>
          <a:bodyPr wrap="square" rtlCol="0">
            <a:spAutoFit/>
          </a:bodyPr>
          <a:lstStyle/>
          <a:p>
            <a:r>
              <a:rPr lang="en-US" sz="3200" b="1"/>
              <a:t>John Barton</a:t>
            </a:r>
          </a:p>
          <a:p>
            <a:r>
              <a:rPr lang="en-US" sz="3200" b="1"/>
              <a:t>Lew Waller</a:t>
            </a:r>
          </a:p>
        </p:txBody>
      </p:sp>
      <p:sp>
        <p:nvSpPr>
          <p:cNvPr id="8" name="TextBox 7">
            <a:extLst>
              <a:ext uri="{FF2B5EF4-FFF2-40B4-BE49-F238E27FC236}">
                <a16:creationId xmlns:a16="http://schemas.microsoft.com/office/drawing/2014/main" id="{35F64A7A-C295-3BD6-64D4-F75BDD878E0C}"/>
              </a:ext>
            </a:extLst>
          </p:cNvPr>
          <p:cNvSpPr txBox="1"/>
          <p:nvPr/>
        </p:nvSpPr>
        <p:spPr>
          <a:xfrm>
            <a:off x="162345" y="4115427"/>
            <a:ext cx="4178461" cy="1754326"/>
          </a:xfrm>
          <a:prstGeom prst="rect">
            <a:avLst/>
          </a:prstGeom>
          <a:noFill/>
        </p:spPr>
        <p:txBody>
          <a:bodyPr wrap="square" rtlCol="0">
            <a:spAutoFit/>
          </a:bodyPr>
          <a:lstStyle/>
          <a:p>
            <a:r>
              <a:rPr lang="en-US" b="1"/>
              <a:t>Nod &amp; shuffle – </a:t>
            </a:r>
            <a:endParaRPr lang="en-US"/>
          </a:p>
          <a:p>
            <a:r>
              <a:rPr lang="en-US"/>
              <a:t>1994: first discussions</a:t>
            </a:r>
          </a:p>
          <a:p>
            <a:r>
              <a:rPr lang="en-US"/>
              <a:t>1995: first tests, AAO Newsletter</a:t>
            </a:r>
          </a:p>
          <a:p>
            <a:r>
              <a:rPr lang="en-US"/>
              <a:t>1996: RGO spectrograph, AAO Newsletter</a:t>
            </a:r>
          </a:p>
          <a:p>
            <a:r>
              <a:rPr lang="en-US"/>
              <a:t>1998: LDSS++ (*Glazebrook, PI)</a:t>
            </a:r>
          </a:p>
          <a:p>
            <a:r>
              <a:rPr lang="en-US"/>
              <a:t>2003: Gemini/GMOS (*Glazebrook, PI)</a:t>
            </a:r>
          </a:p>
        </p:txBody>
      </p:sp>
      <p:pic>
        <p:nvPicPr>
          <p:cNvPr id="11" name="Picture 10">
            <a:extLst>
              <a:ext uri="{FF2B5EF4-FFF2-40B4-BE49-F238E27FC236}">
                <a16:creationId xmlns:a16="http://schemas.microsoft.com/office/drawing/2014/main" id="{195743F4-8781-1839-3DA1-ECA18BF81190}"/>
              </a:ext>
            </a:extLst>
          </p:cNvPr>
          <p:cNvPicPr>
            <a:picLocks noChangeAspect="1"/>
          </p:cNvPicPr>
          <p:nvPr/>
        </p:nvPicPr>
        <p:blipFill>
          <a:blip r:embed="rId3"/>
          <a:stretch>
            <a:fillRect/>
          </a:stretch>
        </p:blipFill>
        <p:spPr>
          <a:xfrm>
            <a:off x="4753070" y="0"/>
            <a:ext cx="7153179" cy="6858000"/>
          </a:xfrm>
          <a:prstGeom prst="rect">
            <a:avLst/>
          </a:prstGeom>
          <a:effectLst>
            <a:glow rad="355600">
              <a:schemeClr val="accent1">
                <a:lumMod val="60000"/>
                <a:lumOff val="40000"/>
              </a:schemeClr>
            </a:glow>
          </a:effectLst>
        </p:spPr>
      </p:pic>
      <p:sp>
        <p:nvSpPr>
          <p:cNvPr id="9" name="TextBox 8">
            <a:extLst>
              <a:ext uri="{FF2B5EF4-FFF2-40B4-BE49-F238E27FC236}">
                <a16:creationId xmlns:a16="http://schemas.microsoft.com/office/drawing/2014/main" id="{7CE31FDC-EE3D-DB8D-AF95-8308DA614595}"/>
              </a:ext>
            </a:extLst>
          </p:cNvPr>
          <p:cNvSpPr txBox="1"/>
          <p:nvPr/>
        </p:nvSpPr>
        <p:spPr>
          <a:xfrm>
            <a:off x="7124020" y="5557330"/>
            <a:ext cx="4711058" cy="923330"/>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US" b="1"/>
              <a:t>Biggest science gains – </a:t>
            </a:r>
            <a:endParaRPr lang="en-US"/>
          </a:p>
          <a:p>
            <a:pPr marL="342900" indent="-342900">
              <a:buAutoNum type="arabicPeriod"/>
            </a:pPr>
            <a:r>
              <a:rPr lang="en-US"/>
              <a:t>Gemini Deep Deep Survey (Glazebrook+)</a:t>
            </a:r>
          </a:p>
          <a:p>
            <a:pPr marL="342900" indent="-342900">
              <a:buAutoNum type="arabicPeriod"/>
            </a:pPr>
            <a:r>
              <a:rPr lang="en-US"/>
              <a:t>High redshift supernovae (Schmidt+)</a:t>
            </a:r>
          </a:p>
        </p:txBody>
      </p:sp>
      <p:sp>
        <p:nvSpPr>
          <p:cNvPr id="2" name="TextBox 1">
            <a:extLst>
              <a:ext uri="{FF2B5EF4-FFF2-40B4-BE49-F238E27FC236}">
                <a16:creationId xmlns:a16="http://schemas.microsoft.com/office/drawing/2014/main" id="{8970F1B7-87C5-505A-046E-D6A2659C30A7}"/>
              </a:ext>
            </a:extLst>
          </p:cNvPr>
          <p:cNvSpPr txBox="1"/>
          <p:nvPr/>
        </p:nvSpPr>
        <p:spPr>
          <a:xfrm>
            <a:off x="0" y="5988062"/>
            <a:ext cx="4753070" cy="861774"/>
          </a:xfrm>
          <a:prstGeom prst="rect">
            <a:avLst/>
          </a:prstGeom>
          <a:noFill/>
        </p:spPr>
        <p:txBody>
          <a:bodyPr wrap="square" rtlCol="0">
            <a:spAutoFit/>
          </a:bodyPr>
          <a:lstStyle/>
          <a:p>
            <a:r>
              <a:rPr lang="en-US"/>
              <a:t>*</a:t>
            </a:r>
            <a:r>
              <a:rPr lang="en-US" sz="1600"/>
              <a:t>While not in </a:t>
            </a:r>
            <a:r>
              <a:rPr lang="en-US" sz="1600" b="1"/>
              <a:t>Inst Sci group</a:t>
            </a:r>
            <a:r>
              <a:rPr lang="en-US" sz="1600"/>
              <a:t>, he was an astronomer who made key technical contributions to several instrument projects during his AAO tenure.</a:t>
            </a:r>
          </a:p>
        </p:txBody>
      </p:sp>
      <p:pic>
        <p:nvPicPr>
          <p:cNvPr id="5" name="Picture 4">
            <a:extLst>
              <a:ext uri="{FF2B5EF4-FFF2-40B4-BE49-F238E27FC236}">
                <a16:creationId xmlns:a16="http://schemas.microsoft.com/office/drawing/2014/main" id="{49014402-BC95-2DAB-3C08-14E977D8EF48}"/>
              </a:ext>
            </a:extLst>
          </p:cNvPr>
          <p:cNvPicPr>
            <a:picLocks noChangeAspect="1"/>
          </p:cNvPicPr>
          <p:nvPr/>
        </p:nvPicPr>
        <p:blipFill>
          <a:blip r:embed="rId4"/>
          <a:stretch>
            <a:fillRect/>
          </a:stretch>
        </p:blipFill>
        <p:spPr>
          <a:xfrm>
            <a:off x="162345" y="1281482"/>
            <a:ext cx="3382133" cy="2634918"/>
          </a:xfrm>
          <a:prstGeom prst="rect">
            <a:avLst/>
          </a:prstGeom>
        </p:spPr>
      </p:pic>
      <p:pic>
        <p:nvPicPr>
          <p:cNvPr id="6" name="Picture 5">
            <a:extLst>
              <a:ext uri="{FF2B5EF4-FFF2-40B4-BE49-F238E27FC236}">
                <a16:creationId xmlns:a16="http://schemas.microsoft.com/office/drawing/2014/main" id="{D16842D1-9FC0-2F28-38E6-B986C288EC27}"/>
              </a:ext>
            </a:extLst>
          </p:cNvPr>
          <p:cNvPicPr>
            <a:picLocks noChangeAspect="1"/>
          </p:cNvPicPr>
          <p:nvPr/>
        </p:nvPicPr>
        <p:blipFill>
          <a:blip r:embed="rId5"/>
          <a:stretch>
            <a:fillRect/>
          </a:stretch>
        </p:blipFill>
        <p:spPr>
          <a:xfrm>
            <a:off x="2316853" y="880817"/>
            <a:ext cx="2260600" cy="2273300"/>
          </a:xfrm>
          <a:prstGeom prst="rect">
            <a:avLst/>
          </a:prstGeom>
        </p:spPr>
      </p:pic>
    </p:spTree>
    <p:extLst>
      <p:ext uri="{BB962C8B-B14F-4D97-AF65-F5344CB8AC3E}">
        <p14:creationId xmlns:p14="http://schemas.microsoft.com/office/powerpoint/2010/main" val="324453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871D0-1183-645D-4D71-3F388DE1C3A3}"/>
              </a:ext>
            </a:extLst>
          </p:cNvPr>
          <p:cNvPicPr>
            <a:picLocks noChangeAspect="1"/>
          </p:cNvPicPr>
          <p:nvPr/>
        </p:nvPicPr>
        <p:blipFill>
          <a:blip r:embed="rId2"/>
          <a:stretch>
            <a:fillRect/>
          </a:stretch>
        </p:blipFill>
        <p:spPr>
          <a:xfrm>
            <a:off x="98627" y="4282633"/>
            <a:ext cx="2480595" cy="2494263"/>
          </a:xfrm>
          <a:prstGeom prst="rect">
            <a:avLst/>
          </a:prstGeom>
        </p:spPr>
      </p:pic>
      <p:sp>
        <p:nvSpPr>
          <p:cNvPr id="4" name="TextBox 3">
            <a:extLst>
              <a:ext uri="{FF2B5EF4-FFF2-40B4-BE49-F238E27FC236}">
                <a16:creationId xmlns:a16="http://schemas.microsoft.com/office/drawing/2014/main" id="{A912075A-970E-2164-7C49-69F9F27DA164}"/>
              </a:ext>
            </a:extLst>
          </p:cNvPr>
          <p:cNvSpPr txBox="1"/>
          <p:nvPr/>
        </p:nvSpPr>
        <p:spPr>
          <a:xfrm>
            <a:off x="193152" y="134814"/>
            <a:ext cx="6485439" cy="584775"/>
          </a:xfrm>
          <a:prstGeom prst="rect">
            <a:avLst/>
          </a:prstGeom>
          <a:noFill/>
        </p:spPr>
        <p:txBody>
          <a:bodyPr wrap="square" rtlCol="0">
            <a:spAutoFit/>
          </a:bodyPr>
          <a:lstStyle/>
          <a:p>
            <a:r>
              <a:rPr lang="en-US" sz="3200" b="1"/>
              <a:t>Lucyna Kedziora-Chudczer</a:t>
            </a:r>
          </a:p>
        </p:txBody>
      </p:sp>
      <p:pic>
        <p:nvPicPr>
          <p:cNvPr id="6" name="Picture 5">
            <a:extLst>
              <a:ext uri="{FF2B5EF4-FFF2-40B4-BE49-F238E27FC236}">
                <a16:creationId xmlns:a16="http://schemas.microsoft.com/office/drawing/2014/main" id="{07B37FD8-E839-6A86-C424-E29A2D0EE846}"/>
              </a:ext>
            </a:extLst>
          </p:cNvPr>
          <p:cNvPicPr>
            <a:picLocks noChangeAspect="1"/>
          </p:cNvPicPr>
          <p:nvPr/>
        </p:nvPicPr>
        <p:blipFill>
          <a:blip r:embed="rId3"/>
          <a:stretch>
            <a:fillRect/>
          </a:stretch>
        </p:blipFill>
        <p:spPr>
          <a:xfrm>
            <a:off x="6019800" y="0"/>
            <a:ext cx="6172200" cy="6858000"/>
          </a:xfrm>
          <a:prstGeom prst="rect">
            <a:avLst/>
          </a:prstGeom>
        </p:spPr>
      </p:pic>
      <p:pic>
        <p:nvPicPr>
          <p:cNvPr id="8" name="Picture 7">
            <a:extLst>
              <a:ext uri="{FF2B5EF4-FFF2-40B4-BE49-F238E27FC236}">
                <a16:creationId xmlns:a16="http://schemas.microsoft.com/office/drawing/2014/main" id="{6DBCD862-CB6C-F416-91ED-0B2BF903EAA0}"/>
              </a:ext>
            </a:extLst>
          </p:cNvPr>
          <p:cNvPicPr>
            <a:picLocks noChangeAspect="1"/>
          </p:cNvPicPr>
          <p:nvPr/>
        </p:nvPicPr>
        <p:blipFill>
          <a:blip r:embed="rId4"/>
          <a:stretch>
            <a:fillRect/>
          </a:stretch>
        </p:blipFill>
        <p:spPr>
          <a:xfrm>
            <a:off x="960775" y="751245"/>
            <a:ext cx="4938197" cy="3482216"/>
          </a:xfrm>
          <a:prstGeom prst="rect">
            <a:avLst/>
          </a:prstGeom>
        </p:spPr>
      </p:pic>
      <p:sp>
        <p:nvSpPr>
          <p:cNvPr id="9" name="TextBox 8">
            <a:extLst>
              <a:ext uri="{FF2B5EF4-FFF2-40B4-BE49-F238E27FC236}">
                <a16:creationId xmlns:a16="http://schemas.microsoft.com/office/drawing/2014/main" id="{F4161AF1-7E06-BCDA-00D6-CCABDC19568A}"/>
              </a:ext>
            </a:extLst>
          </p:cNvPr>
          <p:cNvSpPr txBox="1"/>
          <p:nvPr/>
        </p:nvSpPr>
        <p:spPr>
          <a:xfrm>
            <a:off x="5261165" y="4873451"/>
            <a:ext cx="927433" cy="707886"/>
          </a:xfrm>
          <a:prstGeom prst="rect">
            <a:avLst/>
          </a:prstGeom>
          <a:noFill/>
        </p:spPr>
        <p:txBody>
          <a:bodyPr wrap="none" rtlCol="0">
            <a:spAutoFit/>
          </a:bodyPr>
          <a:lstStyle/>
          <a:p>
            <a:r>
              <a:rPr lang="en-US" sz="4000" b="1">
                <a:solidFill>
                  <a:srgbClr val="0070C0"/>
                </a:solidFill>
              </a:rPr>
              <a:t>TTF</a:t>
            </a:r>
          </a:p>
        </p:txBody>
      </p:sp>
    </p:spTree>
    <p:extLst>
      <p:ext uri="{BB962C8B-B14F-4D97-AF65-F5344CB8AC3E}">
        <p14:creationId xmlns:p14="http://schemas.microsoft.com/office/powerpoint/2010/main" val="2555626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E98115-EE6D-1471-57ED-097D406248EF}"/>
              </a:ext>
            </a:extLst>
          </p:cNvPr>
          <p:cNvPicPr>
            <a:picLocks noChangeAspect="1"/>
          </p:cNvPicPr>
          <p:nvPr/>
        </p:nvPicPr>
        <p:blipFill>
          <a:blip r:embed="rId3"/>
          <a:stretch>
            <a:fillRect/>
          </a:stretch>
        </p:blipFill>
        <p:spPr>
          <a:xfrm>
            <a:off x="4614772" y="0"/>
            <a:ext cx="7334759" cy="6858000"/>
          </a:xfrm>
          <a:prstGeom prst="rect">
            <a:avLst/>
          </a:prstGeom>
        </p:spPr>
      </p:pic>
      <p:pic>
        <p:nvPicPr>
          <p:cNvPr id="6" name="Picture 5">
            <a:extLst>
              <a:ext uri="{FF2B5EF4-FFF2-40B4-BE49-F238E27FC236}">
                <a16:creationId xmlns:a16="http://schemas.microsoft.com/office/drawing/2014/main" id="{C96438FB-D328-FC6B-C0C9-D82E1A65557F}"/>
              </a:ext>
            </a:extLst>
          </p:cNvPr>
          <p:cNvPicPr>
            <a:picLocks noChangeAspect="1"/>
          </p:cNvPicPr>
          <p:nvPr/>
        </p:nvPicPr>
        <p:blipFill>
          <a:blip r:embed="rId4"/>
          <a:stretch>
            <a:fillRect/>
          </a:stretch>
        </p:blipFill>
        <p:spPr>
          <a:xfrm>
            <a:off x="379104" y="1681655"/>
            <a:ext cx="2752068" cy="4892566"/>
          </a:xfrm>
          <a:prstGeom prst="rect">
            <a:avLst/>
          </a:prstGeom>
        </p:spPr>
      </p:pic>
      <p:sp>
        <p:nvSpPr>
          <p:cNvPr id="7" name="TextBox 6">
            <a:extLst>
              <a:ext uri="{FF2B5EF4-FFF2-40B4-BE49-F238E27FC236}">
                <a16:creationId xmlns:a16="http://schemas.microsoft.com/office/drawing/2014/main" id="{D194D988-6CD7-8621-41C3-D0B72BFAB860}"/>
              </a:ext>
            </a:extLst>
          </p:cNvPr>
          <p:cNvSpPr txBox="1"/>
          <p:nvPr/>
        </p:nvSpPr>
        <p:spPr>
          <a:xfrm>
            <a:off x="285751" y="204264"/>
            <a:ext cx="2785732" cy="584775"/>
          </a:xfrm>
          <a:prstGeom prst="rect">
            <a:avLst/>
          </a:prstGeom>
          <a:noFill/>
        </p:spPr>
        <p:txBody>
          <a:bodyPr wrap="square" rtlCol="0">
            <a:spAutoFit/>
          </a:bodyPr>
          <a:lstStyle/>
          <a:p>
            <a:r>
              <a:rPr lang="en-US" sz="3200" b="1"/>
              <a:t>Alison Offer</a:t>
            </a:r>
          </a:p>
        </p:txBody>
      </p:sp>
      <p:sp>
        <p:nvSpPr>
          <p:cNvPr id="2" name="TextBox 1">
            <a:extLst>
              <a:ext uri="{FF2B5EF4-FFF2-40B4-BE49-F238E27FC236}">
                <a16:creationId xmlns:a16="http://schemas.microsoft.com/office/drawing/2014/main" id="{C1CE63FA-AABC-5DCB-4AED-BEA16F2E7C73}"/>
              </a:ext>
            </a:extLst>
          </p:cNvPr>
          <p:cNvSpPr txBox="1"/>
          <p:nvPr/>
        </p:nvSpPr>
        <p:spPr>
          <a:xfrm>
            <a:off x="3343932" y="3731172"/>
            <a:ext cx="2869324" cy="923330"/>
          </a:xfrm>
          <a:prstGeom prst="rect">
            <a:avLst/>
          </a:prstGeom>
          <a:solidFill>
            <a:schemeClr val="accent6">
              <a:lumMod val="60000"/>
              <a:lumOff val="40000"/>
            </a:schemeClr>
          </a:solidFill>
        </p:spPr>
        <p:txBody>
          <a:bodyPr wrap="square" rtlCol="0">
            <a:spAutoFit/>
          </a:bodyPr>
          <a:lstStyle/>
          <a:p>
            <a:r>
              <a:rPr lang="en-US"/>
              <a:t>This is the ultimate in </a:t>
            </a:r>
            <a:r>
              <a:rPr lang="en-US" b="1"/>
              <a:t>strong grating</a:t>
            </a:r>
            <a:r>
              <a:rPr lang="en-US"/>
              <a:t> technology; it can </a:t>
            </a:r>
            <a:r>
              <a:rPr lang="en-US" i="1"/>
              <a:t>never</a:t>
            </a:r>
            <a:r>
              <a:rPr lang="en-US"/>
              <a:t> solve the sky problem. </a:t>
            </a:r>
          </a:p>
        </p:txBody>
      </p:sp>
    </p:spTree>
    <p:extLst>
      <p:ext uri="{BB962C8B-B14F-4D97-AF65-F5344CB8AC3E}">
        <p14:creationId xmlns:p14="http://schemas.microsoft.com/office/powerpoint/2010/main" val="1289978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mp; Subtitle">
  <a:themeElements>
    <a:clrScheme name="">
      <a:dk1>
        <a:srgbClr val="674517"/>
      </a:dk1>
      <a:lt1>
        <a:srgbClr val="98BAE8"/>
      </a:lt1>
      <a:dk2>
        <a:srgbClr val="000000"/>
      </a:dk2>
      <a:lt2>
        <a:srgbClr val="808080"/>
      </a:lt2>
      <a:accent1>
        <a:srgbClr val="FAF3EA"/>
      </a:accent1>
      <a:accent2>
        <a:srgbClr val="333399"/>
      </a:accent2>
      <a:accent3>
        <a:srgbClr val="CAD9F2"/>
      </a:accent3>
      <a:accent4>
        <a:srgbClr val="573A12"/>
      </a:accent4>
      <a:accent5>
        <a:srgbClr val="FCF8F3"/>
      </a:accent5>
      <a:accent6>
        <a:srgbClr val="2D2D8A"/>
      </a:accent6>
      <a:hlink>
        <a:srgbClr val="009999"/>
      </a:hlink>
      <a:folHlink>
        <a:srgbClr val="99CC00"/>
      </a:folHlink>
    </a:clrScheme>
    <a:fontScheme name="Title &amp; Subtitle">
      <a:majorFont>
        <a:latin typeface="Palatino"/>
        <a:ea typeface="ヒラギノ明朝 ProN W3"/>
        <a:cs typeface="ヒラギノ明朝 ProN W3"/>
      </a:majorFont>
      <a:minorFont>
        <a:latin typeface="Palatino"/>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AF3EA"/>
        </a:solidFill>
        <a:ln w="12700" cap="flat" cmpd="sng" algn="ctr">
          <a:solidFill>
            <a:srgbClr val="674517"/>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674517"/>
            </a:solidFill>
            <a:effectLst/>
            <a:latin typeface="Times" charset="0"/>
            <a:ea typeface="ヒラギノ明朝 ProN W3" charset="0"/>
            <a:cs typeface="ヒラギノ明朝 ProN W3" charset="0"/>
            <a:sym typeface="Times" charset="0"/>
          </a:defRPr>
        </a:defPPr>
      </a:lstStyle>
    </a:spDef>
    <a:lnDef>
      <a:spPr bwMode="auto">
        <a:xfrm>
          <a:off x="0" y="0"/>
          <a:ext cx="1" cy="1"/>
        </a:xfrm>
        <a:custGeom>
          <a:avLst/>
          <a:gdLst/>
          <a:ahLst/>
          <a:cxnLst/>
          <a:rect l="0" t="0" r="0" b="0"/>
          <a:pathLst/>
        </a:custGeom>
        <a:solidFill>
          <a:srgbClr val="FAF3EA"/>
        </a:solidFill>
        <a:ln w="12700" cap="flat" cmpd="sng" algn="ctr">
          <a:solidFill>
            <a:srgbClr val="674517"/>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674517"/>
            </a:solidFill>
            <a:effectLst/>
            <a:latin typeface="Times" charset="0"/>
            <a:ea typeface="ヒラギノ明朝 ProN W3" charset="0"/>
            <a:cs typeface="ヒラギノ明朝 ProN W3" charset="0"/>
            <a:sym typeface="Time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1185</Words>
  <Application>Microsoft Office PowerPoint</Application>
  <PresentationFormat>Widescreen</PresentationFormat>
  <Paragraphs>142</Paragraphs>
  <Slides>22</Slides>
  <Notes>13</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Title &amp; Subtitle</vt:lpstr>
      <vt:lpstr>AAO/AAT – an integrated culture of research, innovation &amp; practice</vt:lpstr>
      <vt:lpstr>PowerPoint Presentation</vt:lpstr>
      <vt:lpstr>PowerPoint Presentation</vt:lpstr>
      <vt:lpstr>PowerPoint Presentation</vt:lpstr>
      <vt:lpstr>PowerPoint Presentation</vt:lpstr>
      <vt:lpstr>Given the short talk format, the focus here is on the experimentalists (1993-2007). But there were astronomers who made important contributions.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AAO – Completed Instrument Projects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Bland-Hawthorn</dc:creator>
  <cp:lastModifiedBy>Jonathan Bland-Hawthorn</cp:lastModifiedBy>
  <cp:revision>77</cp:revision>
  <dcterms:created xsi:type="dcterms:W3CDTF">2021-07-13T03:47:10Z</dcterms:created>
  <dcterms:modified xsi:type="dcterms:W3CDTF">2024-10-10T04:25:33Z</dcterms:modified>
</cp:coreProperties>
</file>