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9" r:id="rId1"/>
    <p:sldMasterId id="2147484004" r:id="rId2"/>
    <p:sldMasterId id="2147484031" r:id="rId3"/>
    <p:sldMasterId id="2147484079" r:id="rId4"/>
    <p:sldMasterId id="2147484091" r:id="rId5"/>
    <p:sldMasterId id="2147484139" r:id="rId6"/>
    <p:sldMasterId id="2147484199" r:id="rId7"/>
    <p:sldMasterId id="2147484331" r:id="rId8"/>
    <p:sldMasterId id="2147484355" r:id="rId9"/>
    <p:sldMasterId id="2147484488" r:id="rId10"/>
    <p:sldMasterId id="2147484501" r:id="rId11"/>
    <p:sldMasterId id="2147484514" r:id="rId12"/>
  </p:sldMasterIdLst>
  <p:notesMasterIdLst>
    <p:notesMasterId r:id="rId37"/>
  </p:notesMasterIdLst>
  <p:sldIdLst>
    <p:sldId id="374" r:id="rId13"/>
    <p:sldId id="542" r:id="rId14"/>
    <p:sldId id="378" r:id="rId15"/>
    <p:sldId id="422" r:id="rId16"/>
    <p:sldId id="543" r:id="rId17"/>
    <p:sldId id="424" r:id="rId18"/>
    <p:sldId id="383" r:id="rId19"/>
    <p:sldId id="410" r:id="rId20"/>
    <p:sldId id="412" r:id="rId21"/>
    <p:sldId id="541" r:id="rId22"/>
    <p:sldId id="394" r:id="rId23"/>
    <p:sldId id="404" r:id="rId24"/>
    <p:sldId id="406" r:id="rId25"/>
    <p:sldId id="480" r:id="rId26"/>
    <p:sldId id="481" r:id="rId27"/>
    <p:sldId id="446" r:id="rId28"/>
    <p:sldId id="389" r:id="rId29"/>
    <p:sldId id="390" r:id="rId30"/>
    <p:sldId id="368" r:id="rId31"/>
    <p:sldId id="511" r:id="rId32"/>
    <p:sldId id="503" r:id="rId33"/>
    <p:sldId id="504" r:id="rId34"/>
    <p:sldId id="506" r:id="rId35"/>
    <p:sldId id="540" r:id="rId36"/>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2183" autoAdjust="0"/>
  </p:normalViewPr>
  <p:slideViewPr>
    <p:cSldViewPr snapToGrid="0" snapToObjects="1">
      <p:cViewPr varScale="1">
        <p:scale>
          <a:sx n="108" d="100"/>
          <a:sy n="108" d="100"/>
        </p:scale>
        <p:origin x="560" y="184"/>
      </p:cViewPr>
      <p:guideLst>
        <p:guide orient="horz" pos="2160"/>
        <p:guide pos="2880"/>
      </p:guideLst>
    </p:cSldViewPr>
  </p:slideViewPr>
  <p:notesTextViewPr>
    <p:cViewPr>
      <p:scale>
        <a:sx n="100" d="100"/>
        <a:sy n="100" d="100"/>
      </p:scale>
      <p:origin x="0" y="0"/>
    </p:cViewPr>
  </p:notesTextViewPr>
  <p:sorterViewPr>
    <p:cViewPr>
      <p:scale>
        <a:sx n="1" d="1"/>
        <a:sy n="1" d="1"/>
      </p:scale>
      <p:origin x="0" y="5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viewProps" Target="viewProp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7258D-B872-0846-98B5-13787796CFDF}" type="datetimeFigureOut">
              <a:rPr lang="en-US" smtClean="0"/>
              <a:t>10/1/24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2EF953-97E1-A84F-BE32-8CB9A808151E}" type="slidenum">
              <a:rPr lang="en-US" smtClean="0"/>
              <a:t>‹#›</a:t>
            </a:fld>
            <a:endParaRPr lang="en-US"/>
          </a:p>
        </p:txBody>
      </p:sp>
    </p:spTree>
    <p:extLst>
      <p:ext uri="{BB962C8B-B14F-4D97-AF65-F5344CB8AC3E}">
        <p14:creationId xmlns:p14="http://schemas.microsoft.com/office/powerpoint/2010/main" val="315790242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2ED7BF-2BA1-5F46-9636-9912342DC7FD}"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r>
              <a:rPr lang="en-US" baseline="0" dirty="0"/>
              <a:t>Majority have emission at their </a:t>
            </a:r>
            <a:r>
              <a:rPr lang="en-US" baseline="0" dirty="0" err="1"/>
              <a:t>centre</a:t>
            </a:r>
            <a:r>
              <a:rPr lang="en-US" baseline="0" dirty="0"/>
              <a:t> which is classified as star-forming or composite in nature.</a:t>
            </a:r>
          </a:p>
          <a:p>
            <a:pPr marL="171450" indent="-171450">
              <a:buFontTx/>
              <a:buChar char="-"/>
            </a:pPr>
            <a:r>
              <a:rPr lang="en-US" baseline="0" dirty="0"/>
              <a:t>The HDS </a:t>
            </a:r>
            <a:r>
              <a:rPr lang="en-US" baseline="0" dirty="0" err="1"/>
              <a:t>spaxels</a:t>
            </a:r>
            <a:r>
              <a:rPr lang="en-US" baseline="0" dirty="0"/>
              <a:t> are generally found in the regions just beyond the </a:t>
            </a:r>
            <a:r>
              <a:rPr lang="en-US" baseline="0" dirty="0" err="1"/>
              <a:t>Sfing</a:t>
            </a:r>
            <a:r>
              <a:rPr lang="en-US" baseline="0" dirty="0"/>
              <a:t> regions, as found by </a:t>
            </a:r>
            <a:r>
              <a:rPr lang="en-US" baseline="0" dirty="0" err="1"/>
              <a:t>Crowl</a:t>
            </a:r>
            <a:r>
              <a:rPr lang="en-US" baseline="0" dirty="0"/>
              <a:t> et al.</a:t>
            </a:r>
          </a:p>
          <a:p>
            <a:pPr marL="171450" indent="-171450">
              <a:buFontTx/>
              <a:buChar char="-"/>
            </a:pPr>
            <a:r>
              <a:rPr lang="en-US" baseline="0" dirty="0"/>
              <a:t>However, only 3/10 of </a:t>
            </a:r>
            <a:r>
              <a:rPr lang="en-US" baseline="0" dirty="0" err="1"/>
              <a:t>Crowl’s</a:t>
            </a:r>
            <a:r>
              <a:rPr lang="en-US" baseline="0" dirty="0"/>
              <a:t> galaxies would have made it into this sample, with the others showing weaker </a:t>
            </a:r>
            <a:r>
              <a:rPr lang="en-US" baseline="0" dirty="0" err="1"/>
              <a:t>Hdelta</a:t>
            </a:r>
            <a:r>
              <a:rPr lang="en-US" baseline="0" dirty="0"/>
              <a:t> absorption.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Binomial 68% CLs on percentage: 8.-14%</a:t>
            </a:r>
            <a:endParaRPr lang="en-US" dirty="0"/>
          </a:p>
          <a:p>
            <a:pPr marL="171450" indent="-171450">
              <a:buFontTx/>
              <a:buChar char="-"/>
            </a:pP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12/113 z &lt; 0.06, M*&gt;10^10</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11322A7-3451-B744-B3B8-99AF75D4AE1D}"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04400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r>
              <a:rPr lang="en-US" dirty="0"/>
              <a:t>For z&lt;0.06</a:t>
            </a:r>
            <a:r>
              <a:rPr lang="en-US" baseline="0" dirty="0"/>
              <a:t> (same </a:t>
            </a:r>
            <a:r>
              <a:rPr lang="en-US" baseline="0" dirty="0" err="1"/>
              <a:t>zrange</a:t>
            </a:r>
            <a:r>
              <a:rPr lang="en-US" baseline="0" dirty="0"/>
              <a:t> as clusters) and M*&gt;10^10</a:t>
            </a:r>
          </a:p>
          <a:p>
            <a:pPr marL="171450" indent="-171450">
              <a:buFontTx/>
              <a:buChar char="-"/>
            </a:pPr>
            <a:r>
              <a:rPr lang="en-US" dirty="0"/>
              <a:t>Majority of cases</a:t>
            </a:r>
            <a:r>
              <a:rPr lang="en-US" baseline="0" dirty="0"/>
              <a:t> the HDS is found in the central parts of the galaxy, with little evidence for ongoing SF</a:t>
            </a:r>
          </a:p>
          <a:p>
            <a:pPr marL="171450" indent="-171450">
              <a:buFontTx/>
              <a:buChar char="-"/>
            </a:pPr>
            <a:r>
              <a:rPr lang="en-US" baseline="0" dirty="0"/>
              <a:t>Almost all NSF_HDS; i.e., </a:t>
            </a:r>
          </a:p>
          <a:p>
            <a:pPr marL="171450" indent="-171450">
              <a:buFontTx/>
              <a:buChar char="-"/>
            </a:pPr>
            <a:r>
              <a:rPr lang="en-US" baseline="0" dirty="0"/>
              <a:t>Not in massive groups: isolated or found in pairs or small groups</a:t>
            </a:r>
          </a:p>
          <a:p>
            <a:pPr marL="171450" indent="-171450">
              <a:buFontTx/>
              <a:buChar char="-"/>
            </a:pPr>
            <a:endParaRPr lang="en-US" baseline="0" dirty="0"/>
          </a:p>
          <a:p>
            <a:pPr marL="171450" indent="-171450">
              <a:buFontTx/>
              <a:buChar char="-"/>
            </a:pPr>
            <a:r>
              <a:rPr lang="en-US" baseline="0" dirty="0"/>
              <a:t>Binomial 68% CLs on percentage: 1.6-3.6%</a:t>
            </a:r>
          </a:p>
          <a:p>
            <a:pPr marL="171450" indent="-171450">
              <a:buFontTx/>
              <a:buChar char="-"/>
            </a:pPr>
            <a:endParaRPr lang="en-US" baseline="0" dirty="0"/>
          </a:p>
          <a:p>
            <a:pPr marL="171450" indent="-171450">
              <a:buFontTx/>
              <a:buChar char="-"/>
            </a:pPr>
            <a:r>
              <a:rPr lang="en-US" baseline="0" dirty="0"/>
              <a:t>5/230 z &lt; 0.06, M*&gt;10^10</a:t>
            </a:r>
            <a:endParaRPr lang="en-US" dirty="0"/>
          </a:p>
        </p:txBody>
      </p:sp>
      <p:sp>
        <p:nvSpPr>
          <p:cNvPr id="4" name="Slide Number Placeholder 3"/>
          <p:cNvSpPr>
            <a:spLocks noGrp="1"/>
          </p:cNvSpPr>
          <p:nvPr>
            <p:ph type="sldNum" sz="quarter" idx="10"/>
          </p:nvPr>
        </p:nvSpPr>
        <p:spPr/>
        <p:txBody>
          <a:bodyPr/>
          <a:lstStyle/>
          <a:p>
            <a:fld id="{DE4431FD-E411-5A48-B96A-9329ABFF3475}"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36781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All within 0.5R200 </a:t>
            </a:r>
            <a:r>
              <a:rPr lang="en-US" sz="1200" kern="1200" baseline="0" dirty="0">
                <a:solidFill>
                  <a:schemeClr val="tx1"/>
                </a:solidFill>
                <a:latin typeface="+mn-lt"/>
                <a:ea typeface="+mn-ea"/>
                <a:cs typeface="+mn-cs"/>
              </a:rPr>
              <a:t>18.5(15</a:t>
            </a:r>
            <a:r>
              <a:rPr lang="en-US" sz="1200" kern="1200" dirty="0">
                <a:solidFill>
                  <a:schemeClr val="tx1"/>
                </a:solidFill>
                <a:latin typeface="+mn-lt"/>
                <a:ea typeface="+mn-ea"/>
                <a:cs typeface="+mn-cs"/>
              </a:rPr>
              <a:t> – 24): 12/65</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High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low R galaxies likely to be </a:t>
            </a:r>
            <a:r>
              <a:rPr lang="en-US" sz="1200" kern="1200" baseline="0" dirty="0" err="1">
                <a:solidFill>
                  <a:schemeClr val="tx1"/>
                </a:solidFill>
                <a:latin typeface="+mn-lt"/>
                <a:ea typeface="+mn-ea"/>
                <a:cs typeface="+mn-cs"/>
              </a:rPr>
              <a:t>intereacting</a:t>
            </a:r>
            <a:r>
              <a:rPr lang="en-US" sz="1200" kern="1200" baseline="0" dirty="0">
                <a:solidFill>
                  <a:schemeClr val="tx1"/>
                </a:solidFill>
                <a:latin typeface="+mn-lt"/>
                <a:ea typeface="+mn-ea"/>
                <a:cs typeface="+mn-cs"/>
              </a:rPr>
              <a:t> with the ICM at first core passage, leading to a higher </a:t>
            </a:r>
            <a:r>
              <a:rPr lang="en-US" sz="1200" kern="1200" baseline="0" dirty="0" err="1">
                <a:solidFill>
                  <a:schemeClr val="tx1"/>
                </a:solidFill>
                <a:latin typeface="+mn-lt"/>
                <a:ea typeface="+mn-ea"/>
                <a:cs typeface="+mn-cs"/>
              </a:rPr>
              <a:t>probabality</a:t>
            </a:r>
            <a:r>
              <a:rPr lang="en-US" sz="1200" kern="1200" baseline="0" dirty="0">
                <a:solidFill>
                  <a:schemeClr val="tx1"/>
                </a:solidFill>
                <a:latin typeface="+mn-lt"/>
                <a:ea typeface="+mn-ea"/>
                <a:cs typeface="+mn-cs"/>
              </a:rPr>
              <a:t> of RPS -&gt; hint of larger fraction of HDS/PSB galaxies compared with low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low R portion.</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Low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low R more likely has many galaxies interacting with ICM at </a:t>
            </a:r>
            <a:r>
              <a:rPr lang="en-US" sz="1200" kern="1200" baseline="0" dirty="0" err="1">
                <a:solidFill>
                  <a:schemeClr val="tx1"/>
                </a:solidFill>
                <a:latin typeface="+mn-lt"/>
                <a:ea typeface="+mn-ea"/>
                <a:cs typeface="+mn-cs"/>
              </a:rPr>
              <a:t>pericentre</a:t>
            </a:r>
            <a:r>
              <a:rPr lang="en-US" sz="1200" kern="1200" baseline="0" dirty="0">
                <a:solidFill>
                  <a:schemeClr val="tx1"/>
                </a:solidFill>
                <a:latin typeface="+mn-lt"/>
                <a:ea typeface="+mn-ea"/>
                <a:cs typeface="+mn-cs"/>
              </a:rPr>
              <a:t>, and have high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perpendicular to our LOS, but also this region probably harbors quite a number of galaxies in projection which are just beginning their descent into the cluster potential. This is because the more of the volume in the low radius cone is at large physical radius where the </a:t>
            </a:r>
            <a:r>
              <a:rPr lang="en-US" sz="1200" kern="1200" baseline="0" dirty="0" err="1">
                <a:solidFill>
                  <a:schemeClr val="tx1"/>
                </a:solidFill>
                <a:latin typeface="+mn-lt"/>
                <a:ea typeface="+mn-ea"/>
                <a:cs typeface="+mn-cs"/>
              </a:rPr>
              <a:t>infall</a:t>
            </a:r>
            <a:r>
              <a:rPr lang="en-US" sz="1200" kern="1200" baseline="0" dirty="0">
                <a:solidFill>
                  <a:schemeClr val="tx1"/>
                </a:solidFill>
                <a:latin typeface="+mn-lt"/>
                <a:ea typeface="+mn-ea"/>
                <a:cs typeface="+mn-cs"/>
              </a:rPr>
              <a:t> velocity has not peaked.</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11322A7-3451-B744-B3B8-99AF75D4AE1D}"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04400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7909EE7-E18A-1C48-9838-7D70E963FCB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479423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97BE1C3-482B-7F4F-ACA2-994917B87C5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922344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866951C8-8872-0544-B6F7-1A5B7A486C7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64407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35CDC89-18EC-7749-8141-110ADE2339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42713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8B56CE39-BEAE-9447-B4D8-B365FB90F8A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08395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9E7E0935-49D8-6E46-9DF0-788078BCC9F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845908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37A7DF22-9086-854A-AEA8-2E491E6A409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249483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0F201AA-936A-7647-B752-4B9EDE8C78E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49362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663FDAD-F764-1E4F-84CE-1B23185517D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207259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45BE0E7-63CF-8C4F-9FD2-E40EA866A78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2461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E5A7E4B-9FCB-CC43-A069-A3D906A8FCB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1939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AU"/>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EF4FAF0-56CE-5742-8D83-404EF17A24C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05551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3943C10D-BBBD-4640-8814-CE5E407B83D2}"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6" name="Slide Number Placeholder 5"/>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2019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EA01AC0-8C24-4B4C-A911-062EF2FE9419}"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6" name="Slide Number Placeholder 5"/>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9333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9A43CBB-0900-B545-9A6F-0D984F4D0DC2}"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6" name="Slide Number Placeholder 5"/>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9526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D86DF43D-F179-DF4B-8621-F74007C4DDA6}"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7" name="Slide Number Placeholder 6"/>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43016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984BA87-7505-6B4C-827A-BD2CFDBEFF10}"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9" name="Slide Number Placeholder 8"/>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79409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6F7E8F48-57AC-5140-9B56-F2C65EED1F2C}"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5" name="Slide Number Placeholder 4"/>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60677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B9BA2-9DAA-6C41-B807-7EC04C2518A7}"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4" name="Slide Number Placeholder 3"/>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91287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AF144F27-B546-BC43-AFFB-C66432A511EF}"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7" name="Slide Number Placeholder 6"/>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011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58E0640-914E-3B47-8BE1-220AC30D8B88}"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7" name="Slide Number Placeholder 6"/>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65745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6FCC49E-FA88-F646-8ED9-0BFC7455501A}"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6" name="Slide Number Placeholder 5"/>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9498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D502950-A5D0-E64F-A37A-5361D4B75BE4}" type="datetime1">
              <a:rPr lang="en-AU" smtClean="0">
                <a:solidFill>
                  <a:prstClr val="black">
                    <a:tint val="75000"/>
                  </a:prstClr>
                </a:solidFill>
                <a:latin typeface="Calibri"/>
              </a:rPr>
              <a:pPr/>
              <a:t>1/10/2024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Matt Owers, Galaxy Clusters 2017, Santander, Spain</a:t>
            </a:r>
          </a:p>
        </p:txBody>
      </p:sp>
      <p:sp>
        <p:nvSpPr>
          <p:cNvPr id="6" name="Slide Number Placeholder 5"/>
          <p:cNvSpPr>
            <a:spLocks noGrp="1"/>
          </p:cNvSpPr>
          <p:nvPr>
            <p:ph type="sldNum" sz="quarter" idx="12"/>
          </p:nvPr>
        </p:nvSpPr>
        <p:spPr/>
        <p:txBody>
          <a:bodyPr/>
          <a:lstStyle/>
          <a:p>
            <a:fld id="{14614EEF-456D-D04C-B027-B64601D0FE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79412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4189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7005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9753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39040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64140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2285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0223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67794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78749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54374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83607DE-DCA2-D943-B752-335C0DB25E39}"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06E73E-DEBA-2C4E-B5B3-DDB43A33700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278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2192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192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6248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304800"/>
            <a:ext cx="6019800" cy="6248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C951D00A-3624-7B40-B704-0D52CB2148DA}"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67B848F-5D53-6848-BD9A-AC40EF5224B5}"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5362F25-9329-2F49-A080-00CC046655CC}"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0F11D24-CA3B-7C42-9B3A-C215B33CC82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37E4669A-1C14-5247-8547-8ECAA94FE098}"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93322A4A-D6A3-2E43-A458-E7AA6E7A0DD4}"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871BF646-6A5A-344A-88D8-F97C0DF5D1EB}"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7615ED00-B88A-0840-A1BF-074CC88D6CD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F060ECC-41F1-4C4C-BC02-0D204DF09866}"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BDABF28-EAFE-FD44-837F-36BEA8AA7857}"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DBAAB98A-2640-DC49-91E8-D0E6047DCC41}"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C951D00A-3624-7B40-B704-0D52CB2148DA}"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67B848F-5D53-6848-BD9A-AC40EF5224B5}"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5362F25-9329-2F49-A080-00CC046655CC}"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0F11D24-CA3B-7C42-9B3A-C215B33CC82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37E4669A-1C14-5247-8547-8ECAA94FE098}"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93322A4A-D6A3-2E43-A458-E7AA6E7A0DD4}"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871BF646-6A5A-344A-88D8-F97C0DF5D1EB}"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7615ED00-B88A-0840-A1BF-074CC88D6CD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F060ECC-41F1-4C4C-BC02-0D204DF09866}"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BDABF28-EAFE-FD44-837F-36BEA8AA7857}"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DBAAB98A-2640-DC49-91E8-D0E6047DCC41}"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C951D00A-3624-7B40-B704-0D52CB2148DA}"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67B848F-5D53-6848-BD9A-AC40EF5224B5}"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5362F25-9329-2F49-A080-00CC046655CC}"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0F11D24-CA3B-7C42-9B3A-C215B33CC82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37E4669A-1C14-5247-8547-8ECAA94FE098}"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93322A4A-D6A3-2E43-A458-E7AA6E7A0DD4}"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871BF646-6A5A-344A-88D8-F97C0DF5D1EB}"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7615ED00-B88A-0840-A1BF-074CC88D6CD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F060ECC-41F1-4C4C-BC02-0D204DF09866}"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BDABF28-EAFE-FD44-837F-36BEA8AA7857}"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DBAAB98A-2640-DC49-91E8-D0E6047DCC41}"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C951D00A-3624-7B40-B704-0D52CB2148DA}"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67B848F-5D53-6848-BD9A-AC40EF5224B5}"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5362F25-9329-2F49-A080-00CC046655CC}"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0F11D24-CA3B-7C42-9B3A-C215B33CC82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37E4669A-1C14-5247-8547-8ECAA94FE098}"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93322A4A-D6A3-2E43-A458-E7AA6E7A0DD4}"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871BF646-6A5A-344A-88D8-F97C0DF5D1EB}"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7615ED00-B88A-0840-A1BF-074CC88D6CDD}"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F060ECC-41F1-4C4C-BC02-0D204DF09866}"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4BDABF28-EAFE-FD44-837F-36BEA8AA7857}"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DBAAB98A-2640-DC49-91E8-D0E6047DCC41}" type="slidenum">
              <a:rPr lang="en-US">
                <a:solidFill>
                  <a:srgbClr val="000000"/>
                </a:solidFill>
                <a:latin typeface="Times New Roman"/>
              </a:rPr>
              <a:pPr/>
              <a:t>‹#›</a:t>
            </a:fld>
            <a:endParaRPr lang="en-US">
              <a:solidFill>
                <a:srgbClr val="000000"/>
              </a:solidFill>
              <a:latin typeface="Times New Roman"/>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ADC28560-B278-2B44-B1CF-05B6EE65C7F2}"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0412C1-E40E-D249-A8CB-25613B6AA1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C99E858C-274E-484C-B948-E0B2251907D7}" type="datetimeFigureOut">
              <a:rPr lang="en-US" smtClean="0">
                <a:solidFill>
                  <a:prstClr val="black">
                    <a:tint val="75000"/>
                  </a:prstClr>
                </a:solidFill>
                <a:latin typeface="Calibri"/>
              </a:rPr>
              <a:pPr/>
              <a:t>10/1/24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B6D7A1-CBBF-464B-8AD6-D11A8C4A0E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4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DC28560-B278-2B44-B1CF-05B6EE65C7F2}" type="datetimeFigureOut">
              <a:rPr lang="en-US" smtClean="0">
                <a:solidFill>
                  <a:prstClr val="black">
                    <a:tint val="75000"/>
                  </a:prstClr>
                </a:solidFill>
                <a:latin typeface="Calibri"/>
              </a:rPr>
              <a:pPr defTabSz="457200"/>
              <a:t>10/1/24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00412C1-E40E-D249-A8CB-25613B6AA149}"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defTabSz="914400" fontAlgn="base">
              <a:spcBef>
                <a:spcPct val="0"/>
              </a:spcBef>
              <a:spcAft>
                <a:spcPct val="0"/>
              </a:spcAft>
            </a:pPr>
            <a:endParaRPr lang="en-US">
              <a:solidFill>
                <a:srgbClr val="000000"/>
              </a:solidFill>
              <a:latin typeface="Times New Roman"/>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defTabSz="914400" fontAlgn="base">
              <a:spcBef>
                <a:spcPct val="0"/>
              </a:spcBef>
              <a:spcAft>
                <a:spcPct val="0"/>
              </a:spcAft>
            </a:pPr>
            <a:endParaRPr lang="en-US">
              <a:solidFill>
                <a:srgbClr val="000000"/>
              </a:solidFill>
              <a:latin typeface="Times New Roman"/>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defTabSz="914400" fontAlgn="base">
              <a:spcBef>
                <a:spcPct val="0"/>
              </a:spcBef>
              <a:spcAft>
                <a:spcPct val="0"/>
              </a:spcAft>
            </a:pPr>
            <a:fld id="{E9BA1BD9-13B5-3E46-BBE7-C6A084179738}" type="slidenum">
              <a:rPr lang="en-US" smtClean="0">
                <a:solidFill>
                  <a:srgbClr val="000000"/>
                </a:solidFill>
                <a:latin typeface="Times New Roman"/>
                <a:ea typeface="ＭＳ Ｐゴシック" charset="0"/>
              </a:rPr>
              <a:pPr defTabSz="914400" fontAlgn="base">
                <a:spcBef>
                  <a:spcPct val="0"/>
                </a:spcBef>
                <a:spcAft>
                  <a:spcPct val="0"/>
                </a:spcAft>
              </a:pPr>
              <a:t>‹#›</a:t>
            </a:fld>
            <a:endParaRPr lang="en-US">
              <a:solidFill>
                <a:srgbClr val="000000"/>
              </a:solidFill>
              <a:latin typeface="Times New Roman"/>
              <a:ea typeface="ＭＳ Ｐゴシック" charset="0"/>
            </a:endParaRPr>
          </a:p>
        </p:txBody>
      </p:sp>
    </p:spTree>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4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AE93518-B341-624C-A845-B56E8459E496}" type="datetime1">
              <a:rPr lang="en-AU" smtClean="0">
                <a:solidFill>
                  <a:prstClr val="black">
                    <a:tint val="75000"/>
                  </a:prstClr>
                </a:solidFill>
                <a:latin typeface="Calibri"/>
              </a:rPr>
              <a:pPr defTabSz="457200"/>
              <a:t>1/10/2024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latin typeface="Calibri"/>
              </a:rPr>
              <a:t>Matt Owers, Galaxy Clusters 2017, Santander, Spain</a:t>
            </a: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4614EEF-456D-D04C-B027-B64601D0FE49}"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457200" y="63564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83607DE-DCA2-D943-B752-335C0DB25E39}" type="datetimeFigureOut">
              <a:rPr lang="en-US" smtClean="0">
                <a:solidFill>
                  <a:prstClr val="black">
                    <a:tint val="75000"/>
                  </a:prstClr>
                </a:solidFill>
                <a:latin typeface="Calibri"/>
              </a:rPr>
              <a:pPr defTabSz="457200"/>
              <a:t>10/1/24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706E73E-DEBA-2C4E-B5B3-DDB43A33700C}"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386786"/>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ctr" defTabSz="457200" rtl="0" eaLnBrk="1" latinLnBrk="0" hangingPunct="1">
        <a:spcBef>
          <a:spcPct val="0"/>
        </a:spcBef>
        <a:buNone/>
        <a:defRPr sz="44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457200" y="304800"/>
            <a:ext cx="8229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1" name="Rectangle 3"/>
          <p:cNvSpPr>
            <a:spLocks noGrp="1" noChangeArrowheads="1"/>
          </p:cNvSpPr>
          <p:nvPr>
            <p:ph type="body" idx="1"/>
          </p:nvPr>
        </p:nvSpPr>
        <p:spPr bwMode="auto">
          <a:xfrm>
            <a:off x="457200" y="1219200"/>
            <a:ext cx="82296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Lucida Sans" charset="0"/>
        </a:defRPr>
      </a:lvl2pPr>
      <a:lvl3pPr algn="ctr" rtl="0" eaLnBrk="0" fontAlgn="base" hangingPunct="0">
        <a:spcBef>
          <a:spcPct val="0"/>
        </a:spcBef>
        <a:spcAft>
          <a:spcPct val="0"/>
        </a:spcAft>
        <a:defRPr sz="4000" b="1">
          <a:solidFill>
            <a:srgbClr val="FFFF00"/>
          </a:solidFill>
          <a:latin typeface="Lucida Sans" charset="0"/>
        </a:defRPr>
      </a:lvl3pPr>
      <a:lvl4pPr algn="ctr" rtl="0" eaLnBrk="0" fontAlgn="base" hangingPunct="0">
        <a:spcBef>
          <a:spcPct val="0"/>
        </a:spcBef>
        <a:spcAft>
          <a:spcPct val="0"/>
        </a:spcAft>
        <a:defRPr sz="4000" b="1">
          <a:solidFill>
            <a:srgbClr val="FFFF00"/>
          </a:solidFill>
          <a:latin typeface="Lucida Sans" charset="0"/>
        </a:defRPr>
      </a:lvl4pPr>
      <a:lvl5pPr algn="ctr" rtl="0" eaLnBrk="0" fontAlgn="base" hangingPunct="0">
        <a:spcBef>
          <a:spcPct val="0"/>
        </a:spcBef>
        <a:spcAft>
          <a:spcPct val="0"/>
        </a:spcAft>
        <a:defRPr sz="4000" b="1">
          <a:solidFill>
            <a:srgbClr val="FFFF00"/>
          </a:solidFill>
          <a:latin typeface="Lucida Sans" charset="0"/>
        </a:defRPr>
      </a:lvl5pPr>
      <a:lvl6pPr marL="457200" algn="ctr" rtl="0" eaLnBrk="0" fontAlgn="base" hangingPunct="0">
        <a:spcBef>
          <a:spcPct val="0"/>
        </a:spcBef>
        <a:spcAft>
          <a:spcPct val="0"/>
        </a:spcAft>
        <a:defRPr sz="4000" b="1">
          <a:solidFill>
            <a:srgbClr val="FFFF00"/>
          </a:solidFill>
          <a:latin typeface="Lucida Sans" charset="0"/>
        </a:defRPr>
      </a:lvl6pPr>
      <a:lvl7pPr marL="914400" algn="ctr" rtl="0" eaLnBrk="0" fontAlgn="base" hangingPunct="0">
        <a:spcBef>
          <a:spcPct val="0"/>
        </a:spcBef>
        <a:spcAft>
          <a:spcPct val="0"/>
        </a:spcAft>
        <a:defRPr sz="4000" b="1">
          <a:solidFill>
            <a:srgbClr val="FFFF00"/>
          </a:solidFill>
          <a:latin typeface="Lucida Sans" charset="0"/>
        </a:defRPr>
      </a:lvl7pPr>
      <a:lvl8pPr marL="1371600" algn="ctr" rtl="0" eaLnBrk="0" fontAlgn="base" hangingPunct="0">
        <a:spcBef>
          <a:spcPct val="0"/>
        </a:spcBef>
        <a:spcAft>
          <a:spcPct val="0"/>
        </a:spcAft>
        <a:defRPr sz="4000" b="1">
          <a:solidFill>
            <a:srgbClr val="FFFF00"/>
          </a:solidFill>
          <a:latin typeface="Lucida Sans" charset="0"/>
        </a:defRPr>
      </a:lvl8pPr>
      <a:lvl9pPr marL="1828800" algn="ctr" rtl="0" eaLnBrk="0" fontAlgn="base" hangingPunct="0">
        <a:spcBef>
          <a:spcPct val="0"/>
        </a:spcBef>
        <a:spcAft>
          <a:spcPct val="0"/>
        </a:spcAft>
        <a:defRPr sz="4000" b="1">
          <a:solidFill>
            <a:srgbClr val="FFFF00"/>
          </a:solidFill>
          <a:latin typeface="Lucida Sans" charset="0"/>
        </a:defRPr>
      </a:lvl9pPr>
    </p:titleStyle>
    <p:bodyStyle>
      <a:lvl1pPr marL="342900" indent="-342900" algn="l" rtl="0" eaLnBrk="0" fontAlgn="base" hangingPunct="0">
        <a:spcBef>
          <a:spcPct val="20000"/>
        </a:spcBef>
        <a:spcAft>
          <a:spcPct val="0"/>
        </a:spcAft>
        <a:buChar char="•"/>
        <a:defRPr sz="28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400">
          <a:solidFill>
            <a:srgbClr val="FFFF00"/>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00"/>
          </a:solidFill>
          <a:latin typeface="+mn-lt"/>
          <a:ea typeface="ＭＳ Ｐゴシック" charset="-128"/>
        </a:defRPr>
      </a:lvl5pPr>
      <a:lvl6pPr marL="2514600" indent="-228600" algn="l" rtl="0" eaLnBrk="0" fontAlgn="base" hangingPunct="0">
        <a:spcBef>
          <a:spcPct val="20000"/>
        </a:spcBef>
        <a:spcAft>
          <a:spcPct val="0"/>
        </a:spcAft>
        <a:buChar char="»"/>
        <a:defRPr sz="2000">
          <a:solidFill>
            <a:srgbClr val="FFFF00"/>
          </a:solidFill>
          <a:latin typeface="+mn-lt"/>
          <a:ea typeface="ＭＳ Ｐゴシック" charset="-128"/>
        </a:defRPr>
      </a:lvl6pPr>
      <a:lvl7pPr marL="2971800" indent="-228600" algn="l" rtl="0" eaLnBrk="0" fontAlgn="base" hangingPunct="0">
        <a:spcBef>
          <a:spcPct val="20000"/>
        </a:spcBef>
        <a:spcAft>
          <a:spcPct val="0"/>
        </a:spcAft>
        <a:buChar char="»"/>
        <a:defRPr sz="2000">
          <a:solidFill>
            <a:srgbClr val="FFFF00"/>
          </a:solidFill>
          <a:latin typeface="+mn-lt"/>
          <a:ea typeface="ＭＳ Ｐゴシック" charset="-128"/>
        </a:defRPr>
      </a:lvl7pPr>
      <a:lvl8pPr marL="3429000" indent="-228600" algn="l" rtl="0" eaLnBrk="0" fontAlgn="base" hangingPunct="0">
        <a:spcBef>
          <a:spcPct val="20000"/>
        </a:spcBef>
        <a:spcAft>
          <a:spcPct val="0"/>
        </a:spcAft>
        <a:buChar char="»"/>
        <a:defRPr sz="2000">
          <a:solidFill>
            <a:srgbClr val="FFFF00"/>
          </a:solidFill>
          <a:latin typeface="+mn-lt"/>
          <a:ea typeface="ＭＳ Ｐゴシック" charset="-128"/>
        </a:defRPr>
      </a:lvl8pPr>
      <a:lvl9pPr marL="3886200" indent="-228600" algn="l" rtl="0" eaLnBrk="0" fontAlgn="base" hangingPunct="0">
        <a:spcBef>
          <a:spcPct val="20000"/>
        </a:spcBef>
        <a:spcAft>
          <a:spcPct val="0"/>
        </a:spcAft>
        <a:buChar char="»"/>
        <a:defRPr sz="2000">
          <a:solidFill>
            <a:srgbClr val="FFFF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925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vl1pPr>
          </a:lstStyle>
          <a:p>
            <a:pPr defTabSz="457200"/>
            <a:endParaRPr lang="en-US">
              <a:solidFill>
                <a:srgbClr val="000000"/>
              </a:solidFill>
              <a:latin typeface="Times New Roman"/>
            </a:endParaRPr>
          </a:p>
        </p:txBody>
      </p:sp>
      <p:sp>
        <p:nvSpPr>
          <p:cNvPr id="4925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defTabSz="457200"/>
            <a:endParaRPr lang="en-US">
              <a:solidFill>
                <a:srgbClr val="000000"/>
              </a:solidFill>
              <a:latin typeface="Times New Roman"/>
            </a:endParaRPr>
          </a:p>
        </p:txBody>
      </p:sp>
      <p:sp>
        <p:nvSpPr>
          <p:cNvPr id="4925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defTabSz="457200"/>
            <a:fld id="{64623305-0080-B844-9720-07E13F14C612}" type="slidenum">
              <a:rPr lang="en-US">
                <a:solidFill>
                  <a:srgbClr val="000000"/>
                </a:solidFill>
                <a:latin typeface="Times New Roman"/>
              </a:rPr>
              <a:pPr defTabSz="457200"/>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925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vl1pPr>
          </a:lstStyle>
          <a:p>
            <a:pPr defTabSz="457200"/>
            <a:endParaRPr lang="en-US">
              <a:solidFill>
                <a:srgbClr val="000000"/>
              </a:solidFill>
              <a:latin typeface="Times New Roman"/>
            </a:endParaRPr>
          </a:p>
        </p:txBody>
      </p:sp>
      <p:sp>
        <p:nvSpPr>
          <p:cNvPr id="4925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defTabSz="457200"/>
            <a:endParaRPr lang="en-US">
              <a:solidFill>
                <a:srgbClr val="000000"/>
              </a:solidFill>
              <a:latin typeface="Times New Roman"/>
            </a:endParaRPr>
          </a:p>
        </p:txBody>
      </p:sp>
      <p:sp>
        <p:nvSpPr>
          <p:cNvPr id="4925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defTabSz="457200"/>
            <a:fld id="{64623305-0080-B844-9720-07E13F14C612}" type="slidenum">
              <a:rPr lang="en-US">
                <a:solidFill>
                  <a:srgbClr val="000000"/>
                </a:solidFill>
                <a:latin typeface="Times New Roman"/>
              </a:rPr>
              <a:pPr defTabSz="457200"/>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925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vl1pPr>
          </a:lstStyle>
          <a:p>
            <a:pPr defTabSz="457200"/>
            <a:endParaRPr lang="en-US">
              <a:solidFill>
                <a:srgbClr val="000000"/>
              </a:solidFill>
              <a:latin typeface="Times New Roman"/>
            </a:endParaRPr>
          </a:p>
        </p:txBody>
      </p:sp>
      <p:sp>
        <p:nvSpPr>
          <p:cNvPr id="4925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defTabSz="457200"/>
            <a:endParaRPr lang="en-US">
              <a:solidFill>
                <a:srgbClr val="000000"/>
              </a:solidFill>
              <a:latin typeface="Times New Roman"/>
            </a:endParaRPr>
          </a:p>
        </p:txBody>
      </p:sp>
      <p:sp>
        <p:nvSpPr>
          <p:cNvPr id="4925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defTabSz="457200"/>
            <a:fld id="{64623305-0080-B844-9720-07E13F14C612}" type="slidenum">
              <a:rPr lang="en-US">
                <a:solidFill>
                  <a:srgbClr val="000000"/>
                </a:solidFill>
                <a:latin typeface="Times New Roman"/>
              </a:rPr>
              <a:pPr defTabSz="457200"/>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925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vl1pPr>
          </a:lstStyle>
          <a:p>
            <a:pPr defTabSz="457200"/>
            <a:endParaRPr lang="en-US">
              <a:solidFill>
                <a:srgbClr val="000000"/>
              </a:solidFill>
              <a:latin typeface="Times New Roman"/>
            </a:endParaRPr>
          </a:p>
        </p:txBody>
      </p:sp>
      <p:sp>
        <p:nvSpPr>
          <p:cNvPr id="4925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defTabSz="457200"/>
            <a:endParaRPr lang="en-US">
              <a:solidFill>
                <a:srgbClr val="000000"/>
              </a:solidFill>
              <a:latin typeface="Times New Roman"/>
            </a:endParaRPr>
          </a:p>
        </p:txBody>
      </p:sp>
      <p:sp>
        <p:nvSpPr>
          <p:cNvPr id="4925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defTabSz="457200"/>
            <a:fld id="{64623305-0080-B844-9720-07E13F14C612}" type="slidenum">
              <a:rPr lang="en-US">
                <a:solidFill>
                  <a:srgbClr val="000000"/>
                </a:solidFill>
                <a:latin typeface="Times New Roman"/>
              </a:rPr>
              <a:pPr defTabSz="457200"/>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4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99E858C-274E-484C-B948-E0B2251907D7}" type="datetimeFigureOut">
              <a:rPr lang="en-US" smtClean="0">
                <a:solidFill>
                  <a:prstClr val="black">
                    <a:tint val="75000"/>
                  </a:prstClr>
                </a:solidFill>
                <a:latin typeface="Calibri"/>
              </a:rPr>
              <a:pPr defTabSz="457200"/>
              <a:t>10/1/24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9B6D7A1-CBBF-464B-8AD6-D11A8C4A0ECA}"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4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99E858C-274E-484C-B948-E0B2251907D7}" type="datetimeFigureOut">
              <a:rPr lang="en-US" smtClean="0">
                <a:solidFill>
                  <a:prstClr val="black">
                    <a:tint val="75000"/>
                  </a:prstClr>
                </a:solidFill>
                <a:latin typeface="Calibri"/>
              </a:rPr>
              <a:pPr defTabSz="457200"/>
              <a:t>10/1/24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9B6D7A1-CBBF-464B-8AD6-D11A8C4A0ECA}"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44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99E858C-274E-484C-B948-E0B2251907D7}" type="datetimeFigureOut">
              <a:rPr lang="en-US" smtClean="0">
                <a:solidFill>
                  <a:prstClr val="black">
                    <a:tint val="75000"/>
                  </a:prstClr>
                </a:solidFill>
                <a:latin typeface="Calibri"/>
              </a:rPr>
              <a:pPr defTabSz="457200"/>
              <a:t>10/1/24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9B6D7A1-CBBF-464B-8AD6-D11A8C4A0ECA}"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video" Target="file://localhost/Users/wcouch/Personal/FAA/SATS09/talk/3to1_vtVc015_entropy_z.gif" TargetMode="External"/><Relationship Id="rId1" Type="http://schemas.microsoft.com/office/2007/relationships/media" Target="file://localhost/Users/wcouch/Personal/FAA/SATS09/talk/3to1_vtVc015_entropy_z.gif" TargetMode="Externa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40.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lseq_D_063.jpg"/>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228600" y="6553298"/>
            <a:ext cx="3200400" cy="276999"/>
          </a:xfrm>
          <a:prstGeom prst="rect">
            <a:avLst/>
          </a:prstGeom>
          <a:noFill/>
        </p:spPr>
        <p:txBody>
          <a:bodyPr wrap="square" rtlCol="0">
            <a:spAutoFit/>
          </a:bodyPr>
          <a:lstStyle/>
          <a:p>
            <a:pPr defTabSz="457200"/>
            <a:r>
              <a:rPr lang="en-US" sz="1200" i="1" dirty="0">
                <a:solidFill>
                  <a:prstClr val="white"/>
                </a:solidFill>
                <a:latin typeface="Calibri"/>
              </a:rPr>
              <a:t>Millennium Simulation (</a:t>
            </a:r>
            <a:r>
              <a:rPr lang="en-US" sz="1200" i="1" dirty="0" err="1">
                <a:solidFill>
                  <a:prstClr val="white"/>
                </a:solidFill>
                <a:latin typeface="Calibri"/>
              </a:rPr>
              <a:t>Springel</a:t>
            </a:r>
            <a:r>
              <a:rPr lang="en-US" sz="1200" i="1" dirty="0">
                <a:solidFill>
                  <a:prstClr val="white"/>
                </a:solidFill>
                <a:latin typeface="Calibri"/>
              </a:rPr>
              <a:t> et al 2005)</a:t>
            </a:r>
          </a:p>
        </p:txBody>
      </p:sp>
      <p:sp>
        <p:nvSpPr>
          <p:cNvPr id="10" name="TextBox 9"/>
          <p:cNvSpPr txBox="1"/>
          <p:nvPr/>
        </p:nvSpPr>
        <p:spPr>
          <a:xfrm>
            <a:off x="622023" y="272262"/>
            <a:ext cx="7980244" cy="373659"/>
          </a:xfrm>
          <a:prstGeom prst="rect">
            <a:avLst/>
          </a:prstGeom>
          <a:noFill/>
        </p:spPr>
        <p:txBody>
          <a:bodyPr wrap="square" lIns="91435" tIns="45718" rIns="91435" bIns="45718" rtlCol="0">
            <a:spAutoFit/>
          </a:bodyPr>
          <a:lstStyle/>
          <a:p>
            <a:pPr algn="ctr"/>
            <a:r>
              <a:rPr lang="en-AU" dirty="0">
                <a:solidFill>
                  <a:schemeClr val="accent4">
                    <a:lumMod val="20000"/>
                    <a:lumOff val="80000"/>
                  </a:schemeClr>
                </a:solidFill>
              </a:rPr>
              <a:t>AAT 50</a:t>
            </a:r>
            <a:r>
              <a:rPr lang="en-AU" baseline="30000" dirty="0">
                <a:solidFill>
                  <a:schemeClr val="accent4">
                    <a:lumMod val="20000"/>
                    <a:lumOff val="80000"/>
                  </a:schemeClr>
                </a:solidFill>
              </a:rPr>
              <a:t>th</a:t>
            </a:r>
            <a:r>
              <a:rPr lang="en-AU" dirty="0">
                <a:solidFill>
                  <a:schemeClr val="accent4">
                    <a:lumMod val="20000"/>
                    <a:lumOff val="80000"/>
                  </a:schemeClr>
                </a:solidFill>
              </a:rPr>
              <a:t> Anniversary Symposium</a:t>
            </a:r>
            <a:endParaRPr lang="en-US" dirty="0">
              <a:solidFill>
                <a:schemeClr val="accent4">
                  <a:lumMod val="20000"/>
                  <a:lumOff val="80000"/>
                </a:schemeClr>
              </a:solidFill>
            </a:endParaRPr>
          </a:p>
        </p:txBody>
      </p:sp>
      <p:sp>
        <p:nvSpPr>
          <p:cNvPr id="11" name="TextBox 10"/>
          <p:cNvSpPr txBox="1"/>
          <p:nvPr/>
        </p:nvSpPr>
        <p:spPr>
          <a:xfrm>
            <a:off x="256584" y="833668"/>
            <a:ext cx="8634040" cy="3046984"/>
          </a:xfrm>
          <a:prstGeom prst="rect">
            <a:avLst/>
          </a:prstGeom>
          <a:noFill/>
        </p:spPr>
        <p:txBody>
          <a:bodyPr wrap="square" lIns="91435" tIns="45718" rIns="91435" bIns="45718" rtlCol="0">
            <a:spAutoFit/>
          </a:bodyPr>
          <a:lstStyle/>
          <a:p>
            <a:pPr algn="ctr"/>
            <a:r>
              <a:rPr lang="en-US" sz="4800" dirty="0">
                <a:solidFill>
                  <a:srgbClr val="FFFF00"/>
                </a:solidFill>
              </a:rPr>
              <a:t>Clusters of Galaxies: what the AAT has taught us about environmentally-driven galaxy evolution</a:t>
            </a:r>
            <a:endParaRPr lang="en-US" sz="4800" dirty="0">
              <a:solidFill>
                <a:schemeClr val="bg1"/>
              </a:solidFill>
            </a:endParaRPr>
          </a:p>
        </p:txBody>
      </p:sp>
      <p:sp>
        <p:nvSpPr>
          <p:cNvPr id="13" name="TextBox 12"/>
          <p:cNvSpPr txBox="1"/>
          <p:nvPr/>
        </p:nvSpPr>
        <p:spPr>
          <a:xfrm>
            <a:off x="622047" y="5247168"/>
            <a:ext cx="8112161" cy="1323435"/>
          </a:xfrm>
          <a:prstGeom prst="rect">
            <a:avLst/>
          </a:prstGeom>
          <a:noFill/>
        </p:spPr>
        <p:txBody>
          <a:bodyPr wrap="square" lIns="91435" tIns="45718" rIns="91435" bIns="45718" rtlCol="0">
            <a:spAutoFit/>
          </a:bodyPr>
          <a:lstStyle/>
          <a:p>
            <a:pPr algn="ctr"/>
            <a:r>
              <a:rPr lang="en-US" sz="3200" i="1" dirty="0">
                <a:solidFill>
                  <a:srgbClr val="FFFF00"/>
                </a:solidFill>
                <a:latin typeface="Arial"/>
                <a:cs typeface="Arial"/>
              </a:rPr>
              <a:t>Warrick Couch</a:t>
            </a:r>
          </a:p>
          <a:p>
            <a:pPr algn="ctr"/>
            <a:endParaRPr lang="en-US" sz="1600" i="1" dirty="0">
              <a:solidFill>
                <a:srgbClr val="FFFF00"/>
              </a:solidFill>
              <a:latin typeface="Arial"/>
              <a:cs typeface="Arial"/>
            </a:endParaRPr>
          </a:p>
          <a:p>
            <a:pPr algn="ctr"/>
            <a:r>
              <a:rPr lang="en-US" sz="3200" i="1" dirty="0">
                <a:solidFill>
                  <a:srgbClr val="FFFF00"/>
                </a:solidFill>
                <a:latin typeface="Arial"/>
                <a:cs typeface="Arial"/>
              </a:rPr>
              <a:t>Swinburne University</a:t>
            </a:r>
          </a:p>
        </p:txBody>
      </p:sp>
      <p:sp>
        <p:nvSpPr>
          <p:cNvPr id="15" name="TextBox 14"/>
          <p:cNvSpPr txBox="1"/>
          <p:nvPr/>
        </p:nvSpPr>
        <p:spPr>
          <a:xfrm>
            <a:off x="6778409" y="6498288"/>
            <a:ext cx="2435345" cy="369328"/>
          </a:xfrm>
          <a:prstGeom prst="rect">
            <a:avLst/>
          </a:prstGeom>
          <a:noFill/>
        </p:spPr>
        <p:txBody>
          <a:bodyPr wrap="square" lIns="91435" tIns="45718" rIns="91435"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Calibri"/>
              </a:rPr>
              <a:t>Australian Government, Department of Industry, Innovation &amp; Science</a:t>
            </a:r>
          </a:p>
        </p:txBody>
      </p:sp>
      <p:pic>
        <p:nvPicPr>
          <p:cNvPr id="3" name="Picture 2" descr="A red and black logo&#10;&#10;Description automatically generated">
            <a:extLst>
              <a:ext uri="{FF2B5EF4-FFF2-40B4-BE49-F238E27FC236}">
                <a16:creationId xmlns:a16="http://schemas.microsoft.com/office/drawing/2014/main" id="{0DF70656-7336-5B56-D6A9-9D26CFB03B46}"/>
              </a:ext>
            </a:extLst>
          </p:cNvPr>
          <p:cNvPicPr>
            <a:picLocks noChangeAspect="1"/>
          </p:cNvPicPr>
          <p:nvPr/>
        </p:nvPicPr>
        <p:blipFill>
          <a:blip r:embed="rId4"/>
          <a:srcRect l="4961" t="28441" r="6372" b="27230"/>
          <a:stretch/>
        </p:blipFill>
        <p:spPr>
          <a:xfrm>
            <a:off x="7023524" y="5695236"/>
            <a:ext cx="2044756" cy="1058974"/>
          </a:xfrm>
          <a:prstGeom prst="rect">
            <a:avLst/>
          </a:prstGeom>
        </p:spPr>
      </p:pic>
      <p:pic>
        <p:nvPicPr>
          <p:cNvPr id="5" name="Picture 4" descr="A large white dome shaped building&#10;&#10;Description automatically generated">
            <a:extLst>
              <a:ext uri="{FF2B5EF4-FFF2-40B4-BE49-F238E27FC236}">
                <a16:creationId xmlns:a16="http://schemas.microsoft.com/office/drawing/2014/main" id="{1013A7D0-0D35-5C59-57C9-E71E77383CD5}"/>
              </a:ext>
            </a:extLst>
          </p:cNvPr>
          <p:cNvPicPr>
            <a:picLocks noChangeAspect="1"/>
          </p:cNvPicPr>
          <p:nvPr/>
        </p:nvPicPr>
        <p:blipFill>
          <a:blip r:embed="rId5"/>
          <a:srcRect l="12142" t="9182" r="6668" b="10466"/>
          <a:stretch/>
        </p:blipFill>
        <p:spPr>
          <a:xfrm>
            <a:off x="1995054" y="52964"/>
            <a:ext cx="843148" cy="10420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5AC6ED-17D8-C2AD-E8DB-E437DE204EEA}"/>
            </a:ext>
          </a:extLst>
        </p:cNvPr>
        <p:cNvGrpSpPr/>
        <p:nvPr/>
      </p:nvGrpSpPr>
      <p:grpSpPr>
        <a:xfrm>
          <a:off x="0" y="0"/>
          <a:ext cx="0" cy="0"/>
          <a:chOff x="0" y="0"/>
          <a:chExt cx="0" cy="0"/>
        </a:xfrm>
      </p:grpSpPr>
      <p:pic>
        <p:nvPicPr>
          <p:cNvPr id="529413" name="Picture 5" descr="BOeffect-fb-vs-z">
            <a:extLst>
              <a:ext uri="{FF2B5EF4-FFF2-40B4-BE49-F238E27FC236}">
                <a16:creationId xmlns:a16="http://schemas.microsoft.com/office/drawing/2014/main" id="{DC87622F-C26E-E0C5-2A8D-46ABC164B5CA}"/>
              </a:ext>
            </a:extLst>
          </p:cNvPr>
          <p:cNvPicPr>
            <a:picLocks noChangeAspect="1" noChangeArrowheads="1"/>
          </p:cNvPicPr>
          <p:nvPr/>
        </p:nvPicPr>
        <p:blipFill>
          <a:blip r:embed="rId2"/>
          <a:srcRect l="5927" t="4210" r="7425"/>
          <a:stretch>
            <a:fillRect/>
          </a:stretch>
        </p:blipFill>
        <p:spPr bwMode="auto">
          <a:xfrm>
            <a:off x="5105400" y="0"/>
            <a:ext cx="4038600" cy="6934200"/>
          </a:xfrm>
          <a:prstGeom prst="rect">
            <a:avLst/>
          </a:prstGeom>
          <a:noFill/>
        </p:spPr>
      </p:pic>
      <p:sp>
        <p:nvSpPr>
          <p:cNvPr id="529414" name="Text Box 6">
            <a:extLst>
              <a:ext uri="{FF2B5EF4-FFF2-40B4-BE49-F238E27FC236}">
                <a16:creationId xmlns:a16="http://schemas.microsoft.com/office/drawing/2014/main" id="{FB747B93-D114-E5D7-3D4B-0540522D58D4}"/>
              </a:ext>
            </a:extLst>
          </p:cNvPr>
          <p:cNvSpPr txBox="1">
            <a:spLocks noChangeArrowheads="1"/>
          </p:cNvSpPr>
          <p:nvPr/>
        </p:nvSpPr>
        <p:spPr bwMode="auto">
          <a:xfrm>
            <a:off x="228638" y="510402"/>
            <a:ext cx="4722307" cy="2248950"/>
          </a:xfrm>
          <a:prstGeom prst="rect">
            <a:avLst/>
          </a:prstGeom>
          <a:noFill/>
          <a:ln w="31750">
            <a:solidFill>
              <a:srgbClr val="FFFF00"/>
            </a:solidFill>
            <a:miter lim="800000"/>
            <a:headEnd/>
            <a:tailEnd/>
          </a:ln>
          <a:effectLst/>
        </p:spPr>
        <p:txBody>
          <a:bodyPr wrap="square" lIns="90000" tIns="46800" rIns="90000" bIns="46800">
            <a:prstTxWarp prst="textNoShape">
              <a:avLst/>
            </a:prstTxWarp>
            <a:spAutoFit/>
          </a:bodyPr>
          <a:lstStyle/>
          <a:p>
            <a:pPr defTabSz="457200">
              <a:spcBef>
                <a:spcPct val="50000"/>
              </a:spcBef>
            </a:pPr>
            <a:r>
              <a:rPr lang="en-US" sz="2800" dirty="0">
                <a:solidFill>
                  <a:srgbClr val="FFFF00"/>
                </a:solidFill>
                <a:latin typeface="Arial" charset="0"/>
              </a:rPr>
              <a:t>Confirmed the cores of rich clusters </a:t>
            </a:r>
            <a:r>
              <a:rPr lang="en-US" sz="2800" dirty="0" err="1">
                <a:solidFill>
                  <a:srgbClr val="FFFF00"/>
                </a:solidFill>
                <a:latin typeface="Arial" charset="0"/>
              </a:rPr>
              <a:t>harboured</a:t>
            </a:r>
            <a:r>
              <a:rPr lang="en-US" sz="2800" dirty="0">
                <a:solidFill>
                  <a:srgbClr val="FFFF00"/>
                </a:solidFill>
                <a:latin typeface="Arial" charset="0"/>
              </a:rPr>
              <a:t> significant populations of </a:t>
            </a:r>
            <a:r>
              <a:rPr lang="en-US" sz="2800" dirty="0">
                <a:solidFill>
                  <a:srgbClr val="0000FF"/>
                </a:solidFill>
                <a:latin typeface="Arial" charset="0"/>
              </a:rPr>
              <a:t>BLUE</a:t>
            </a:r>
            <a:r>
              <a:rPr lang="en-US" sz="2800" dirty="0">
                <a:solidFill>
                  <a:srgbClr val="FFFF00"/>
                </a:solidFill>
                <a:latin typeface="Arial" charset="0"/>
              </a:rPr>
              <a:t> galaxies in their recent past (z &gt; 0.2). </a:t>
            </a:r>
          </a:p>
        </p:txBody>
      </p:sp>
      <p:sp>
        <p:nvSpPr>
          <p:cNvPr id="529415" name="Text Box 7">
            <a:extLst>
              <a:ext uri="{FF2B5EF4-FFF2-40B4-BE49-F238E27FC236}">
                <a16:creationId xmlns:a16="http://schemas.microsoft.com/office/drawing/2014/main" id="{4DE80290-0966-DDD9-A7DF-3F6E22474E09}"/>
              </a:ext>
            </a:extLst>
          </p:cNvPr>
          <p:cNvSpPr txBox="1">
            <a:spLocks noChangeArrowheads="1"/>
          </p:cNvSpPr>
          <p:nvPr/>
        </p:nvSpPr>
        <p:spPr bwMode="auto">
          <a:xfrm rot="16200000">
            <a:off x="3101975" y="3144430"/>
            <a:ext cx="4343400" cy="340735"/>
          </a:xfrm>
          <a:prstGeom prst="rect">
            <a:avLst/>
          </a:prstGeom>
          <a:noFill/>
          <a:ln w="38100">
            <a:noFill/>
            <a:miter lim="800000"/>
            <a:headEnd/>
            <a:tailEnd/>
          </a:ln>
          <a:effectLst/>
        </p:spPr>
        <p:txBody>
          <a:bodyPr lIns="90000" tIns="46800" rIns="90000" bIns="46800">
            <a:prstTxWarp prst="textNoShape">
              <a:avLst/>
            </a:prstTxWarp>
            <a:spAutoFit/>
          </a:bodyPr>
          <a:lstStyle/>
          <a:p>
            <a:pPr algn="ctr" defTabSz="457200">
              <a:spcBef>
                <a:spcPct val="50000"/>
              </a:spcBef>
            </a:pPr>
            <a:r>
              <a:rPr lang="en-US" sz="1600" dirty="0">
                <a:solidFill>
                  <a:srgbClr val="003399"/>
                </a:solidFill>
                <a:latin typeface="Comic Sans MS" charset="0"/>
              </a:rPr>
              <a:t>fraction of blue galaxies</a:t>
            </a:r>
          </a:p>
        </p:txBody>
      </p:sp>
      <p:sp>
        <p:nvSpPr>
          <p:cNvPr id="7" name="TextBox 6">
            <a:extLst>
              <a:ext uri="{FF2B5EF4-FFF2-40B4-BE49-F238E27FC236}">
                <a16:creationId xmlns:a16="http://schemas.microsoft.com/office/drawing/2014/main" id="{E70E7BC6-1377-EF03-E367-5780770EE53C}"/>
              </a:ext>
            </a:extLst>
          </p:cNvPr>
          <p:cNvSpPr txBox="1"/>
          <p:nvPr/>
        </p:nvSpPr>
        <p:spPr>
          <a:xfrm>
            <a:off x="6934200" y="228698"/>
            <a:ext cx="2133600" cy="276999"/>
          </a:xfrm>
          <a:prstGeom prst="rect">
            <a:avLst/>
          </a:prstGeom>
          <a:noFill/>
        </p:spPr>
        <p:txBody>
          <a:bodyPr wrap="square" rtlCol="0">
            <a:spAutoFit/>
          </a:bodyPr>
          <a:lstStyle/>
          <a:p>
            <a:pPr defTabSz="457200"/>
            <a:r>
              <a:rPr lang="en-US" sz="1200" b="1" dirty="0">
                <a:solidFill>
                  <a:srgbClr val="FF0000"/>
                </a:solidFill>
                <a:latin typeface="Times New Roman"/>
              </a:rPr>
              <a:t>Butcher &amp; </a:t>
            </a:r>
            <a:r>
              <a:rPr lang="en-US" sz="1200" b="1" dirty="0" err="1">
                <a:solidFill>
                  <a:srgbClr val="FF0000"/>
                </a:solidFill>
                <a:latin typeface="Times New Roman"/>
              </a:rPr>
              <a:t>Oemler</a:t>
            </a:r>
            <a:r>
              <a:rPr lang="en-US" sz="1200" b="1" dirty="0">
                <a:solidFill>
                  <a:srgbClr val="FF0000"/>
                </a:solidFill>
                <a:latin typeface="Times New Roman"/>
              </a:rPr>
              <a:t> (1984)</a:t>
            </a:r>
          </a:p>
        </p:txBody>
      </p:sp>
      <p:sp>
        <p:nvSpPr>
          <p:cNvPr id="8" name="TextBox 7">
            <a:extLst>
              <a:ext uri="{FF2B5EF4-FFF2-40B4-BE49-F238E27FC236}">
                <a16:creationId xmlns:a16="http://schemas.microsoft.com/office/drawing/2014/main" id="{56EC69B9-AAA4-91C6-2D36-284F23BDF193}"/>
              </a:ext>
            </a:extLst>
          </p:cNvPr>
          <p:cNvSpPr txBox="1"/>
          <p:nvPr/>
        </p:nvSpPr>
        <p:spPr>
          <a:xfrm>
            <a:off x="7070880" y="3456801"/>
            <a:ext cx="2133600" cy="276999"/>
          </a:xfrm>
          <a:prstGeom prst="rect">
            <a:avLst/>
          </a:prstGeom>
          <a:noFill/>
        </p:spPr>
        <p:txBody>
          <a:bodyPr wrap="square" rtlCol="0">
            <a:spAutoFit/>
          </a:bodyPr>
          <a:lstStyle/>
          <a:p>
            <a:pPr defTabSz="457200"/>
            <a:r>
              <a:rPr lang="en-US" sz="1200" b="1" dirty="0">
                <a:solidFill>
                  <a:srgbClr val="FF0000"/>
                </a:solidFill>
                <a:latin typeface="Times New Roman"/>
              </a:rPr>
              <a:t>Couch &amp; Newell (1982)</a:t>
            </a:r>
          </a:p>
        </p:txBody>
      </p:sp>
      <p:sp>
        <p:nvSpPr>
          <p:cNvPr id="9" name="TextBox 8">
            <a:extLst>
              <a:ext uri="{FF2B5EF4-FFF2-40B4-BE49-F238E27FC236}">
                <a16:creationId xmlns:a16="http://schemas.microsoft.com/office/drawing/2014/main" id="{54833E76-2ECA-1EAB-1BB7-D3F03EC7F8A9}"/>
              </a:ext>
            </a:extLst>
          </p:cNvPr>
          <p:cNvSpPr txBox="1"/>
          <p:nvPr/>
        </p:nvSpPr>
        <p:spPr>
          <a:xfrm>
            <a:off x="685800" y="3867389"/>
            <a:ext cx="3886200" cy="2246769"/>
          </a:xfrm>
          <a:prstGeom prst="rect">
            <a:avLst/>
          </a:prstGeom>
          <a:noFill/>
        </p:spPr>
        <p:txBody>
          <a:bodyPr wrap="square" rtlCol="0">
            <a:spAutoFit/>
          </a:bodyPr>
          <a:lstStyle/>
          <a:p>
            <a:pPr defTabSz="457200"/>
            <a:r>
              <a:rPr lang="en-US" sz="2800" dirty="0">
                <a:solidFill>
                  <a:srgbClr val="FFFFFF"/>
                </a:solidFill>
                <a:latin typeface="Comic Sans MS"/>
                <a:cs typeface="Comic Sans MS"/>
              </a:rPr>
              <a:t>Q: what are the </a:t>
            </a:r>
            <a:r>
              <a:rPr lang="en-US" sz="2800" dirty="0">
                <a:solidFill>
                  <a:srgbClr val="3366FF"/>
                </a:solidFill>
                <a:latin typeface="Comic Sans MS"/>
                <a:cs typeface="Comic Sans MS"/>
              </a:rPr>
              <a:t>BLUE </a:t>
            </a:r>
            <a:r>
              <a:rPr lang="en-US" sz="2800" dirty="0">
                <a:solidFill>
                  <a:srgbClr val="FFFFFF"/>
                </a:solidFill>
                <a:latin typeface="Comic Sans MS"/>
                <a:cs typeface="Comic Sans MS"/>
              </a:rPr>
              <a:t>galaxies  (normal star-forming spirals?) and what causes their demise?</a:t>
            </a:r>
          </a:p>
        </p:txBody>
      </p:sp>
    </p:spTree>
    <p:extLst>
      <p:ext uri="{BB962C8B-B14F-4D97-AF65-F5344CB8AC3E}">
        <p14:creationId xmlns:p14="http://schemas.microsoft.com/office/powerpoint/2010/main" val="3993568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tofib_1.jpg"/>
          <p:cNvPicPr>
            <a:picLocks noChangeAspect="1"/>
          </p:cNvPicPr>
          <p:nvPr/>
        </p:nvPicPr>
        <p:blipFill>
          <a:blip r:embed="rId2"/>
          <a:srcRect t="13973" r="48333" b="6252"/>
          <a:stretch>
            <a:fillRect/>
          </a:stretch>
        </p:blipFill>
        <p:spPr>
          <a:xfrm>
            <a:off x="0" y="76200"/>
            <a:ext cx="4724400" cy="4724400"/>
          </a:xfrm>
          <a:prstGeom prst="rect">
            <a:avLst/>
          </a:prstGeom>
        </p:spPr>
      </p:pic>
      <p:pic>
        <p:nvPicPr>
          <p:cNvPr id="3" name="Picture 2" descr="autofib_2.jpg"/>
          <p:cNvPicPr>
            <a:picLocks noChangeAspect="1"/>
          </p:cNvPicPr>
          <p:nvPr/>
        </p:nvPicPr>
        <p:blipFill>
          <a:blip r:embed="rId3"/>
          <a:stretch>
            <a:fillRect/>
          </a:stretch>
        </p:blipFill>
        <p:spPr>
          <a:xfrm>
            <a:off x="4267200" y="3657698"/>
            <a:ext cx="4800600" cy="3165395"/>
          </a:xfrm>
          <a:prstGeom prst="rect">
            <a:avLst/>
          </a:prstGeom>
        </p:spPr>
      </p:pic>
      <p:sp>
        <p:nvSpPr>
          <p:cNvPr id="5" name="TextBox 4"/>
          <p:cNvSpPr txBox="1"/>
          <p:nvPr/>
        </p:nvSpPr>
        <p:spPr>
          <a:xfrm>
            <a:off x="152400" y="5029298"/>
            <a:ext cx="4267200" cy="1754326"/>
          </a:xfrm>
          <a:prstGeom prst="rect">
            <a:avLst/>
          </a:prstGeom>
          <a:noFill/>
        </p:spPr>
        <p:txBody>
          <a:bodyPr wrap="square" rtlCol="0">
            <a:spAutoFit/>
          </a:bodyPr>
          <a:lstStyle/>
          <a:p>
            <a:pPr defTabSz="457200"/>
            <a:r>
              <a:rPr lang="en-US" sz="3600" dirty="0">
                <a:solidFill>
                  <a:srgbClr val="FFFF00"/>
                </a:solidFill>
                <a:latin typeface="Arial"/>
                <a:cs typeface="Arial"/>
              </a:rPr>
              <a:t>Early 80’s – advent of </a:t>
            </a:r>
            <a:r>
              <a:rPr lang="en-US" sz="3600" dirty="0" err="1">
                <a:solidFill>
                  <a:srgbClr val="FFFF00"/>
                </a:solidFill>
                <a:latin typeface="Arial"/>
                <a:cs typeface="Arial"/>
              </a:rPr>
              <a:t>fibre</a:t>
            </a:r>
            <a:r>
              <a:rPr lang="en-US" sz="3600" dirty="0">
                <a:solidFill>
                  <a:srgbClr val="FFFF00"/>
                </a:solidFill>
                <a:latin typeface="Arial"/>
                <a:cs typeface="Arial"/>
              </a:rPr>
              <a:t>-based MOS at AAT</a:t>
            </a:r>
          </a:p>
        </p:txBody>
      </p:sp>
      <p:pic>
        <p:nvPicPr>
          <p:cNvPr id="6" name="Picture 5" descr="IMG_0002.jpg">
            <a:extLst>
              <a:ext uri="{FF2B5EF4-FFF2-40B4-BE49-F238E27FC236}">
                <a16:creationId xmlns:a16="http://schemas.microsoft.com/office/drawing/2014/main" id="{E81F20BA-2D53-2F0E-45ED-F2A542AC2066}"/>
              </a:ext>
            </a:extLst>
          </p:cNvPr>
          <p:cNvPicPr>
            <a:picLocks noChangeAspect="1"/>
          </p:cNvPicPr>
          <p:nvPr/>
        </p:nvPicPr>
        <p:blipFill>
          <a:blip r:embed="rId4"/>
          <a:srcRect b="17305"/>
          <a:stretch/>
        </p:blipFill>
        <p:spPr>
          <a:xfrm>
            <a:off x="5453549" y="99952"/>
            <a:ext cx="3169920" cy="3700153"/>
          </a:xfrm>
          <a:prstGeom prst="rect">
            <a:avLst/>
          </a:prstGeom>
        </p:spPr>
      </p:pic>
      <p:sp>
        <p:nvSpPr>
          <p:cNvPr id="4" name="TextBox 3">
            <a:extLst>
              <a:ext uri="{FF2B5EF4-FFF2-40B4-BE49-F238E27FC236}">
                <a16:creationId xmlns:a16="http://schemas.microsoft.com/office/drawing/2014/main" id="{EC1732CD-40EE-CC6A-B914-7F038D106A28}"/>
              </a:ext>
            </a:extLst>
          </p:cNvPr>
          <p:cNvSpPr txBox="1"/>
          <p:nvPr/>
        </p:nvSpPr>
        <p:spPr>
          <a:xfrm>
            <a:off x="5593278" y="296883"/>
            <a:ext cx="1520041" cy="400110"/>
          </a:xfrm>
          <a:prstGeom prst="rect">
            <a:avLst/>
          </a:prstGeom>
          <a:noFill/>
        </p:spPr>
        <p:txBody>
          <a:bodyPr wrap="square" rtlCol="0">
            <a:spAutoFit/>
          </a:bodyPr>
          <a:lstStyle/>
          <a:p>
            <a:r>
              <a:rPr lang="en-US" sz="2000" b="1" dirty="0">
                <a:solidFill>
                  <a:srgbClr val="FFFF00"/>
                </a:solidFill>
              </a:rPr>
              <a:t>Peter Gray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te1-AC118.png"/>
          <p:cNvPicPr>
            <a:picLocks noChangeAspect="1"/>
          </p:cNvPicPr>
          <p:nvPr/>
        </p:nvPicPr>
        <p:blipFill>
          <a:blip r:embed="rId2"/>
          <a:stretch>
            <a:fillRect/>
          </a:stretch>
        </p:blipFill>
        <p:spPr>
          <a:xfrm>
            <a:off x="3401315" y="123047"/>
            <a:ext cx="5736137" cy="5950111"/>
          </a:xfrm>
          <a:prstGeom prst="rect">
            <a:avLst/>
          </a:prstGeom>
        </p:spPr>
      </p:pic>
      <p:sp>
        <p:nvSpPr>
          <p:cNvPr id="4" name="TextBox 3"/>
          <p:cNvSpPr txBox="1"/>
          <p:nvPr/>
        </p:nvSpPr>
        <p:spPr>
          <a:xfrm>
            <a:off x="54048" y="360555"/>
            <a:ext cx="3431954" cy="3970318"/>
          </a:xfrm>
          <a:prstGeom prst="rect">
            <a:avLst/>
          </a:prstGeom>
          <a:noFill/>
        </p:spPr>
        <p:txBody>
          <a:bodyPr wrap="square" rtlCol="0">
            <a:spAutoFit/>
          </a:bodyPr>
          <a:lstStyle/>
          <a:p>
            <a:pPr defTabSz="457200"/>
            <a:r>
              <a:rPr lang="en-US" sz="2800" dirty="0">
                <a:solidFill>
                  <a:srgbClr val="FFFF00"/>
                </a:solidFill>
                <a:latin typeface="Arial"/>
                <a:cs typeface="Arial"/>
              </a:rPr>
              <a:t>MOS Spectroscopy: </a:t>
            </a:r>
            <a:r>
              <a:rPr lang="en-US" sz="2800" dirty="0" err="1">
                <a:solidFill>
                  <a:srgbClr val="FFFF00"/>
                </a:solidFill>
                <a:latin typeface="Arial"/>
                <a:cs typeface="Arial"/>
              </a:rPr>
              <a:t>FOCAP+RGOspec</a:t>
            </a:r>
            <a:r>
              <a:rPr lang="en-US" sz="2800" dirty="0">
                <a:solidFill>
                  <a:srgbClr val="FFFF00"/>
                </a:solidFill>
                <a:latin typeface="Arial"/>
                <a:cs typeface="Arial"/>
              </a:rPr>
              <a:t> + IPCS used to deliver intermediate (4A) resolution spectroscopy of  ~50 galaxies per cluster to R=20 in 8-9 hours </a:t>
            </a:r>
          </a:p>
        </p:txBody>
      </p:sp>
      <p:sp>
        <p:nvSpPr>
          <p:cNvPr id="5" name="TextBox 4"/>
          <p:cNvSpPr txBox="1"/>
          <p:nvPr/>
        </p:nvSpPr>
        <p:spPr>
          <a:xfrm>
            <a:off x="8219702" y="5563589"/>
            <a:ext cx="838200" cy="338554"/>
          </a:xfrm>
          <a:prstGeom prst="rect">
            <a:avLst/>
          </a:prstGeom>
          <a:noFill/>
        </p:spPr>
        <p:txBody>
          <a:bodyPr wrap="square" rtlCol="0">
            <a:spAutoFit/>
          </a:bodyPr>
          <a:lstStyle/>
          <a:p>
            <a:pPr defTabSz="457200"/>
            <a:r>
              <a:rPr lang="en-US" sz="1600" b="1" dirty="0">
                <a:solidFill>
                  <a:prstClr val="black"/>
                </a:solidFill>
                <a:latin typeface="Arial"/>
                <a:cs typeface="Arial"/>
              </a:rPr>
              <a:t>(</a:t>
            </a:r>
            <a:r>
              <a:rPr lang="en-US" sz="1600" b="1" dirty="0" err="1">
                <a:solidFill>
                  <a:prstClr val="black"/>
                </a:solidFill>
                <a:latin typeface="Arial"/>
                <a:cs typeface="Arial"/>
              </a:rPr>
              <a:t>z</a:t>
            </a:r>
            <a:r>
              <a:rPr lang="en-US" sz="1600" b="1" dirty="0">
                <a:solidFill>
                  <a:prstClr val="black"/>
                </a:solidFill>
                <a:latin typeface="Arial"/>
                <a:cs typeface="Arial"/>
              </a:rPr>
              <a:t>=0.3)</a:t>
            </a:r>
          </a:p>
        </p:txBody>
      </p:sp>
      <p:sp>
        <p:nvSpPr>
          <p:cNvPr id="6" name="TextBox 5"/>
          <p:cNvSpPr txBox="1"/>
          <p:nvPr/>
        </p:nvSpPr>
        <p:spPr>
          <a:xfrm>
            <a:off x="829297" y="5659684"/>
            <a:ext cx="7620000" cy="1107996"/>
          </a:xfrm>
          <a:prstGeom prst="rect">
            <a:avLst/>
          </a:prstGeom>
          <a:solidFill>
            <a:srgbClr val="FF0000"/>
          </a:solidFill>
        </p:spPr>
        <p:txBody>
          <a:bodyPr wrap="square" rtlCol="0">
            <a:spAutoFit/>
          </a:bodyPr>
          <a:lstStyle/>
          <a:p>
            <a:pPr algn="ctr" defTabSz="457200"/>
            <a:r>
              <a:rPr lang="en-US" sz="2200" i="1" dirty="0">
                <a:solidFill>
                  <a:prstClr val="white"/>
                </a:solidFill>
                <a:latin typeface="Arial"/>
                <a:cs typeface="Arial"/>
              </a:rPr>
              <a:t>All competition at time from multi-slit imaging/spectrographs on 5m Hale (PFUEI), CFHT (PUMA, HGS), ESO 3.6m (EFOSC), but with much lower resolution (&gt;10A)</a:t>
            </a:r>
          </a:p>
        </p:txBody>
      </p:sp>
      <p:sp>
        <p:nvSpPr>
          <p:cNvPr id="7" name="TextBox 6">
            <a:extLst>
              <a:ext uri="{FF2B5EF4-FFF2-40B4-BE49-F238E27FC236}">
                <a16:creationId xmlns:a16="http://schemas.microsoft.com/office/drawing/2014/main" id="{0FF33980-26B2-3C09-6070-9A91085EFAD8}"/>
              </a:ext>
            </a:extLst>
          </p:cNvPr>
          <p:cNvSpPr txBox="1"/>
          <p:nvPr/>
        </p:nvSpPr>
        <p:spPr>
          <a:xfrm>
            <a:off x="22386" y="4904509"/>
            <a:ext cx="2970193" cy="369332"/>
          </a:xfrm>
          <a:prstGeom prst="rect">
            <a:avLst/>
          </a:prstGeom>
          <a:noFill/>
        </p:spPr>
        <p:txBody>
          <a:bodyPr wrap="square" rtlCol="0">
            <a:spAutoFit/>
          </a:bodyPr>
          <a:lstStyle/>
          <a:p>
            <a:r>
              <a:rPr lang="en-US" i="1" dirty="0">
                <a:solidFill>
                  <a:schemeClr val="bg1"/>
                </a:solidFill>
              </a:rPr>
              <a:t>Couch &amp; Sharples (1987)</a:t>
            </a:r>
          </a:p>
        </p:txBody>
      </p:sp>
      <p:sp>
        <p:nvSpPr>
          <p:cNvPr id="2" name="TextBox 1">
            <a:extLst>
              <a:ext uri="{FF2B5EF4-FFF2-40B4-BE49-F238E27FC236}">
                <a16:creationId xmlns:a16="http://schemas.microsoft.com/office/drawing/2014/main" id="{05A09872-EBEE-69E1-98D9-C41108CB5E9E}"/>
              </a:ext>
            </a:extLst>
          </p:cNvPr>
          <p:cNvSpPr txBox="1"/>
          <p:nvPr/>
        </p:nvSpPr>
        <p:spPr>
          <a:xfrm>
            <a:off x="20411" y="4570017"/>
            <a:ext cx="3380904" cy="369332"/>
          </a:xfrm>
          <a:prstGeom prst="rect">
            <a:avLst/>
          </a:prstGeom>
          <a:noFill/>
        </p:spPr>
        <p:txBody>
          <a:bodyPr wrap="square" rtlCol="0">
            <a:spAutoFit/>
          </a:bodyPr>
          <a:lstStyle/>
          <a:p>
            <a:r>
              <a:rPr lang="en-US" i="1" dirty="0">
                <a:solidFill>
                  <a:schemeClr val="bg1"/>
                </a:solidFill>
              </a:rPr>
              <a:t>Sharples, Ellis, Couch, Gray (1985)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8.png"/>
          <p:cNvPicPr>
            <a:picLocks noChangeAspect="1"/>
          </p:cNvPicPr>
          <p:nvPr/>
        </p:nvPicPr>
        <p:blipFill>
          <a:blip r:embed="rId2"/>
          <a:stretch>
            <a:fillRect/>
          </a:stretch>
        </p:blipFill>
        <p:spPr>
          <a:xfrm>
            <a:off x="3176746" y="76200"/>
            <a:ext cx="5891054" cy="6705600"/>
          </a:xfrm>
          <a:prstGeom prst="rect">
            <a:avLst/>
          </a:prstGeom>
        </p:spPr>
      </p:pic>
      <p:sp>
        <p:nvSpPr>
          <p:cNvPr id="3" name="TextBox 2"/>
          <p:cNvSpPr txBox="1"/>
          <p:nvPr/>
        </p:nvSpPr>
        <p:spPr>
          <a:xfrm>
            <a:off x="176055" y="76200"/>
            <a:ext cx="3176746" cy="1077218"/>
          </a:xfrm>
          <a:prstGeom prst="rect">
            <a:avLst/>
          </a:prstGeom>
          <a:noFill/>
        </p:spPr>
        <p:txBody>
          <a:bodyPr wrap="square" rtlCol="0">
            <a:spAutoFit/>
          </a:bodyPr>
          <a:lstStyle/>
          <a:p>
            <a:pPr defTabSz="457200"/>
            <a:r>
              <a:rPr lang="en-US" sz="3200" dirty="0">
                <a:solidFill>
                  <a:srgbClr val="FFFF00"/>
                </a:solidFill>
                <a:latin typeface="Calibri"/>
              </a:rPr>
              <a:t>Nature of the ‘blue’ galaxies:</a:t>
            </a:r>
          </a:p>
        </p:txBody>
      </p:sp>
      <p:sp>
        <p:nvSpPr>
          <p:cNvPr id="5" name="TextBox 4"/>
          <p:cNvSpPr txBox="1"/>
          <p:nvPr/>
        </p:nvSpPr>
        <p:spPr>
          <a:xfrm>
            <a:off x="176056" y="1283017"/>
            <a:ext cx="3000692" cy="1200328"/>
          </a:xfrm>
          <a:prstGeom prst="rect">
            <a:avLst/>
          </a:prstGeom>
          <a:noFill/>
        </p:spPr>
        <p:txBody>
          <a:bodyPr wrap="square" rtlCol="0">
            <a:spAutoFit/>
          </a:bodyPr>
          <a:lstStyle/>
          <a:p>
            <a:pPr marL="173038" indent="-173038" defTabSz="457200">
              <a:buFont typeface="Arial"/>
              <a:buChar char="•"/>
            </a:pPr>
            <a:r>
              <a:rPr lang="en-US" sz="2400" dirty="0">
                <a:solidFill>
                  <a:prstClr val="white"/>
                </a:solidFill>
                <a:latin typeface="Arial"/>
                <a:cs typeface="Arial"/>
              </a:rPr>
              <a:t>‘spiral’-like with [OII]3727 + mod </a:t>
            </a:r>
            <a:r>
              <a:rPr lang="en-US" sz="2400" dirty="0" err="1">
                <a:solidFill>
                  <a:prstClr val="white"/>
                </a:solidFill>
                <a:latin typeface="Arial"/>
                <a:cs typeface="Arial"/>
              </a:rPr>
              <a:t>Balmer</a:t>
            </a:r>
            <a:r>
              <a:rPr lang="en-US" sz="2400" dirty="0">
                <a:solidFill>
                  <a:prstClr val="white"/>
                </a:solidFill>
                <a:latin typeface="Arial"/>
                <a:cs typeface="Arial"/>
              </a:rPr>
              <a:t> abs</a:t>
            </a:r>
          </a:p>
        </p:txBody>
      </p:sp>
      <p:sp>
        <p:nvSpPr>
          <p:cNvPr id="6" name="TextBox 5"/>
          <p:cNvSpPr txBox="1"/>
          <p:nvPr/>
        </p:nvSpPr>
        <p:spPr>
          <a:xfrm>
            <a:off x="176055" y="2483394"/>
            <a:ext cx="2795746" cy="461665"/>
          </a:xfrm>
          <a:prstGeom prst="rect">
            <a:avLst/>
          </a:prstGeom>
          <a:noFill/>
        </p:spPr>
        <p:txBody>
          <a:bodyPr wrap="square" rtlCol="0">
            <a:spAutoFit/>
          </a:bodyPr>
          <a:lstStyle/>
          <a:p>
            <a:pPr algn="ctr" defTabSz="457200"/>
            <a:r>
              <a:rPr lang="en-US" sz="2400" i="1" dirty="0">
                <a:solidFill>
                  <a:srgbClr val="FF0000"/>
                </a:solidFill>
                <a:latin typeface="Arial"/>
                <a:cs typeface="Arial"/>
              </a:rPr>
              <a:t>(small in number!)</a:t>
            </a:r>
          </a:p>
        </p:txBody>
      </p:sp>
      <p:sp>
        <p:nvSpPr>
          <p:cNvPr id="7" name="TextBox 6"/>
          <p:cNvSpPr txBox="1"/>
          <p:nvPr/>
        </p:nvSpPr>
        <p:spPr>
          <a:xfrm>
            <a:off x="76201" y="3066872"/>
            <a:ext cx="3000692" cy="1569660"/>
          </a:xfrm>
          <a:prstGeom prst="rect">
            <a:avLst/>
          </a:prstGeom>
          <a:noFill/>
        </p:spPr>
        <p:txBody>
          <a:bodyPr wrap="square" rtlCol="0">
            <a:spAutoFit/>
          </a:bodyPr>
          <a:lstStyle/>
          <a:p>
            <a:pPr marL="173038" indent="-173038" defTabSz="457200">
              <a:buFont typeface="Arial"/>
              <a:buChar char="•"/>
            </a:pPr>
            <a:r>
              <a:rPr lang="en-US" sz="2400" dirty="0">
                <a:solidFill>
                  <a:prstClr val="white"/>
                </a:solidFill>
                <a:latin typeface="Arial"/>
                <a:cs typeface="Arial"/>
              </a:rPr>
              <a:t>‘starburst’-like with strong [OII]3727 + </a:t>
            </a:r>
            <a:r>
              <a:rPr lang="en-US" sz="2400" dirty="0" err="1">
                <a:solidFill>
                  <a:prstClr val="white"/>
                </a:solidFill>
                <a:latin typeface="Arial"/>
                <a:cs typeface="Arial"/>
              </a:rPr>
              <a:t>em</a:t>
            </a:r>
            <a:r>
              <a:rPr lang="en-US" sz="2400" dirty="0">
                <a:solidFill>
                  <a:prstClr val="white"/>
                </a:solidFill>
                <a:latin typeface="Arial"/>
                <a:cs typeface="Arial"/>
              </a:rPr>
              <a:t>-filled </a:t>
            </a:r>
            <a:r>
              <a:rPr lang="en-US" sz="2400" dirty="0" err="1">
                <a:solidFill>
                  <a:prstClr val="white"/>
                </a:solidFill>
                <a:latin typeface="Arial"/>
                <a:cs typeface="Arial"/>
              </a:rPr>
              <a:t>Balmer</a:t>
            </a:r>
            <a:r>
              <a:rPr lang="en-US" sz="2400" dirty="0">
                <a:solidFill>
                  <a:prstClr val="white"/>
                </a:solidFill>
                <a:latin typeface="Arial"/>
                <a:cs typeface="Arial"/>
              </a:rPr>
              <a:t> abs lines</a:t>
            </a:r>
          </a:p>
        </p:txBody>
      </p:sp>
      <p:sp>
        <p:nvSpPr>
          <p:cNvPr id="8" name="TextBox 7"/>
          <p:cNvSpPr txBox="1"/>
          <p:nvPr/>
        </p:nvSpPr>
        <p:spPr>
          <a:xfrm>
            <a:off x="76201" y="4754940"/>
            <a:ext cx="3000692" cy="1569660"/>
          </a:xfrm>
          <a:prstGeom prst="rect">
            <a:avLst/>
          </a:prstGeom>
          <a:noFill/>
        </p:spPr>
        <p:txBody>
          <a:bodyPr wrap="square" rtlCol="0">
            <a:spAutoFit/>
          </a:bodyPr>
          <a:lstStyle/>
          <a:p>
            <a:pPr marL="173038" indent="-173038" defTabSz="457200">
              <a:buFont typeface="Arial"/>
              <a:buChar char="•"/>
            </a:pPr>
            <a:r>
              <a:rPr lang="en-US" sz="2400" dirty="0">
                <a:solidFill>
                  <a:prstClr val="white"/>
                </a:solidFill>
                <a:latin typeface="Arial"/>
                <a:cs typeface="Arial"/>
              </a:rPr>
              <a:t>curious </a:t>
            </a:r>
            <a:r>
              <a:rPr lang="en-US" sz="2400" dirty="0" err="1">
                <a:solidFill>
                  <a:prstClr val="white"/>
                </a:solidFill>
                <a:latin typeface="Arial"/>
                <a:cs typeface="Arial"/>
              </a:rPr>
              <a:t>popln</a:t>
            </a:r>
            <a:r>
              <a:rPr lang="en-US" sz="2400" dirty="0">
                <a:solidFill>
                  <a:prstClr val="white"/>
                </a:solidFill>
                <a:latin typeface="Arial"/>
                <a:cs typeface="Arial"/>
              </a:rPr>
              <a:t> of no emission + very strong </a:t>
            </a:r>
            <a:r>
              <a:rPr lang="en-US" sz="2400" dirty="0" err="1">
                <a:solidFill>
                  <a:prstClr val="white"/>
                </a:solidFill>
                <a:latin typeface="Arial"/>
                <a:cs typeface="Arial"/>
              </a:rPr>
              <a:t>Balmer</a:t>
            </a:r>
            <a:r>
              <a:rPr lang="en-US" sz="2400" dirty="0">
                <a:solidFill>
                  <a:prstClr val="white"/>
                </a:solidFill>
                <a:latin typeface="Arial"/>
                <a:cs typeface="Arial"/>
              </a:rPr>
              <a:t> abs line galaxies </a:t>
            </a:r>
          </a:p>
        </p:txBody>
      </p:sp>
      <p:sp>
        <p:nvSpPr>
          <p:cNvPr id="9" name="TextBox 8"/>
          <p:cNvSpPr txBox="1"/>
          <p:nvPr/>
        </p:nvSpPr>
        <p:spPr>
          <a:xfrm>
            <a:off x="762000" y="4191098"/>
            <a:ext cx="2795746" cy="461665"/>
          </a:xfrm>
          <a:prstGeom prst="rect">
            <a:avLst/>
          </a:prstGeom>
          <a:noFill/>
        </p:spPr>
        <p:txBody>
          <a:bodyPr wrap="square" rtlCol="0">
            <a:spAutoFit/>
          </a:bodyPr>
          <a:lstStyle/>
          <a:p>
            <a:pPr algn="ctr" defTabSz="457200"/>
            <a:r>
              <a:rPr lang="en-US" sz="2400" i="1" dirty="0">
                <a:solidFill>
                  <a:srgbClr val="FF0000"/>
                </a:solidFill>
                <a:latin typeface="Arial"/>
                <a:cs typeface="Arial"/>
              </a:rPr>
              <a:t>(small)</a:t>
            </a:r>
          </a:p>
        </p:txBody>
      </p:sp>
      <p:sp>
        <p:nvSpPr>
          <p:cNvPr id="10" name="TextBox 9"/>
          <p:cNvSpPr txBox="1"/>
          <p:nvPr/>
        </p:nvSpPr>
        <p:spPr>
          <a:xfrm>
            <a:off x="1166655" y="5867498"/>
            <a:ext cx="2795746" cy="461665"/>
          </a:xfrm>
          <a:prstGeom prst="rect">
            <a:avLst/>
          </a:prstGeom>
          <a:noFill/>
        </p:spPr>
        <p:txBody>
          <a:bodyPr wrap="square" rtlCol="0">
            <a:spAutoFit/>
          </a:bodyPr>
          <a:lstStyle/>
          <a:p>
            <a:pPr algn="ctr" defTabSz="457200"/>
            <a:r>
              <a:rPr lang="en-US" sz="2400" i="1" dirty="0">
                <a:solidFill>
                  <a:srgbClr val="FF0000"/>
                </a:solidFill>
                <a:latin typeface="Arial"/>
                <a:cs typeface="Arial"/>
              </a:rPr>
              <a:t>(many)</a:t>
            </a:r>
          </a:p>
        </p:txBody>
      </p:sp>
      <p:sp>
        <p:nvSpPr>
          <p:cNvPr id="11" name="Oval 10"/>
          <p:cNvSpPr/>
          <p:nvPr/>
        </p:nvSpPr>
        <p:spPr>
          <a:xfrm>
            <a:off x="6096000" y="228600"/>
            <a:ext cx="2971800" cy="217849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Oval 11"/>
          <p:cNvSpPr/>
          <p:nvPr/>
        </p:nvSpPr>
        <p:spPr>
          <a:xfrm>
            <a:off x="3276600" y="2469704"/>
            <a:ext cx="2971800" cy="217849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p:cNvSpPr/>
          <p:nvPr/>
        </p:nvSpPr>
        <p:spPr>
          <a:xfrm>
            <a:off x="3276600" y="76200"/>
            <a:ext cx="2971800" cy="217849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Oval 13"/>
          <p:cNvSpPr/>
          <p:nvPr/>
        </p:nvSpPr>
        <p:spPr>
          <a:xfrm>
            <a:off x="6096000" y="2545904"/>
            <a:ext cx="2971800" cy="217849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Oval 14"/>
          <p:cNvSpPr/>
          <p:nvPr/>
        </p:nvSpPr>
        <p:spPr>
          <a:xfrm>
            <a:off x="3276600" y="4603304"/>
            <a:ext cx="2971800" cy="2178496"/>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6" name="Picture 15" descr="Fig8-EplusA.png"/>
          <p:cNvPicPr>
            <a:picLocks noChangeAspect="1"/>
          </p:cNvPicPr>
          <p:nvPr/>
        </p:nvPicPr>
        <p:blipFill>
          <a:blip r:embed="rId3"/>
          <a:stretch>
            <a:fillRect/>
          </a:stretch>
        </p:blipFill>
        <p:spPr>
          <a:xfrm>
            <a:off x="3315400" y="1282972"/>
            <a:ext cx="5600000" cy="4292063"/>
          </a:xfrm>
          <a:prstGeom prst="rect">
            <a:avLst/>
          </a:prstGeom>
        </p:spPr>
      </p:pic>
      <p:sp>
        <p:nvSpPr>
          <p:cNvPr id="4" name="TextBox 3"/>
          <p:cNvSpPr txBox="1"/>
          <p:nvPr/>
        </p:nvSpPr>
        <p:spPr>
          <a:xfrm>
            <a:off x="4256165" y="1607687"/>
            <a:ext cx="4121050" cy="707886"/>
          </a:xfrm>
          <a:prstGeom prst="rect">
            <a:avLst/>
          </a:prstGeom>
          <a:noFill/>
        </p:spPr>
        <p:txBody>
          <a:bodyPr wrap="square" rtlCol="0">
            <a:spAutoFit/>
          </a:bodyPr>
          <a:lstStyle/>
          <a:p>
            <a:pPr algn="ctr"/>
            <a:r>
              <a:rPr lang="en-US" sz="2000" dirty="0">
                <a:solidFill>
                  <a:srgbClr val="000090"/>
                </a:solidFill>
                <a:latin typeface="Arial"/>
                <a:cs typeface="Arial"/>
              </a:rPr>
              <a:t>The enigmatic “</a:t>
            </a:r>
            <a:r>
              <a:rPr lang="en-US" sz="2000" dirty="0" err="1">
                <a:solidFill>
                  <a:srgbClr val="000090"/>
                </a:solidFill>
                <a:latin typeface="Arial"/>
                <a:cs typeface="Arial"/>
              </a:rPr>
              <a:t>poststarburst</a:t>
            </a:r>
            <a:r>
              <a:rPr lang="en-US" sz="2000" dirty="0">
                <a:solidFill>
                  <a:srgbClr val="000090"/>
                </a:solidFill>
                <a:latin typeface="Arial"/>
                <a:cs typeface="Arial"/>
              </a:rPr>
              <a:t>” or “E+A” galaxies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45091" y="74617"/>
            <a:ext cx="8374888" cy="1323439"/>
          </a:xfrm>
          <a:prstGeom prst="rect">
            <a:avLst/>
          </a:prstGeom>
          <a:noFill/>
        </p:spPr>
        <p:txBody>
          <a:bodyPr wrap="square" rtlCol="0">
            <a:spAutoFit/>
          </a:bodyPr>
          <a:lstStyle/>
          <a:p>
            <a:r>
              <a:rPr lang="en-US" sz="4000" dirty="0">
                <a:solidFill>
                  <a:srgbClr val="FFFF00"/>
                </a:solidFill>
                <a:latin typeface="Arial"/>
                <a:cs typeface="Arial"/>
              </a:rPr>
              <a:t>Going beyond the cluster core</a:t>
            </a:r>
            <a:r>
              <a:rPr lang="mr-IN" sz="4000" dirty="0">
                <a:solidFill>
                  <a:srgbClr val="FFFF00"/>
                </a:solidFill>
                <a:latin typeface="Arial"/>
                <a:cs typeface="Arial"/>
              </a:rPr>
              <a:t>…</a:t>
            </a:r>
            <a:r>
              <a:rPr lang="en-AU" sz="4000" dirty="0">
                <a:solidFill>
                  <a:srgbClr val="FFFF00"/>
                </a:solidFill>
                <a:latin typeface="Arial"/>
                <a:cs typeface="Arial"/>
              </a:rPr>
              <a:t>the cluster ‘sphere of influence’</a:t>
            </a:r>
            <a:endParaRPr lang="en-US" sz="4000" dirty="0">
              <a:solidFill>
                <a:srgbClr val="FFFF00"/>
              </a:solidFill>
              <a:latin typeface="Arial"/>
              <a:cs typeface="Arial"/>
            </a:endParaRPr>
          </a:p>
        </p:txBody>
      </p:sp>
      <p:pic>
        <p:nvPicPr>
          <p:cNvPr id="3" name="Picture 4" descr="slices_mar02_3deg"/>
          <p:cNvPicPr>
            <a:picLocks noChangeAspect="1" noChangeArrowheads="1"/>
          </p:cNvPicPr>
          <p:nvPr/>
        </p:nvPicPr>
        <p:blipFill>
          <a:blip r:embed="rId2"/>
          <a:srcRect/>
          <a:stretch>
            <a:fillRect/>
          </a:stretch>
        </p:blipFill>
        <p:spPr bwMode="auto">
          <a:xfrm>
            <a:off x="94584" y="1509147"/>
            <a:ext cx="8915400" cy="5312093"/>
          </a:xfrm>
          <a:prstGeom prst="rect">
            <a:avLst/>
          </a:prstGeom>
          <a:noFill/>
        </p:spPr>
      </p:pic>
    </p:spTree>
    <p:extLst>
      <p:ext uri="{BB962C8B-B14F-4D97-AF65-F5344CB8AC3E}">
        <p14:creationId xmlns:p14="http://schemas.microsoft.com/office/powerpoint/2010/main" val="3847239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GB-pic.jpeg"/>
          <p:cNvPicPr>
            <a:picLocks noChangeAspect="1"/>
          </p:cNvPicPr>
          <p:nvPr/>
        </p:nvPicPr>
        <p:blipFill rotWithShape="1">
          <a:blip r:embed="rId2">
            <a:extLst>
              <a:ext uri="{28A0092B-C50C-407E-A947-70E740481C1C}">
                <a14:useLocalDpi xmlns:a14="http://schemas.microsoft.com/office/drawing/2010/main" val="0"/>
              </a:ext>
            </a:extLst>
          </a:blip>
          <a:srcRect t="6878"/>
          <a:stretch/>
        </p:blipFill>
        <p:spPr>
          <a:xfrm>
            <a:off x="189159" y="1283447"/>
            <a:ext cx="8779186" cy="5450242"/>
          </a:xfrm>
          <a:prstGeom prst="rect">
            <a:avLst/>
          </a:prstGeom>
        </p:spPr>
      </p:pic>
      <p:sp>
        <p:nvSpPr>
          <p:cNvPr id="3" name="TextBox 2"/>
          <p:cNvSpPr txBox="1"/>
          <p:nvPr/>
        </p:nvSpPr>
        <p:spPr>
          <a:xfrm>
            <a:off x="189158" y="202650"/>
            <a:ext cx="8647452" cy="707886"/>
          </a:xfrm>
          <a:prstGeom prst="rect">
            <a:avLst/>
          </a:prstGeom>
          <a:noFill/>
        </p:spPr>
        <p:txBody>
          <a:bodyPr wrap="square" rtlCol="0">
            <a:spAutoFit/>
          </a:bodyPr>
          <a:lstStyle/>
          <a:p>
            <a:pPr algn="ctr"/>
            <a:r>
              <a:rPr lang="en-US" sz="4000" dirty="0">
                <a:solidFill>
                  <a:srgbClr val="FFFF00"/>
                </a:solidFill>
                <a:latin typeface="Arial"/>
                <a:cs typeface="Arial"/>
              </a:rPr>
              <a:t>The 2dF Dream Team</a:t>
            </a:r>
          </a:p>
        </p:txBody>
      </p:sp>
    </p:spTree>
    <p:extLst>
      <p:ext uri="{BB962C8B-B14F-4D97-AF65-F5344CB8AC3E}">
        <p14:creationId xmlns:p14="http://schemas.microsoft.com/office/powerpoint/2010/main" val="1622749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2" descr="C:\Warrick\Distant-clusters\2dfgrs-Halpha\2dfgrs-Halph-Fig5.gif"/>
          <p:cNvPicPr>
            <a:picLocks noChangeAspect="1" noChangeArrowheads="1"/>
          </p:cNvPicPr>
          <p:nvPr/>
        </p:nvPicPr>
        <p:blipFill>
          <a:blip r:embed="rId2">
            <a:extLst>
              <a:ext uri="{28A0092B-C50C-407E-A947-70E740481C1C}">
                <a14:useLocalDpi xmlns:a14="http://schemas.microsoft.com/office/drawing/2010/main" val="0"/>
              </a:ext>
            </a:extLst>
          </a:blip>
          <a:srcRect t="10417" b="16667"/>
          <a:stretch>
            <a:fillRect/>
          </a:stretch>
        </p:blipFill>
        <p:spPr bwMode="auto">
          <a:xfrm>
            <a:off x="2688863" y="776117"/>
            <a:ext cx="6249841" cy="5902887"/>
          </a:xfrm>
          <a:prstGeom prst="rect">
            <a:avLst/>
          </a:prstGeom>
          <a:noFill/>
          <a:extLst>
            <a:ext uri="{909E8E84-426E-40dd-AFC4-6F175D3DCCD1}">
              <a14:hiddenFill xmlns:a14="http://schemas.microsoft.com/office/drawing/2010/main" xmlns="">
                <a:solidFill>
                  <a:srgbClr val="FFFFFF"/>
                </a:solidFill>
              </a14:hiddenFill>
            </a:ext>
          </a:extLst>
        </p:spPr>
      </p:pic>
      <p:sp>
        <p:nvSpPr>
          <p:cNvPr id="84995" name="Text Box 3"/>
          <p:cNvSpPr txBox="1">
            <a:spLocks noChangeArrowheads="1"/>
          </p:cNvSpPr>
          <p:nvPr/>
        </p:nvSpPr>
        <p:spPr bwMode="auto">
          <a:xfrm>
            <a:off x="8229600" y="1104708"/>
            <a:ext cx="838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dirty="0">
                <a:solidFill>
                  <a:srgbClr val="FF0000"/>
                </a:solidFill>
                <a:latin typeface="Comic Sans MS" charset="0"/>
                <a:ea typeface="ＭＳ Ｐゴシック" charset="0"/>
              </a:rPr>
              <a:t>Field</a:t>
            </a:r>
          </a:p>
        </p:txBody>
      </p:sp>
      <p:sp>
        <p:nvSpPr>
          <p:cNvPr id="84996" name="Text Box 4"/>
          <p:cNvSpPr txBox="1">
            <a:spLocks noChangeArrowheads="1"/>
          </p:cNvSpPr>
          <p:nvPr/>
        </p:nvSpPr>
        <p:spPr bwMode="auto">
          <a:xfrm>
            <a:off x="8229600" y="2843798"/>
            <a:ext cx="838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dirty="0">
                <a:solidFill>
                  <a:srgbClr val="FF0000"/>
                </a:solidFill>
                <a:latin typeface="Comic Sans MS" charset="0"/>
                <a:ea typeface="ＭＳ Ｐゴシック" charset="0"/>
              </a:rPr>
              <a:t>Field</a:t>
            </a:r>
          </a:p>
        </p:txBody>
      </p:sp>
      <p:sp>
        <p:nvSpPr>
          <p:cNvPr id="84997" name="Text Box 5"/>
          <p:cNvSpPr txBox="1">
            <a:spLocks noChangeArrowheads="1"/>
          </p:cNvSpPr>
          <p:nvPr/>
        </p:nvSpPr>
        <p:spPr bwMode="auto">
          <a:xfrm>
            <a:off x="8229600" y="4389958"/>
            <a:ext cx="838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dirty="0">
                <a:solidFill>
                  <a:srgbClr val="FF0000"/>
                </a:solidFill>
                <a:latin typeface="Comic Sans MS" charset="0"/>
                <a:ea typeface="ＭＳ Ｐゴシック" charset="0"/>
              </a:rPr>
              <a:t>Field</a:t>
            </a:r>
          </a:p>
        </p:txBody>
      </p:sp>
      <p:sp>
        <p:nvSpPr>
          <p:cNvPr id="85001" name="Text Box 9"/>
          <p:cNvSpPr txBox="1">
            <a:spLocks noChangeArrowheads="1"/>
          </p:cNvSpPr>
          <p:nvPr/>
        </p:nvSpPr>
        <p:spPr bwMode="auto">
          <a:xfrm>
            <a:off x="6796465" y="5085429"/>
            <a:ext cx="1945619"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pPr>
            <a:r>
              <a:rPr lang="en-US" dirty="0">
                <a:solidFill>
                  <a:srgbClr val="FF0000"/>
                </a:solidFill>
                <a:latin typeface="Comic Sans MS" charset="0"/>
                <a:ea typeface="ＭＳ Ｐゴシック" charset="0"/>
              </a:rPr>
              <a:t>SFR is below that of the field all the way out to ~3R</a:t>
            </a:r>
            <a:r>
              <a:rPr lang="en-US" baseline="-25000" dirty="0">
                <a:solidFill>
                  <a:srgbClr val="FF0000"/>
                </a:solidFill>
                <a:latin typeface="Comic Sans MS" charset="0"/>
                <a:ea typeface="ＭＳ Ｐゴシック" charset="0"/>
              </a:rPr>
              <a:t>vir</a:t>
            </a:r>
          </a:p>
        </p:txBody>
      </p:sp>
      <p:sp>
        <p:nvSpPr>
          <p:cNvPr id="85002" name="Line 10"/>
          <p:cNvSpPr>
            <a:spLocks noChangeShapeType="1"/>
          </p:cNvSpPr>
          <p:nvPr/>
        </p:nvSpPr>
        <p:spPr bwMode="auto">
          <a:xfrm>
            <a:off x="6614972" y="1052520"/>
            <a:ext cx="15581" cy="4874857"/>
          </a:xfrm>
          <a:prstGeom prst="line">
            <a:avLst/>
          </a:prstGeom>
          <a:noFill/>
          <a:ln w="381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z="2400">
              <a:solidFill>
                <a:srgbClr val="FF0000"/>
              </a:solidFill>
              <a:latin typeface="Comic Sans MS" charset="0"/>
              <a:ea typeface="ＭＳ Ｐゴシック" charset="0"/>
            </a:endParaRPr>
          </a:p>
        </p:txBody>
      </p:sp>
      <p:sp>
        <p:nvSpPr>
          <p:cNvPr id="85003" name="Line 11"/>
          <p:cNvSpPr>
            <a:spLocks noChangeShapeType="1"/>
          </p:cNvSpPr>
          <p:nvPr/>
        </p:nvSpPr>
        <p:spPr bwMode="auto">
          <a:xfrm rot="-963093" flipH="1" flipV="1">
            <a:off x="6733728" y="4721680"/>
            <a:ext cx="762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z="2400">
              <a:solidFill>
                <a:srgbClr val="FF0000"/>
              </a:solidFill>
              <a:latin typeface="Comic Sans MS" charset="0"/>
              <a:ea typeface="ＭＳ Ｐゴシック" charset="0"/>
            </a:endParaRPr>
          </a:p>
        </p:txBody>
      </p:sp>
      <p:sp>
        <p:nvSpPr>
          <p:cNvPr id="85004" name="Text Box 12"/>
          <p:cNvSpPr txBox="1">
            <a:spLocks noChangeArrowheads="1"/>
          </p:cNvSpPr>
          <p:nvPr/>
        </p:nvSpPr>
        <p:spPr bwMode="auto">
          <a:xfrm>
            <a:off x="251856" y="1461508"/>
            <a:ext cx="2209800" cy="3539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en-US" sz="2800" dirty="0" err="1">
                <a:solidFill>
                  <a:schemeClr val="bg1"/>
                </a:solidFill>
                <a:latin typeface="Arial"/>
                <a:ea typeface="ＭＳ Ｐゴシック" charset="0"/>
                <a:cs typeface="Arial"/>
              </a:rPr>
              <a:t>Normalised</a:t>
            </a:r>
            <a:r>
              <a:rPr lang="en-US" sz="2800" dirty="0">
                <a:solidFill>
                  <a:schemeClr val="bg1"/>
                </a:solidFill>
                <a:latin typeface="Arial"/>
                <a:ea typeface="ＭＳ Ｐゴシック" charset="0"/>
                <a:cs typeface="Arial"/>
              </a:rPr>
              <a:t> star formation rate (</a:t>
            </a:r>
            <a:r>
              <a:rPr lang="en-US" sz="2800" dirty="0">
                <a:solidFill>
                  <a:schemeClr val="bg1"/>
                </a:solidFill>
                <a:latin typeface="Arial"/>
                <a:ea typeface="ＭＳ Ｐゴシック" charset="0"/>
                <a:cs typeface="Arial"/>
                <a:sym typeface="Symbol" charset="0"/>
              </a:rPr>
              <a:t>*</a:t>
            </a:r>
            <a:r>
              <a:rPr lang="en-US" sz="2800" dirty="0">
                <a:solidFill>
                  <a:schemeClr val="bg1"/>
                </a:solidFill>
                <a:latin typeface="Arial"/>
                <a:ea typeface="ＭＳ Ｐゴシック" charset="0"/>
                <a:cs typeface="Arial"/>
              </a:rPr>
              <a:t>) as a function of cluster-centric radius</a:t>
            </a:r>
          </a:p>
        </p:txBody>
      </p:sp>
      <p:sp>
        <p:nvSpPr>
          <p:cNvPr id="2" name="TextBox 1"/>
          <p:cNvSpPr txBox="1"/>
          <p:nvPr/>
        </p:nvSpPr>
        <p:spPr>
          <a:xfrm>
            <a:off x="243215" y="108080"/>
            <a:ext cx="8973219" cy="584776"/>
          </a:xfrm>
          <a:prstGeom prst="rect">
            <a:avLst/>
          </a:prstGeom>
          <a:noFill/>
        </p:spPr>
        <p:txBody>
          <a:bodyPr wrap="square" rtlCol="0">
            <a:spAutoFit/>
          </a:bodyPr>
          <a:lstStyle/>
          <a:p>
            <a:r>
              <a:rPr lang="en-US" sz="3200" dirty="0">
                <a:solidFill>
                  <a:srgbClr val="FFFF00"/>
                </a:solidFill>
                <a:latin typeface="Arial"/>
                <a:cs typeface="Arial"/>
              </a:rPr>
              <a:t>SFR versus environment (2dFGRS, Lewis et al)</a:t>
            </a:r>
          </a:p>
        </p:txBody>
      </p:sp>
      <p:sp>
        <p:nvSpPr>
          <p:cNvPr id="3" name="TextBox 2"/>
          <p:cNvSpPr txBox="1"/>
          <p:nvPr/>
        </p:nvSpPr>
        <p:spPr>
          <a:xfrm>
            <a:off x="94630" y="5464311"/>
            <a:ext cx="2445601" cy="1015663"/>
          </a:xfrm>
          <a:prstGeom prst="rect">
            <a:avLst/>
          </a:prstGeom>
          <a:solidFill>
            <a:srgbClr val="FF0000"/>
          </a:solidFill>
        </p:spPr>
        <p:txBody>
          <a:bodyPr wrap="square" rtlCol="0">
            <a:spAutoFit/>
          </a:bodyPr>
          <a:lstStyle/>
          <a:p>
            <a:pPr algn="ctr"/>
            <a:r>
              <a:rPr lang="en-US" sz="2000" dirty="0">
                <a:solidFill>
                  <a:srgbClr val="FFFFFF"/>
                </a:solidFill>
                <a:latin typeface="Arial"/>
                <a:cs typeface="Arial"/>
              </a:rPr>
              <a:t>The cluster ‘sphere of influence’ extends to ~3R</a:t>
            </a:r>
            <a:r>
              <a:rPr lang="en-US" sz="2000" baseline="-25000" dirty="0">
                <a:solidFill>
                  <a:srgbClr val="FFFFFF"/>
                </a:solidFill>
                <a:latin typeface="Arial"/>
                <a:cs typeface="Arial"/>
              </a:rPr>
              <a:t>vir</a:t>
            </a:r>
            <a:r>
              <a:rPr lang="en-US" sz="2000" dirty="0">
                <a:solidFill>
                  <a:srgbClr val="FFFFFF"/>
                </a:solidFill>
                <a:latin typeface="Arial"/>
                <a:cs typeface="Aria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 y="76298"/>
            <a:ext cx="8763000" cy="1200329"/>
          </a:xfrm>
          <a:prstGeom prst="rect">
            <a:avLst/>
          </a:prstGeom>
          <a:noFill/>
        </p:spPr>
        <p:txBody>
          <a:bodyPr wrap="square" rtlCol="0">
            <a:spAutoFit/>
          </a:bodyPr>
          <a:lstStyle/>
          <a:p>
            <a:pPr defTabSz="457200"/>
            <a:r>
              <a:rPr lang="en-US" sz="3600" dirty="0">
                <a:solidFill>
                  <a:srgbClr val="FFFF00"/>
                </a:solidFill>
                <a:latin typeface="Lucida Sans"/>
                <a:cs typeface="Lucida Sans"/>
              </a:rPr>
              <a:t>Dynamical growth of clusters as a driver of galaxy evolution</a:t>
            </a:r>
          </a:p>
        </p:txBody>
      </p:sp>
      <p:pic>
        <p:nvPicPr>
          <p:cNvPr id="3" name="Picture 3"/>
          <p:cNvPicPr>
            <a:picLocks noChangeAspect="1" noChangeArrowheads="1"/>
          </p:cNvPicPr>
          <p:nvPr/>
        </p:nvPicPr>
        <p:blipFill>
          <a:blip r:embed="rId2"/>
          <a:srcRect/>
          <a:stretch>
            <a:fillRect/>
          </a:stretch>
        </p:blipFill>
        <p:spPr bwMode="auto">
          <a:xfrm>
            <a:off x="228600" y="1635293"/>
            <a:ext cx="4495800" cy="4022343"/>
          </a:xfrm>
          <a:prstGeom prst="rect">
            <a:avLst/>
          </a:prstGeom>
          <a:noFill/>
          <a:ln w="9525">
            <a:noFill/>
            <a:round/>
            <a:headEnd/>
            <a:tailEnd/>
          </a:ln>
          <a:effectLst/>
        </p:spPr>
      </p:pic>
      <p:sp>
        <p:nvSpPr>
          <p:cNvPr id="4" name="TextBox 3"/>
          <p:cNvSpPr txBox="1"/>
          <p:nvPr/>
        </p:nvSpPr>
        <p:spPr>
          <a:xfrm>
            <a:off x="4953000" y="1690448"/>
            <a:ext cx="4038600" cy="3785652"/>
          </a:xfrm>
          <a:prstGeom prst="rect">
            <a:avLst/>
          </a:prstGeom>
          <a:noFill/>
          <a:ln w="31750">
            <a:solidFill>
              <a:srgbClr val="FFFF00"/>
            </a:solidFill>
          </a:ln>
        </p:spPr>
        <p:txBody>
          <a:bodyPr wrap="square" rtlCol="0">
            <a:spAutoFit/>
          </a:bodyPr>
          <a:lstStyle/>
          <a:p>
            <a:pPr defTabSz="457200"/>
            <a:r>
              <a:rPr lang="en-US" sz="2400" dirty="0">
                <a:solidFill>
                  <a:srgbClr val="FFFF00"/>
                </a:solidFill>
                <a:latin typeface="Arial"/>
                <a:cs typeface="Arial"/>
              </a:rPr>
              <a:t>Galaxy clusters represent the pinnacle of the </a:t>
            </a:r>
            <a:r>
              <a:rPr lang="en-US" sz="2400" dirty="0" err="1">
                <a:solidFill>
                  <a:srgbClr val="FFFF00"/>
                </a:solidFill>
                <a:latin typeface="Arial"/>
                <a:cs typeface="Arial"/>
              </a:rPr>
              <a:t>hierachy</a:t>
            </a:r>
            <a:r>
              <a:rPr lang="en-US" sz="2400" dirty="0">
                <a:solidFill>
                  <a:srgbClr val="FFFF00"/>
                </a:solidFill>
                <a:latin typeface="Arial"/>
                <a:cs typeface="Arial"/>
              </a:rPr>
              <a:t> of collapsed structure in the Universe, whose assembly is punctuated by occasional </a:t>
            </a:r>
            <a:r>
              <a:rPr lang="en-US" sz="2400" i="1" dirty="0">
                <a:solidFill>
                  <a:srgbClr val="FFFF00"/>
                </a:solidFill>
                <a:latin typeface="Arial"/>
                <a:cs typeface="Arial"/>
              </a:rPr>
              <a:t>cluster-cluster mergers</a:t>
            </a:r>
            <a:r>
              <a:rPr lang="en-US" sz="2400" dirty="0">
                <a:solidFill>
                  <a:srgbClr val="FFFF00"/>
                </a:solidFill>
                <a:latin typeface="Arial"/>
                <a:cs typeface="Arial"/>
              </a:rPr>
              <a:t>. These involve up to 10</a:t>
            </a:r>
            <a:r>
              <a:rPr lang="en-US" sz="2400" baseline="30000" dirty="0">
                <a:solidFill>
                  <a:srgbClr val="FFFF00"/>
                </a:solidFill>
                <a:latin typeface="Arial"/>
                <a:cs typeface="Arial"/>
              </a:rPr>
              <a:t>57</a:t>
            </a:r>
            <a:r>
              <a:rPr lang="en-US" sz="2400" dirty="0">
                <a:solidFill>
                  <a:srgbClr val="FFFF00"/>
                </a:solidFill>
                <a:latin typeface="Arial"/>
                <a:cs typeface="Arial"/>
              </a:rPr>
              <a:t> J of energy </a:t>
            </a:r>
            <a:r>
              <a:rPr lang="en-US" sz="2400" dirty="0" err="1">
                <a:solidFill>
                  <a:srgbClr val="FFFF00"/>
                </a:solidFill>
                <a:latin typeface="Wingdings"/>
                <a:ea typeface="Wingdings"/>
                <a:cs typeface="Wingdings"/>
              </a:rPr>
              <a:t></a:t>
            </a:r>
            <a:r>
              <a:rPr lang="en-US" sz="2400" dirty="0">
                <a:solidFill>
                  <a:srgbClr val="FFFF00"/>
                </a:solidFill>
                <a:latin typeface="Arial"/>
                <a:cs typeface="Arial"/>
              </a:rPr>
              <a:t> one of the most energetic events in the Universe!!</a:t>
            </a:r>
          </a:p>
        </p:txBody>
      </p:sp>
      <p:sp>
        <p:nvSpPr>
          <p:cNvPr id="5" name="TextBox 4"/>
          <p:cNvSpPr txBox="1"/>
          <p:nvPr/>
        </p:nvSpPr>
        <p:spPr>
          <a:xfrm>
            <a:off x="990600" y="5856128"/>
            <a:ext cx="7391400" cy="461665"/>
          </a:xfrm>
          <a:prstGeom prst="rect">
            <a:avLst/>
          </a:prstGeom>
          <a:noFill/>
        </p:spPr>
        <p:txBody>
          <a:bodyPr wrap="square" rtlCol="0">
            <a:spAutoFit/>
          </a:bodyPr>
          <a:lstStyle/>
          <a:p>
            <a:pPr defTabSz="457200"/>
            <a:r>
              <a:rPr lang="en-US" sz="2400" dirty="0">
                <a:solidFill>
                  <a:srgbClr val="FFFFFF"/>
                </a:solidFill>
                <a:latin typeface="Comic Sans MS"/>
                <a:cs typeface="Comic Sans MS"/>
              </a:rPr>
              <a:t>Q: How do we recognize such an event </a:t>
            </a:r>
            <a:r>
              <a:rPr lang="en-US" sz="2400" i="1" dirty="0">
                <a:solidFill>
                  <a:srgbClr val="FFFFFF"/>
                </a:solidFill>
                <a:latin typeface="Comic Sans MS"/>
                <a:cs typeface="Comic Sans MS"/>
              </a:rPr>
              <a:t>post facto</a:t>
            </a:r>
            <a:r>
              <a:rPr lang="en-US" sz="2400" dirty="0">
                <a:solidFill>
                  <a:srgbClr val="FFFFFF"/>
                </a:solidFill>
                <a:latin typeface="Comic Sans MS"/>
                <a:cs typeface="Comic Sans MS"/>
              </a:rPr>
              <a:t>? </a:t>
            </a:r>
          </a:p>
        </p:txBody>
      </p:sp>
      <p:sp>
        <p:nvSpPr>
          <p:cNvPr id="6" name="TextBox 5"/>
          <p:cNvSpPr txBox="1"/>
          <p:nvPr/>
        </p:nvSpPr>
        <p:spPr>
          <a:xfrm>
            <a:off x="990600" y="6317118"/>
            <a:ext cx="7391400" cy="461665"/>
          </a:xfrm>
          <a:prstGeom prst="rect">
            <a:avLst/>
          </a:prstGeom>
          <a:noFill/>
        </p:spPr>
        <p:txBody>
          <a:bodyPr wrap="square" rtlCol="0">
            <a:spAutoFit/>
          </a:bodyPr>
          <a:lstStyle/>
          <a:p>
            <a:pPr defTabSz="457200"/>
            <a:r>
              <a:rPr lang="en-US" sz="2400" dirty="0">
                <a:solidFill>
                  <a:srgbClr val="FFFFFF"/>
                </a:solidFill>
                <a:latin typeface="Comic Sans MS"/>
                <a:cs typeface="Comic Sans MS"/>
              </a:rPr>
              <a:t>Q: Is it another driver of galaxy evolution?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 y="76298"/>
            <a:ext cx="8763000" cy="646331"/>
          </a:xfrm>
          <a:prstGeom prst="rect">
            <a:avLst/>
          </a:prstGeom>
          <a:noFill/>
        </p:spPr>
        <p:txBody>
          <a:bodyPr wrap="square" rtlCol="0">
            <a:spAutoFit/>
          </a:bodyPr>
          <a:lstStyle/>
          <a:p>
            <a:pPr defTabSz="457200"/>
            <a:r>
              <a:rPr lang="en-US" sz="3600" dirty="0">
                <a:solidFill>
                  <a:srgbClr val="FFFF00"/>
                </a:solidFill>
                <a:latin typeface="Lucida Sans"/>
                <a:cs typeface="Lucida Sans"/>
              </a:rPr>
              <a:t>Colliding Clusters – X-ray ‘Cold Fronts’</a:t>
            </a:r>
          </a:p>
        </p:txBody>
      </p:sp>
      <p:sp>
        <p:nvSpPr>
          <p:cNvPr id="4" name="TextBox 3"/>
          <p:cNvSpPr txBox="1"/>
          <p:nvPr/>
        </p:nvSpPr>
        <p:spPr>
          <a:xfrm>
            <a:off x="304800" y="990698"/>
            <a:ext cx="4495800" cy="830997"/>
          </a:xfrm>
          <a:prstGeom prst="rect">
            <a:avLst/>
          </a:prstGeom>
          <a:noFill/>
          <a:ln w="31750">
            <a:solidFill>
              <a:srgbClr val="FFFF00"/>
            </a:solidFill>
          </a:ln>
        </p:spPr>
        <p:txBody>
          <a:bodyPr wrap="square" rtlCol="0">
            <a:spAutoFit/>
          </a:bodyPr>
          <a:lstStyle/>
          <a:p>
            <a:pPr defTabSz="457200"/>
            <a:r>
              <a:rPr lang="en-US" sz="2400" dirty="0">
                <a:solidFill>
                  <a:srgbClr val="FFFF00"/>
                </a:solidFill>
                <a:latin typeface="Arial"/>
                <a:cs typeface="Arial"/>
              </a:rPr>
              <a:t>Biggest ‘splash’ seen in the hot X-ray emitting intra-cluster gas</a:t>
            </a:r>
          </a:p>
        </p:txBody>
      </p:sp>
      <p:pic>
        <p:nvPicPr>
          <p:cNvPr id="7" name="3to1_vtVc015_entropy_z.gif">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468202" y="838200"/>
            <a:ext cx="3523447" cy="3607612"/>
          </a:xfrm>
          <a:prstGeom prst="rect">
            <a:avLst/>
          </a:prstGeom>
        </p:spPr>
      </p:pic>
      <p:sp>
        <p:nvSpPr>
          <p:cNvPr id="8" name="Right Arrow 7"/>
          <p:cNvSpPr/>
          <p:nvPr/>
        </p:nvSpPr>
        <p:spPr bwMode="auto">
          <a:xfrm>
            <a:off x="4800618" y="1295400"/>
            <a:ext cx="667553" cy="921412"/>
          </a:xfrm>
          <a:prstGeom prst="rightArrow">
            <a:avLst/>
          </a:prstGeom>
          <a:solidFill>
            <a:srgbClr val="FFFF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
        <p:nvSpPr>
          <p:cNvPr id="11" name="TextBox 10"/>
          <p:cNvSpPr txBox="1"/>
          <p:nvPr/>
        </p:nvSpPr>
        <p:spPr>
          <a:xfrm>
            <a:off x="228600" y="2334259"/>
            <a:ext cx="5029200" cy="1323439"/>
          </a:xfrm>
          <a:prstGeom prst="rect">
            <a:avLst/>
          </a:prstGeom>
          <a:noFill/>
          <a:ln w="31750">
            <a:solidFill>
              <a:schemeClr val="bg1"/>
            </a:solidFill>
          </a:ln>
        </p:spPr>
        <p:txBody>
          <a:bodyPr wrap="square" rtlCol="0">
            <a:spAutoFit/>
          </a:bodyPr>
          <a:lstStyle/>
          <a:p>
            <a:pPr defTabSz="457200"/>
            <a:r>
              <a:rPr lang="en-US" sz="2000" dirty="0">
                <a:solidFill>
                  <a:srgbClr val="FFFFFF"/>
                </a:solidFill>
                <a:latin typeface="Comic Sans MS"/>
                <a:cs typeface="Comic Sans MS"/>
              </a:rPr>
              <a:t>Chandra X-ray satellite has the resolution and sensitivity to reveal the ‘smoking gun’ signature of a recent major merger: X-ray COLD FRONTS</a:t>
            </a:r>
          </a:p>
        </p:txBody>
      </p:sp>
      <p:sp>
        <p:nvSpPr>
          <p:cNvPr id="12" name="Down Arrow 11"/>
          <p:cNvSpPr/>
          <p:nvPr/>
        </p:nvSpPr>
        <p:spPr bwMode="auto">
          <a:xfrm rot="1965743">
            <a:off x="1905000" y="3674403"/>
            <a:ext cx="457200" cy="575994"/>
          </a:xfrm>
          <a:prstGeom prst="downArrow">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
        <p:nvSpPr>
          <p:cNvPr id="19" name="TextBox 18"/>
          <p:cNvSpPr txBox="1"/>
          <p:nvPr/>
        </p:nvSpPr>
        <p:spPr>
          <a:xfrm>
            <a:off x="5638800" y="4722722"/>
            <a:ext cx="3352800" cy="1631216"/>
          </a:xfrm>
          <a:prstGeom prst="rect">
            <a:avLst/>
          </a:prstGeom>
          <a:noFill/>
        </p:spPr>
        <p:txBody>
          <a:bodyPr wrap="square" rtlCol="0">
            <a:spAutoFit/>
          </a:bodyPr>
          <a:lstStyle/>
          <a:p>
            <a:pPr defTabSz="457200"/>
            <a:r>
              <a:rPr lang="en-US" sz="2000" dirty="0">
                <a:solidFill>
                  <a:srgbClr val="CCFFCC"/>
                </a:solidFill>
                <a:latin typeface="Times New Roman"/>
                <a:cs typeface="Comic Sans MS"/>
              </a:rPr>
              <a:t>Galaxy populations of 10 nearby ‘cold front’ clusters studied to explore the galaxy evolution-dynamical growth connection [</a:t>
            </a:r>
            <a:r>
              <a:rPr lang="en-US" sz="2000" dirty="0" err="1">
                <a:solidFill>
                  <a:srgbClr val="CCFFCC"/>
                </a:solidFill>
                <a:latin typeface="Times New Roman"/>
                <a:cs typeface="Comic Sans MS"/>
              </a:rPr>
              <a:t>Owers</a:t>
            </a:r>
            <a:r>
              <a:rPr lang="en-US" sz="2000" dirty="0">
                <a:solidFill>
                  <a:srgbClr val="CCFFCC"/>
                </a:solidFill>
                <a:latin typeface="Times New Roman"/>
                <a:cs typeface="Comic Sans MS"/>
              </a:rPr>
              <a:t> et al 2009] </a:t>
            </a:r>
          </a:p>
        </p:txBody>
      </p:sp>
      <p:pic>
        <p:nvPicPr>
          <p:cNvPr id="20" name="Picture 4"/>
          <p:cNvPicPr>
            <a:picLocks noChangeAspect="1" noChangeArrowheads="1"/>
          </p:cNvPicPr>
          <p:nvPr/>
        </p:nvPicPr>
        <p:blipFill>
          <a:blip r:embed="rId5"/>
          <a:srcRect l="14634" t="13559" r="20275" b="11130"/>
          <a:stretch>
            <a:fillRect/>
          </a:stretch>
        </p:blipFill>
        <p:spPr bwMode="auto">
          <a:xfrm>
            <a:off x="76200" y="4267298"/>
            <a:ext cx="2667000" cy="2390001"/>
          </a:xfrm>
          <a:prstGeom prst="rect">
            <a:avLst/>
          </a:prstGeom>
          <a:noFill/>
          <a:ln w="9525">
            <a:noFill/>
            <a:round/>
            <a:headEnd/>
            <a:tailEnd/>
          </a:ln>
          <a:effectLst/>
        </p:spPr>
      </p:pic>
      <p:sp>
        <p:nvSpPr>
          <p:cNvPr id="14" name="TextBox 13"/>
          <p:cNvSpPr txBox="1"/>
          <p:nvPr/>
        </p:nvSpPr>
        <p:spPr>
          <a:xfrm>
            <a:off x="1447800" y="6400898"/>
            <a:ext cx="1295400" cy="461665"/>
          </a:xfrm>
          <a:prstGeom prst="rect">
            <a:avLst/>
          </a:prstGeom>
          <a:noFill/>
        </p:spPr>
        <p:txBody>
          <a:bodyPr wrap="square" rtlCol="0">
            <a:spAutoFit/>
          </a:bodyPr>
          <a:lstStyle/>
          <a:p>
            <a:pPr algn="ctr" defTabSz="457200"/>
            <a:r>
              <a:rPr lang="en-US" sz="1200" b="1" dirty="0">
                <a:solidFill>
                  <a:srgbClr val="FFFF00"/>
                </a:solidFill>
                <a:latin typeface="Arial"/>
                <a:cs typeface="Arial"/>
              </a:rPr>
              <a:t>X-ray surface brightness</a:t>
            </a:r>
          </a:p>
        </p:txBody>
      </p:sp>
      <p:pic>
        <p:nvPicPr>
          <p:cNvPr id="21" name="Picture 6"/>
          <p:cNvPicPr>
            <a:picLocks noChangeAspect="1" noChangeArrowheads="1"/>
          </p:cNvPicPr>
          <p:nvPr/>
        </p:nvPicPr>
        <p:blipFill>
          <a:blip r:embed="rId6"/>
          <a:srcRect l="17000" t="5888" r="5618" b="11955"/>
          <a:stretch>
            <a:fillRect/>
          </a:stretch>
        </p:blipFill>
        <p:spPr bwMode="auto">
          <a:xfrm>
            <a:off x="2743249" y="4343400"/>
            <a:ext cx="2514601" cy="2335988"/>
          </a:xfrm>
          <a:prstGeom prst="rect">
            <a:avLst/>
          </a:prstGeom>
          <a:noFill/>
          <a:ln w="9525">
            <a:noFill/>
            <a:round/>
            <a:headEnd/>
            <a:tailEnd/>
          </a:ln>
        </p:spPr>
      </p:pic>
      <p:sp>
        <p:nvSpPr>
          <p:cNvPr id="13" name="Down Arrow 12"/>
          <p:cNvSpPr/>
          <p:nvPr/>
        </p:nvSpPr>
        <p:spPr bwMode="auto">
          <a:xfrm rot="19887235">
            <a:off x="2995620" y="3673425"/>
            <a:ext cx="457200" cy="575994"/>
          </a:xfrm>
          <a:prstGeom prst="downArrow">
            <a:avLst/>
          </a:prstGeom>
          <a:solidFill>
            <a:schemeClr val="bg1"/>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
        <p:nvSpPr>
          <p:cNvPr id="15" name="TextBox 14"/>
          <p:cNvSpPr txBox="1"/>
          <p:nvPr/>
        </p:nvSpPr>
        <p:spPr>
          <a:xfrm>
            <a:off x="3962424" y="6504899"/>
            <a:ext cx="1505753" cy="276999"/>
          </a:xfrm>
          <a:prstGeom prst="rect">
            <a:avLst/>
          </a:prstGeom>
          <a:noFill/>
        </p:spPr>
        <p:txBody>
          <a:bodyPr wrap="square" rtlCol="0">
            <a:spAutoFit/>
          </a:bodyPr>
          <a:lstStyle/>
          <a:p>
            <a:pPr algn="ctr" defTabSz="457200"/>
            <a:r>
              <a:rPr lang="en-US" sz="1200" b="1" dirty="0">
                <a:solidFill>
                  <a:srgbClr val="FFFF00"/>
                </a:solidFill>
                <a:latin typeface="Arial"/>
                <a:cs typeface="Arial"/>
              </a:rPr>
              <a:t>X-ray temperature</a:t>
            </a:r>
          </a:p>
        </p:txBody>
      </p:sp>
      <p:sp>
        <p:nvSpPr>
          <p:cNvPr id="23" name="Oval 22"/>
          <p:cNvSpPr/>
          <p:nvPr/>
        </p:nvSpPr>
        <p:spPr bwMode="auto">
          <a:xfrm>
            <a:off x="1776420" y="5029297"/>
            <a:ext cx="280980" cy="652255"/>
          </a:xfrm>
          <a:prstGeom prst="ellipse">
            <a:avLst/>
          </a:prstGeom>
          <a:noFill/>
          <a:ln w="38100" cap="flat" cmpd="sng" algn="ctr">
            <a:solidFill>
              <a:schemeClr val="bg1"/>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
        <p:nvSpPr>
          <p:cNvPr id="25" name="Oval 24"/>
          <p:cNvSpPr/>
          <p:nvPr/>
        </p:nvSpPr>
        <p:spPr bwMode="auto">
          <a:xfrm>
            <a:off x="4267200" y="5181697"/>
            <a:ext cx="280980" cy="652255"/>
          </a:xfrm>
          <a:prstGeom prst="ellipse">
            <a:avLst/>
          </a:prstGeom>
          <a:noFill/>
          <a:ln w="38100" cap="flat" cmpd="sng" algn="ctr">
            <a:solidFill>
              <a:schemeClr val="bg1"/>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514" y="1322862"/>
            <a:ext cx="7246463" cy="5418221"/>
          </a:xfrm>
          <a:prstGeom prst="rect">
            <a:avLst/>
          </a:prstGeom>
        </p:spPr>
      </p:pic>
      <p:sp>
        <p:nvSpPr>
          <p:cNvPr id="3" name="TextBox 2"/>
          <p:cNvSpPr txBox="1"/>
          <p:nvPr/>
        </p:nvSpPr>
        <p:spPr>
          <a:xfrm>
            <a:off x="189056" y="293092"/>
            <a:ext cx="8449077" cy="584776"/>
          </a:xfrm>
          <a:prstGeom prst="rect">
            <a:avLst/>
          </a:prstGeom>
          <a:noFill/>
        </p:spPr>
        <p:txBody>
          <a:bodyPr wrap="square" lIns="91435" tIns="45718" rIns="91435" bIns="45718" rtlCol="0">
            <a:spAutoFit/>
          </a:bodyPr>
          <a:lstStyle/>
          <a:p>
            <a:pPr algn="ctr"/>
            <a:r>
              <a:rPr lang="en-US" sz="3200" dirty="0">
                <a:solidFill>
                  <a:srgbClr val="FFFF00"/>
                </a:solidFill>
              </a:rPr>
              <a:t>Cluster merging as a driver of galaxy evolution</a:t>
            </a:r>
          </a:p>
        </p:txBody>
      </p:sp>
      <p:sp>
        <p:nvSpPr>
          <p:cNvPr id="4" name="TextBox 3"/>
          <p:cNvSpPr txBox="1"/>
          <p:nvPr/>
        </p:nvSpPr>
        <p:spPr>
          <a:xfrm>
            <a:off x="1911831" y="1688799"/>
            <a:ext cx="2470032" cy="1200325"/>
          </a:xfrm>
          <a:prstGeom prst="rect">
            <a:avLst/>
          </a:prstGeom>
          <a:noFill/>
        </p:spPr>
        <p:txBody>
          <a:bodyPr wrap="square" lIns="91435" tIns="45718" rIns="91435" bIns="45718" rtlCol="0">
            <a:spAutoFit/>
          </a:bodyPr>
          <a:lstStyle/>
          <a:p>
            <a:r>
              <a:rPr lang="en-US" b="1" dirty="0">
                <a:solidFill>
                  <a:srgbClr val="FF0000"/>
                </a:solidFill>
                <a:latin typeface="Arial"/>
                <a:cs typeface="Arial"/>
              </a:rPr>
              <a:t>Some enhancement in star formation activity in merging cluster galaxies</a:t>
            </a:r>
          </a:p>
        </p:txBody>
      </p:sp>
      <p:cxnSp>
        <p:nvCxnSpPr>
          <p:cNvPr id="6" name="Straight Arrow Connector 5"/>
          <p:cNvCxnSpPr/>
          <p:nvPr/>
        </p:nvCxnSpPr>
        <p:spPr>
          <a:xfrm>
            <a:off x="4130711" y="2582098"/>
            <a:ext cx="1297813" cy="307081"/>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72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CosmicTimeline_gr"/>
          <p:cNvPicPr>
            <a:picLocks noChangeAspect="1" noChangeArrowheads="1"/>
          </p:cNvPicPr>
          <p:nvPr/>
        </p:nvPicPr>
        <p:blipFill>
          <a:blip r:embed="rId2"/>
          <a:srcRect r="47643" b="7246"/>
          <a:stretch>
            <a:fillRect/>
          </a:stretch>
        </p:blipFill>
        <p:spPr bwMode="auto">
          <a:xfrm>
            <a:off x="-193672" y="1600200"/>
            <a:ext cx="2403475" cy="3352800"/>
          </a:xfrm>
          <a:prstGeom prst="rect">
            <a:avLst/>
          </a:prstGeom>
          <a:noFill/>
        </p:spPr>
      </p:pic>
      <p:sp>
        <p:nvSpPr>
          <p:cNvPr id="3" name="TextBox 2"/>
          <p:cNvSpPr txBox="1"/>
          <p:nvPr/>
        </p:nvSpPr>
        <p:spPr>
          <a:xfrm>
            <a:off x="304800" y="228600"/>
            <a:ext cx="8732838" cy="1077218"/>
          </a:xfrm>
          <a:prstGeom prst="rect">
            <a:avLst/>
          </a:prstGeom>
          <a:noFill/>
        </p:spPr>
        <p:txBody>
          <a:bodyPr wrap="square" rtlCol="0">
            <a:spAutoFit/>
          </a:bodyPr>
          <a:lstStyle/>
          <a:p>
            <a:pPr defTabSz="457200"/>
            <a:r>
              <a:rPr lang="en-US" sz="3200" dirty="0">
                <a:solidFill>
                  <a:srgbClr val="FFFF00"/>
                </a:solidFill>
                <a:latin typeface="Lucida Sans"/>
              </a:rPr>
              <a:t>At the most fundamental level, galaxy evolution is a ‘nature </a:t>
            </a:r>
            <a:r>
              <a:rPr lang="en-US" sz="3200" dirty="0" err="1">
                <a:solidFill>
                  <a:srgbClr val="FFFF00"/>
                </a:solidFill>
                <a:latin typeface="Lucida Sans"/>
              </a:rPr>
              <a:t>vs</a:t>
            </a:r>
            <a:r>
              <a:rPr lang="en-US" sz="3200" dirty="0">
                <a:solidFill>
                  <a:srgbClr val="FFFF00"/>
                </a:solidFill>
                <a:latin typeface="Lucida Sans"/>
              </a:rPr>
              <a:t> nurture’ question</a:t>
            </a:r>
          </a:p>
        </p:txBody>
      </p:sp>
      <p:sp>
        <p:nvSpPr>
          <p:cNvPr id="4" name="TextBox 3"/>
          <p:cNvSpPr txBox="1"/>
          <p:nvPr/>
        </p:nvSpPr>
        <p:spPr>
          <a:xfrm>
            <a:off x="457200" y="5486449"/>
            <a:ext cx="4572000" cy="1200329"/>
          </a:xfrm>
          <a:prstGeom prst="rect">
            <a:avLst/>
          </a:prstGeom>
          <a:noFill/>
          <a:ln w="34925">
            <a:solidFill>
              <a:srgbClr val="FFFF00"/>
            </a:solidFill>
          </a:ln>
        </p:spPr>
        <p:txBody>
          <a:bodyPr wrap="square" rtlCol="0">
            <a:spAutoFit/>
          </a:bodyPr>
          <a:lstStyle/>
          <a:p>
            <a:pPr defTabSz="457200"/>
            <a:r>
              <a:rPr lang="en-US" dirty="0">
                <a:solidFill>
                  <a:srgbClr val="FFFF00"/>
                </a:solidFill>
                <a:latin typeface="Lucida Sans"/>
              </a:rPr>
              <a:t>Was it the conditions that prevailed at the time of birth that were most influential in determining galaxies’ properties? (NATURE)   </a:t>
            </a:r>
            <a:r>
              <a:rPr lang="en-US" i="1" dirty="0">
                <a:solidFill>
                  <a:schemeClr val="bg1"/>
                </a:solidFill>
                <a:latin typeface="Lucida Sans"/>
              </a:rPr>
              <a:t>“Genotype”</a:t>
            </a:r>
            <a:endParaRPr lang="en-US" dirty="0">
              <a:solidFill>
                <a:srgbClr val="FFFF00"/>
              </a:solidFill>
              <a:latin typeface="Lucida Sans"/>
            </a:endParaRPr>
          </a:p>
        </p:txBody>
      </p:sp>
      <p:sp>
        <p:nvSpPr>
          <p:cNvPr id="6" name="TextBox 5"/>
          <p:cNvSpPr txBox="1"/>
          <p:nvPr/>
        </p:nvSpPr>
        <p:spPr>
          <a:xfrm>
            <a:off x="5715000" y="4953098"/>
            <a:ext cx="3368676" cy="1754327"/>
          </a:xfrm>
          <a:prstGeom prst="rect">
            <a:avLst/>
          </a:prstGeom>
          <a:noFill/>
          <a:ln w="34925">
            <a:solidFill>
              <a:srgbClr val="FFFF00"/>
            </a:solidFill>
          </a:ln>
        </p:spPr>
        <p:txBody>
          <a:bodyPr wrap="square" rtlCol="0">
            <a:spAutoFit/>
          </a:bodyPr>
          <a:lstStyle/>
          <a:p>
            <a:pPr defTabSz="457200"/>
            <a:r>
              <a:rPr lang="en-US" dirty="0">
                <a:solidFill>
                  <a:srgbClr val="FFFF00"/>
                </a:solidFill>
                <a:latin typeface="Lucida Sans"/>
              </a:rPr>
              <a:t>Or was it ‘environmental’ processes acting at subsequent times that were most important in </a:t>
            </a:r>
            <a:r>
              <a:rPr lang="en-US" dirty="0" err="1">
                <a:solidFill>
                  <a:srgbClr val="FFFF00"/>
                </a:solidFill>
                <a:latin typeface="Lucida Sans"/>
              </a:rPr>
              <a:t>determin-ing</a:t>
            </a:r>
            <a:r>
              <a:rPr lang="en-US" dirty="0">
                <a:solidFill>
                  <a:srgbClr val="FFFF00"/>
                </a:solidFill>
                <a:latin typeface="Lucida Sans"/>
              </a:rPr>
              <a:t> galaxies’ properties? (NURTURE)  </a:t>
            </a:r>
            <a:r>
              <a:rPr lang="en-US" i="1" dirty="0">
                <a:solidFill>
                  <a:schemeClr val="bg1"/>
                </a:solidFill>
                <a:latin typeface="Lucida Sans"/>
              </a:rPr>
              <a:t>”Phenotype”</a:t>
            </a:r>
            <a:endParaRPr lang="en-US" dirty="0">
              <a:solidFill>
                <a:srgbClr val="FFFF00"/>
              </a:solidFill>
              <a:latin typeface="Lucida Sans"/>
            </a:endParaRPr>
          </a:p>
        </p:txBody>
      </p:sp>
      <p:pic>
        <p:nvPicPr>
          <p:cNvPr id="8" name="Picture 2" descr="CosmicTimeline_gr"/>
          <p:cNvPicPr>
            <a:picLocks noChangeAspect="1" noChangeArrowheads="1"/>
          </p:cNvPicPr>
          <p:nvPr/>
        </p:nvPicPr>
        <p:blipFill>
          <a:blip r:embed="rId2"/>
          <a:srcRect l="52357" b="7246"/>
          <a:stretch>
            <a:fillRect/>
          </a:stretch>
        </p:blipFill>
        <p:spPr bwMode="auto">
          <a:xfrm>
            <a:off x="2209800" y="1600200"/>
            <a:ext cx="6827838" cy="3352800"/>
          </a:xfrm>
          <a:prstGeom prst="rect">
            <a:avLst/>
          </a:prstGeom>
          <a:noFill/>
        </p:spPr>
      </p:pic>
      <p:sp>
        <p:nvSpPr>
          <p:cNvPr id="9" name="Up Arrow 8"/>
          <p:cNvSpPr/>
          <p:nvPr/>
        </p:nvSpPr>
        <p:spPr bwMode="auto">
          <a:xfrm>
            <a:off x="3505200" y="4343400"/>
            <a:ext cx="457200" cy="575994"/>
          </a:xfrm>
          <a:prstGeom prst="upArrow">
            <a:avLst/>
          </a:prstGeom>
          <a:solidFill>
            <a:srgbClr val="FFFF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
        <p:nvSpPr>
          <p:cNvPr id="11" name="Right Arrow 10"/>
          <p:cNvSpPr/>
          <p:nvPr/>
        </p:nvSpPr>
        <p:spPr bwMode="auto">
          <a:xfrm>
            <a:off x="3962400" y="2895600"/>
            <a:ext cx="3200400" cy="921412"/>
          </a:xfrm>
          <a:prstGeom prst="rightArrow">
            <a:avLst/>
          </a:prstGeom>
          <a:solidFill>
            <a:srgbClr val="FFFF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defTabSz="914400" fontAlgn="base">
              <a:spcBef>
                <a:spcPct val="0"/>
              </a:spcBef>
              <a:spcAft>
                <a:spcPct val="0"/>
              </a:spcAft>
            </a:pPr>
            <a:endParaRPr lang="en-US" sz="2400">
              <a:solidFill>
                <a:srgbClr val="000000"/>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i_conce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913561"/>
            <a:ext cx="6753918" cy="5047152"/>
          </a:xfrm>
          <a:prstGeom prst="rect">
            <a:avLst/>
          </a:prstGeom>
        </p:spPr>
      </p:pic>
      <p:pic>
        <p:nvPicPr>
          <p:cNvPr id="5" name="Picture 4" descr="usyd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0584"/>
            <a:ext cx="3456496" cy="1143618"/>
          </a:xfrm>
          <a:prstGeom prst="rect">
            <a:avLst/>
          </a:prstGeom>
        </p:spPr>
      </p:pic>
      <p:pic>
        <p:nvPicPr>
          <p:cNvPr id="6" name="Picture 5" descr="aao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31" y="5773124"/>
            <a:ext cx="2336800" cy="1065581"/>
          </a:xfrm>
          <a:prstGeom prst="rect">
            <a:avLst/>
          </a:prstGeom>
        </p:spPr>
      </p:pic>
      <p:pic>
        <p:nvPicPr>
          <p:cNvPr id="7" name="Picture 6" descr="SAMI-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87" y="0"/>
            <a:ext cx="4492414" cy="2054406"/>
          </a:xfrm>
          <a:prstGeom prst="rect">
            <a:avLst/>
          </a:prstGeom>
        </p:spPr>
      </p:pic>
      <p:sp>
        <p:nvSpPr>
          <p:cNvPr id="8" name="TextBox 7"/>
          <p:cNvSpPr txBox="1"/>
          <p:nvPr/>
        </p:nvSpPr>
        <p:spPr>
          <a:xfrm>
            <a:off x="4768855" y="183932"/>
            <a:ext cx="3978329" cy="923330"/>
          </a:xfrm>
          <a:prstGeom prst="rect">
            <a:avLst/>
          </a:prstGeom>
          <a:noFill/>
        </p:spPr>
        <p:txBody>
          <a:bodyPr wrap="square" rtlCol="0">
            <a:spAutoFit/>
          </a:bodyPr>
          <a:lstStyle/>
          <a:p>
            <a:pPr defTabSz="457200"/>
            <a:r>
              <a:rPr lang="en-US" b="1" dirty="0">
                <a:solidFill>
                  <a:prstClr val="black"/>
                </a:solidFill>
                <a:latin typeface="Arial" charset="0"/>
                <a:cs typeface="Arial" charset="0"/>
              </a:rPr>
              <a:t>The Sydney-AAO Multi-object Integral field spectrograph</a:t>
            </a:r>
          </a:p>
          <a:p>
            <a:pPr defTabSz="457200"/>
            <a:endParaRPr lang="en-US" dirty="0">
              <a:solidFill>
                <a:prstClr val="black"/>
              </a:solidFill>
              <a:latin typeface="Calibri"/>
            </a:endParaRPr>
          </a:p>
        </p:txBody>
      </p:sp>
      <p:sp>
        <p:nvSpPr>
          <p:cNvPr id="2" name="TextBox 1"/>
          <p:cNvSpPr txBox="1"/>
          <p:nvPr/>
        </p:nvSpPr>
        <p:spPr>
          <a:xfrm>
            <a:off x="4839144" y="4594546"/>
            <a:ext cx="4250466" cy="523220"/>
          </a:xfrm>
          <a:prstGeom prst="rect">
            <a:avLst/>
          </a:prstGeom>
          <a:solidFill>
            <a:srgbClr val="FF0000"/>
          </a:solidFill>
        </p:spPr>
        <p:txBody>
          <a:bodyPr wrap="square" rtlCol="0">
            <a:spAutoFit/>
          </a:bodyPr>
          <a:lstStyle/>
          <a:p>
            <a:pPr algn="ctr" defTabSz="457200"/>
            <a:r>
              <a:rPr lang="en-US" sz="2800" dirty="0">
                <a:solidFill>
                  <a:prstClr val="white"/>
                </a:solidFill>
                <a:latin typeface="Calibri"/>
              </a:rPr>
              <a:t>The art of galaxy dissection</a:t>
            </a:r>
          </a:p>
        </p:txBody>
      </p:sp>
    </p:spTree>
    <p:extLst>
      <p:ext uri="{BB962C8B-B14F-4D97-AF65-F5344CB8AC3E}">
        <p14:creationId xmlns:p14="http://schemas.microsoft.com/office/powerpoint/2010/main" val="248446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671" y="88900"/>
            <a:ext cx="8229600" cy="1143000"/>
          </a:xfrm>
        </p:spPr>
        <p:txBody>
          <a:bodyPr>
            <a:normAutofit/>
          </a:bodyPr>
          <a:lstStyle/>
          <a:p>
            <a:r>
              <a:rPr lang="en-US" sz="3200" dirty="0">
                <a:solidFill>
                  <a:srgbClr val="FFFF00"/>
                </a:solidFill>
                <a:latin typeface="Arial"/>
                <a:cs typeface="Arial"/>
              </a:rPr>
              <a:t> Clusters: 11% of non-passive galaxies have &gt;10% “E+A” signature </a:t>
            </a:r>
            <a:r>
              <a:rPr lang="en-US" sz="3200" dirty="0" err="1">
                <a:solidFill>
                  <a:srgbClr val="FFFF00"/>
                </a:solidFill>
                <a:latin typeface="Arial"/>
                <a:cs typeface="Arial"/>
              </a:rPr>
              <a:t>spaxels</a:t>
            </a:r>
            <a:r>
              <a:rPr lang="en-US" sz="3200" dirty="0">
                <a:solidFill>
                  <a:srgbClr val="FFFF00"/>
                </a:solidFill>
                <a:latin typeface="Arial"/>
                <a:cs typeface="Arial"/>
              </a:rPr>
              <a:t>.</a:t>
            </a:r>
          </a:p>
        </p:txBody>
      </p:sp>
      <p:sp>
        <p:nvSpPr>
          <p:cNvPr id="9" name="TextBox 8"/>
          <p:cNvSpPr txBox="1"/>
          <p:nvPr/>
        </p:nvSpPr>
        <p:spPr>
          <a:xfrm>
            <a:off x="3844546" y="6084978"/>
            <a:ext cx="1641642" cy="369332"/>
          </a:xfrm>
          <a:prstGeom prst="rect">
            <a:avLst/>
          </a:prstGeom>
          <a:noFill/>
        </p:spPr>
        <p:txBody>
          <a:bodyPr wrap="square" rtlCol="0">
            <a:spAutoFit/>
          </a:bodyPr>
          <a:lstStyle/>
          <a:p>
            <a:pPr algn="ctr" defTabSz="457200"/>
            <a:r>
              <a:rPr lang="en-US" dirty="0">
                <a:solidFill>
                  <a:prstClr val="white"/>
                </a:solidFill>
                <a:latin typeface="Calibri"/>
              </a:rPr>
              <a:t>Cluster galaxies</a:t>
            </a:r>
          </a:p>
        </p:txBody>
      </p:sp>
      <p:sp>
        <p:nvSpPr>
          <p:cNvPr id="17" name="TextBox 16"/>
          <p:cNvSpPr txBox="1"/>
          <p:nvPr/>
        </p:nvSpPr>
        <p:spPr>
          <a:xfrm>
            <a:off x="5751209" y="4937876"/>
            <a:ext cx="2354806" cy="923330"/>
          </a:xfrm>
          <a:prstGeom prst="rect">
            <a:avLst/>
          </a:prstGeom>
          <a:noFill/>
        </p:spPr>
        <p:txBody>
          <a:bodyPr wrap="none" rtlCol="0">
            <a:spAutoFit/>
          </a:bodyPr>
          <a:lstStyle/>
          <a:p>
            <a:pPr defTabSz="457200"/>
            <a:r>
              <a:rPr lang="en-US" dirty="0">
                <a:solidFill>
                  <a:srgbClr val="000000"/>
                </a:solidFill>
                <a:latin typeface="Calibri"/>
              </a:rPr>
              <a:t>Clusters </a:t>
            </a:r>
            <a:r>
              <a:rPr lang="en-US" i="1" dirty="0" err="1">
                <a:solidFill>
                  <a:srgbClr val="000000"/>
                </a:solidFill>
                <a:latin typeface="Calibri"/>
              </a:rPr>
              <a:t>f</a:t>
            </a:r>
            <a:r>
              <a:rPr lang="en-US" baseline="-25000" dirty="0" err="1">
                <a:solidFill>
                  <a:srgbClr val="000000"/>
                </a:solidFill>
                <a:latin typeface="Calibri"/>
              </a:rPr>
              <a:t>pas</a:t>
            </a:r>
            <a:r>
              <a:rPr lang="en-US" dirty="0">
                <a:solidFill>
                  <a:srgbClr val="000000"/>
                </a:solidFill>
                <a:latin typeface="Calibri"/>
              </a:rPr>
              <a:t>=71%</a:t>
            </a:r>
          </a:p>
          <a:p>
            <a:pPr defTabSz="457200"/>
            <a:r>
              <a:rPr lang="en-US" dirty="0">
                <a:solidFill>
                  <a:srgbClr val="000000"/>
                </a:solidFill>
                <a:latin typeface="Calibri"/>
              </a:rPr>
              <a:t>(29% in GAMA regions)</a:t>
            </a:r>
          </a:p>
          <a:p>
            <a:pPr defTabSz="457200"/>
            <a:endParaRPr lang="en-US" dirty="0">
              <a:solidFill>
                <a:srgbClr val="000000"/>
              </a:solidFill>
              <a:latin typeface="Calibri"/>
            </a:endParaRP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584" y="1481380"/>
            <a:ext cx="6264416" cy="4593290"/>
          </a:xfrm>
          <a:prstGeom prst="rect">
            <a:avLst/>
          </a:prstGeom>
        </p:spPr>
      </p:pic>
      <p:grpSp>
        <p:nvGrpSpPr>
          <p:cNvPr id="11" name="Group 10"/>
          <p:cNvGrpSpPr/>
          <p:nvPr/>
        </p:nvGrpSpPr>
        <p:grpSpPr>
          <a:xfrm>
            <a:off x="7809417" y="1478011"/>
            <a:ext cx="1334582" cy="4596667"/>
            <a:chOff x="7214028" y="1668503"/>
            <a:chExt cx="1334582" cy="4596667"/>
          </a:xfrm>
          <a:solidFill>
            <a:srgbClr val="FFFFFF"/>
          </a:solidFill>
        </p:grpSpPr>
        <p:sp>
          <p:nvSpPr>
            <p:cNvPr id="61" name="Rectangle 60"/>
            <p:cNvSpPr/>
            <p:nvPr/>
          </p:nvSpPr>
          <p:spPr>
            <a:xfrm>
              <a:off x="7224077" y="1668503"/>
              <a:ext cx="1085846" cy="4596667"/>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2" name="TextBox 61"/>
            <p:cNvSpPr txBox="1"/>
            <p:nvPr/>
          </p:nvSpPr>
          <p:spPr>
            <a:xfrm>
              <a:off x="7216466" y="1864251"/>
              <a:ext cx="1081078" cy="369332"/>
            </a:xfrm>
            <a:prstGeom prst="rect">
              <a:avLst/>
            </a:prstGeom>
            <a:grpFill/>
          </p:spPr>
          <p:txBody>
            <a:bodyPr wrap="square" rtlCol="0">
              <a:spAutoFit/>
            </a:bodyPr>
            <a:lstStyle/>
            <a:p>
              <a:pPr defTabSz="457200"/>
              <a:r>
                <a:rPr lang="en-US" dirty="0">
                  <a:solidFill>
                    <a:srgbClr val="8064A2">
                      <a:lumMod val="75000"/>
                    </a:srgbClr>
                  </a:solidFill>
                  <a:latin typeface="Calibri"/>
                </a:rPr>
                <a:t>NSF_HDS</a:t>
              </a:r>
            </a:p>
          </p:txBody>
        </p:sp>
        <p:sp>
          <p:nvSpPr>
            <p:cNvPr id="63" name="TextBox 62"/>
            <p:cNvSpPr txBox="1"/>
            <p:nvPr/>
          </p:nvSpPr>
          <p:spPr>
            <a:xfrm>
              <a:off x="7231023" y="2431407"/>
              <a:ext cx="1317587" cy="369332"/>
            </a:xfrm>
            <a:prstGeom prst="rect">
              <a:avLst/>
            </a:prstGeom>
            <a:noFill/>
          </p:spPr>
          <p:txBody>
            <a:bodyPr wrap="square" rtlCol="0">
              <a:spAutoFit/>
            </a:bodyPr>
            <a:lstStyle/>
            <a:p>
              <a:pPr defTabSz="457200"/>
              <a:r>
                <a:rPr lang="en-US" dirty="0">
                  <a:solidFill>
                    <a:srgbClr val="0000FF"/>
                  </a:solidFill>
                  <a:latin typeface="Calibri"/>
                </a:rPr>
                <a:t>HDS (E+A)</a:t>
              </a:r>
            </a:p>
          </p:txBody>
        </p:sp>
        <p:sp>
          <p:nvSpPr>
            <p:cNvPr id="64" name="TextBox 63"/>
            <p:cNvSpPr txBox="1"/>
            <p:nvPr/>
          </p:nvSpPr>
          <p:spPr>
            <a:xfrm>
              <a:off x="7230570" y="2938940"/>
              <a:ext cx="704582" cy="369332"/>
            </a:xfrm>
            <a:prstGeom prst="rect">
              <a:avLst/>
            </a:prstGeom>
            <a:grpFill/>
          </p:spPr>
          <p:txBody>
            <a:bodyPr wrap="square" rtlCol="0">
              <a:spAutoFit/>
            </a:bodyPr>
            <a:lstStyle/>
            <a:p>
              <a:pPr defTabSz="457200"/>
              <a:r>
                <a:rPr lang="en-US" dirty="0">
                  <a:solidFill>
                    <a:srgbClr val="4BACC6">
                      <a:lumMod val="60000"/>
                      <a:lumOff val="40000"/>
                    </a:srgbClr>
                  </a:solidFill>
                  <a:latin typeface="Calibri"/>
                </a:rPr>
                <a:t>SF</a:t>
              </a:r>
            </a:p>
          </p:txBody>
        </p:sp>
        <p:sp>
          <p:nvSpPr>
            <p:cNvPr id="66" name="TextBox 65"/>
            <p:cNvSpPr txBox="1"/>
            <p:nvPr/>
          </p:nvSpPr>
          <p:spPr>
            <a:xfrm>
              <a:off x="7220276" y="3662549"/>
              <a:ext cx="925365" cy="369332"/>
            </a:xfrm>
            <a:prstGeom prst="rect">
              <a:avLst/>
            </a:prstGeom>
            <a:grpFill/>
          </p:spPr>
          <p:txBody>
            <a:bodyPr wrap="square" rtlCol="0">
              <a:spAutoFit/>
            </a:bodyPr>
            <a:lstStyle/>
            <a:p>
              <a:pPr defTabSz="457200"/>
              <a:r>
                <a:rPr lang="en-US" dirty="0">
                  <a:solidFill>
                    <a:srgbClr val="49FF1D"/>
                  </a:solidFill>
                  <a:latin typeface="Calibri"/>
                </a:rPr>
                <a:t>COMP</a:t>
              </a:r>
            </a:p>
          </p:txBody>
        </p:sp>
        <p:sp>
          <p:nvSpPr>
            <p:cNvPr id="67" name="TextBox 66"/>
            <p:cNvSpPr txBox="1"/>
            <p:nvPr/>
          </p:nvSpPr>
          <p:spPr>
            <a:xfrm>
              <a:off x="7248713" y="4404423"/>
              <a:ext cx="627502" cy="369332"/>
            </a:xfrm>
            <a:prstGeom prst="rect">
              <a:avLst/>
            </a:prstGeom>
            <a:grpFill/>
          </p:spPr>
          <p:txBody>
            <a:bodyPr wrap="square" rtlCol="0">
              <a:spAutoFit/>
            </a:bodyPr>
            <a:lstStyle/>
            <a:p>
              <a:pPr defTabSz="457200"/>
              <a:r>
                <a:rPr lang="en-US" dirty="0">
                  <a:solidFill>
                    <a:srgbClr val="FFE702"/>
                  </a:solidFill>
                  <a:latin typeface="Calibri"/>
                </a:rPr>
                <a:t>NSF</a:t>
              </a:r>
            </a:p>
          </p:txBody>
        </p:sp>
        <p:sp>
          <p:nvSpPr>
            <p:cNvPr id="69" name="TextBox 68"/>
            <p:cNvSpPr txBox="1"/>
            <p:nvPr/>
          </p:nvSpPr>
          <p:spPr>
            <a:xfrm>
              <a:off x="7276912" y="5438826"/>
              <a:ext cx="627502" cy="369332"/>
            </a:xfrm>
            <a:prstGeom prst="rect">
              <a:avLst/>
            </a:prstGeom>
            <a:grpFill/>
          </p:spPr>
          <p:txBody>
            <a:bodyPr wrap="square" rtlCol="0">
              <a:spAutoFit/>
            </a:bodyPr>
            <a:lstStyle/>
            <a:p>
              <a:pPr defTabSz="457200"/>
              <a:r>
                <a:rPr lang="en-US" dirty="0">
                  <a:solidFill>
                    <a:srgbClr val="FF1C24"/>
                  </a:solidFill>
                  <a:latin typeface="Calibri"/>
                </a:rPr>
                <a:t>PAS</a:t>
              </a:r>
            </a:p>
          </p:txBody>
        </p:sp>
        <p:sp>
          <p:nvSpPr>
            <p:cNvPr id="22" name="TextBox 21"/>
            <p:cNvSpPr txBox="1"/>
            <p:nvPr/>
          </p:nvSpPr>
          <p:spPr>
            <a:xfrm>
              <a:off x="7214028" y="4917094"/>
              <a:ext cx="1058116" cy="369332"/>
            </a:xfrm>
            <a:prstGeom prst="rect">
              <a:avLst/>
            </a:prstGeom>
            <a:grpFill/>
          </p:spPr>
          <p:txBody>
            <a:bodyPr wrap="square" rtlCol="0">
              <a:spAutoFit/>
            </a:bodyPr>
            <a:lstStyle/>
            <a:p>
              <a:pPr defTabSz="457200"/>
              <a:r>
                <a:rPr lang="en-US" dirty="0" err="1">
                  <a:solidFill>
                    <a:srgbClr val="FFA736"/>
                  </a:solidFill>
                  <a:latin typeface="Calibri"/>
                </a:rPr>
                <a:t>wNSF</a:t>
              </a:r>
              <a:endParaRPr lang="en-US" dirty="0">
                <a:solidFill>
                  <a:srgbClr val="FFA736"/>
                </a:solidFill>
                <a:latin typeface="Calibri"/>
              </a:endParaRPr>
            </a:p>
          </p:txBody>
        </p:sp>
      </p:grpSp>
    </p:spTree>
    <p:extLst>
      <p:ext uri="{BB962C8B-B14F-4D97-AF65-F5344CB8AC3E}">
        <p14:creationId xmlns:p14="http://schemas.microsoft.com/office/powerpoint/2010/main" val="8078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normAutofit/>
          </a:bodyPr>
          <a:lstStyle/>
          <a:p>
            <a:r>
              <a:rPr lang="en-US" sz="3200" dirty="0">
                <a:solidFill>
                  <a:srgbClr val="FFFF00"/>
                </a:solidFill>
                <a:latin typeface="Times"/>
                <a:cs typeface="Times"/>
              </a:rPr>
              <a:t>Field: Only 2% non-passive galaxies have &gt;10% E+A signature </a:t>
            </a:r>
            <a:r>
              <a:rPr lang="en-US" sz="3200" dirty="0" err="1">
                <a:solidFill>
                  <a:srgbClr val="FFFF00"/>
                </a:solidFill>
                <a:latin typeface="Times"/>
                <a:cs typeface="Times"/>
              </a:rPr>
              <a:t>spaxels</a:t>
            </a:r>
            <a:r>
              <a:rPr lang="en-US" sz="3200" dirty="0">
                <a:solidFill>
                  <a:srgbClr val="FFFF00"/>
                </a:solidFill>
              </a:rPr>
              <a:t>.</a:t>
            </a:r>
            <a:endParaRPr lang="en-US" sz="3200" dirty="0">
              <a:solidFill>
                <a:srgbClr val="FFFF00"/>
              </a:solidFill>
              <a:latin typeface="Times"/>
              <a:cs typeface="Times"/>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89" y="1478011"/>
            <a:ext cx="7582824" cy="4596667"/>
          </a:xfrm>
          <a:prstGeom prst="rect">
            <a:avLst/>
          </a:prstGeom>
        </p:spPr>
      </p:pic>
      <p:grpSp>
        <p:nvGrpSpPr>
          <p:cNvPr id="20" name="Group 19"/>
          <p:cNvGrpSpPr/>
          <p:nvPr/>
        </p:nvGrpSpPr>
        <p:grpSpPr>
          <a:xfrm>
            <a:off x="7658577" y="1478011"/>
            <a:ext cx="1095895" cy="4596667"/>
            <a:chOff x="7214028" y="1668503"/>
            <a:chExt cx="1095895" cy="4596667"/>
          </a:xfrm>
          <a:solidFill>
            <a:srgbClr val="FFFFFF"/>
          </a:solidFill>
        </p:grpSpPr>
        <p:sp>
          <p:nvSpPr>
            <p:cNvPr id="21" name="Rectangle 20"/>
            <p:cNvSpPr/>
            <p:nvPr/>
          </p:nvSpPr>
          <p:spPr>
            <a:xfrm>
              <a:off x="7224077" y="1668503"/>
              <a:ext cx="1085846" cy="4596667"/>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2" name="TextBox 21"/>
            <p:cNvSpPr txBox="1"/>
            <p:nvPr/>
          </p:nvSpPr>
          <p:spPr>
            <a:xfrm>
              <a:off x="7216466" y="1864251"/>
              <a:ext cx="1081078" cy="369332"/>
            </a:xfrm>
            <a:prstGeom prst="rect">
              <a:avLst/>
            </a:prstGeom>
            <a:grpFill/>
          </p:spPr>
          <p:txBody>
            <a:bodyPr wrap="square" rtlCol="0">
              <a:spAutoFit/>
            </a:bodyPr>
            <a:lstStyle/>
            <a:p>
              <a:pPr defTabSz="457200"/>
              <a:r>
                <a:rPr lang="en-US" dirty="0">
                  <a:solidFill>
                    <a:srgbClr val="8064A2">
                      <a:lumMod val="75000"/>
                    </a:srgbClr>
                  </a:solidFill>
                  <a:latin typeface="Calibri"/>
                </a:rPr>
                <a:t>NSF_HDS</a:t>
              </a:r>
            </a:p>
          </p:txBody>
        </p:sp>
        <p:sp>
          <p:nvSpPr>
            <p:cNvPr id="23" name="TextBox 22"/>
            <p:cNvSpPr txBox="1"/>
            <p:nvPr/>
          </p:nvSpPr>
          <p:spPr>
            <a:xfrm>
              <a:off x="7231024" y="2431407"/>
              <a:ext cx="704582" cy="369332"/>
            </a:xfrm>
            <a:prstGeom prst="rect">
              <a:avLst/>
            </a:prstGeom>
            <a:grpFill/>
          </p:spPr>
          <p:txBody>
            <a:bodyPr wrap="square" rtlCol="0">
              <a:spAutoFit/>
            </a:bodyPr>
            <a:lstStyle/>
            <a:p>
              <a:pPr defTabSz="457200"/>
              <a:r>
                <a:rPr lang="en-US" dirty="0">
                  <a:solidFill>
                    <a:srgbClr val="0000FF"/>
                  </a:solidFill>
                  <a:latin typeface="Calibri"/>
                </a:rPr>
                <a:t>HDS</a:t>
              </a:r>
            </a:p>
          </p:txBody>
        </p:sp>
        <p:sp>
          <p:nvSpPr>
            <p:cNvPr id="24" name="TextBox 23"/>
            <p:cNvSpPr txBox="1"/>
            <p:nvPr/>
          </p:nvSpPr>
          <p:spPr>
            <a:xfrm>
              <a:off x="7230570" y="2938940"/>
              <a:ext cx="704582" cy="369332"/>
            </a:xfrm>
            <a:prstGeom prst="rect">
              <a:avLst/>
            </a:prstGeom>
            <a:grpFill/>
          </p:spPr>
          <p:txBody>
            <a:bodyPr wrap="square" rtlCol="0">
              <a:spAutoFit/>
            </a:bodyPr>
            <a:lstStyle/>
            <a:p>
              <a:pPr defTabSz="457200"/>
              <a:r>
                <a:rPr lang="en-US" dirty="0">
                  <a:solidFill>
                    <a:srgbClr val="4BACC6">
                      <a:lumMod val="60000"/>
                      <a:lumOff val="40000"/>
                    </a:srgbClr>
                  </a:solidFill>
                  <a:latin typeface="Calibri"/>
                </a:rPr>
                <a:t>SF</a:t>
              </a:r>
            </a:p>
          </p:txBody>
        </p:sp>
        <p:sp>
          <p:nvSpPr>
            <p:cNvPr id="25" name="TextBox 24"/>
            <p:cNvSpPr txBox="1"/>
            <p:nvPr/>
          </p:nvSpPr>
          <p:spPr>
            <a:xfrm>
              <a:off x="7220276" y="3662549"/>
              <a:ext cx="925365" cy="369332"/>
            </a:xfrm>
            <a:prstGeom prst="rect">
              <a:avLst/>
            </a:prstGeom>
            <a:grpFill/>
          </p:spPr>
          <p:txBody>
            <a:bodyPr wrap="square" rtlCol="0">
              <a:spAutoFit/>
            </a:bodyPr>
            <a:lstStyle/>
            <a:p>
              <a:pPr defTabSz="457200"/>
              <a:r>
                <a:rPr lang="en-US" dirty="0">
                  <a:solidFill>
                    <a:srgbClr val="49FF1D"/>
                  </a:solidFill>
                  <a:latin typeface="Calibri"/>
                </a:rPr>
                <a:t>COMP</a:t>
              </a:r>
            </a:p>
          </p:txBody>
        </p:sp>
        <p:sp>
          <p:nvSpPr>
            <p:cNvPr id="26" name="TextBox 25"/>
            <p:cNvSpPr txBox="1"/>
            <p:nvPr/>
          </p:nvSpPr>
          <p:spPr>
            <a:xfrm>
              <a:off x="7248713" y="4404423"/>
              <a:ext cx="627502" cy="369332"/>
            </a:xfrm>
            <a:prstGeom prst="rect">
              <a:avLst/>
            </a:prstGeom>
            <a:grpFill/>
          </p:spPr>
          <p:txBody>
            <a:bodyPr wrap="square" rtlCol="0">
              <a:spAutoFit/>
            </a:bodyPr>
            <a:lstStyle/>
            <a:p>
              <a:pPr defTabSz="457200"/>
              <a:r>
                <a:rPr lang="en-US" dirty="0">
                  <a:solidFill>
                    <a:srgbClr val="FFE702"/>
                  </a:solidFill>
                  <a:latin typeface="Calibri"/>
                </a:rPr>
                <a:t>NSF</a:t>
              </a:r>
            </a:p>
          </p:txBody>
        </p:sp>
        <p:sp>
          <p:nvSpPr>
            <p:cNvPr id="27" name="TextBox 26"/>
            <p:cNvSpPr txBox="1"/>
            <p:nvPr/>
          </p:nvSpPr>
          <p:spPr>
            <a:xfrm>
              <a:off x="7276912" y="5438826"/>
              <a:ext cx="627502" cy="369332"/>
            </a:xfrm>
            <a:prstGeom prst="rect">
              <a:avLst/>
            </a:prstGeom>
            <a:grpFill/>
          </p:spPr>
          <p:txBody>
            <a:bodyPr wrap="square" rtlCol="0">
              <a:spAutoFit/>
            </a:bodyPr>
            <a:lstStyle/>
            <a:p>
              <a:pPr defTabSz="457200"/>
              <a:r>
                <a:rPr lang="en-US" dirty="0">
                  <a:solidFill>
                    <a:srgbClr val="FF1C24"/>
                  </a:solidFill>
                  <a:latin typeface="Calibri"/>
                </a:rPr>
                <a:t>PAS</a:t>
              </a:r>
            </a:p>
          </p:txBody>
        </p:sp>
        <p:sp>
          <p:nvSpPr>
            <p:cNvPr id="28" name="TextBox 27"/>
            <p:cNvSpPr txBox="1"/>
            <p:nvPr/>
          </p:nvSpPr>
          <p:spPr>
            <a:xfrm>
              <a:off x="7214028" y="4917094"/>
              <a:ext cx="1058116" cy="369332"/>
            </a:xfrm>
            <a:prstGeom prst="rect">
              <a:avLst/>
            </a:prstGeom>
            <a:grpFill/>
          </p:spPr>
          <p:txBody>
            <a:bodyPr wrap="square" rtlCol="0">
              <a:spAutoFit/>
            </a:bodyPr>
            <a:lstStyle/>
            <a:p>
              <a:pPr defTabSz="457200"/>
              <a:r>
                <a:rPr lang="en-US" dirty="0" err="1">
                  <a:solidFill>
                    <a:srgbClr val="FFA736"/>
                  </a:solidFill>
                  <a:latin typeface="Calibri"/>
                </a:rPr>
                <a:t>wNSF</a:t>
              </a:r>
              <a:endParaRPr lang="en-US" dirty="0">
                <a:solidFill>
                  <a:srgbClr val="FFA736"/>
                </a:solidFill>
                <a:latin typeface="Calibri"/>
              </a:endParaRPr>
            </a:p>
          </p:txBody>
        </p:sp>
      </p:grpSp>
      <p:sp>
        <p:nvSpPr>
          <p:cNvPr id="13" name="TextBox 12"/>
          <p:cNvSpPr txBox="1"/>
          <p:nvPr/>
        </p:nvSpPr>
        <p:spPr>
          <a:xfrm>
            <a:off x="5346700" y="4237976"/>
            <a:ext cx="2051162" cy="461665"/>
          </a:xfrm>
          <a:prstGeom prst="rect">
            <a:avLst/>
          </a:prstGeom>
          <a:noFill/>
        </p:spPr>
        <p:txBody>
          <a:bodyPr wrap="none" rtlCol="0">
            <a:spAutoFit/>
          </a:bodyPr>
          <a:lstStyle/>
          <a:p>
            <a:pPr defTabSz="457200"/>
            <a:r>
              <a:rPr lang="en-US" sz="2400" dirty="0">
                <a:solidFill>
                  <a:prstClr val="white"/>
                </a:solidFill>
                <a:latin typeface="Calibri"/>
              </a:rPr>
              <a:t>Mice Analogue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29647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6" y="1339322"/>
            <a:ext cx="9007058" cy="4794778"/>
          </a:xfrm>
          <a:prstGeom prst="rect">
            <a:avLst/>
          </a:prstGeom>
        </p:spPr>
      </p:pic>
      <p:sp>
        <p:nvSpPr>
          <p:cNvPr id="8" name="TextBox 7"/>
          <p:cNvSpPr txBox="1"/>
          <p:nvPr/>
        </p:nvSpPr>
        <p:spPr>
          <a:xfrm>
            <a:off x="868957" y="4461619"/>
            <a:ext cx="184666" cy="369332"/>
          </a:xfrm>
          <a:prstGeom prst="rect">
            <a:avLst/>
          </a:prstGeom>
          <a:noFill/>
        </p:spPr>
        <p:txBody>
          <a:bodyPr wrap="none" rtlCol="0">
            <a:spAutoFit/>
          </a:bodyPr>
          <a:lstStyle/>
          <a:p>
            <a:pPr defTabSz="457200"/>
            <a:endParaRPr lang="en-US" dirty="0">
              <a:solidFill>
                <a:srgbClr val="000000"/>
              </a:solidFill>
              <a:latin typeface="Calibri"/>
            </a:endParaRPr>
          </a:p>
        </p:txBody>
      </p:sp>
      <p:sp>
        <p:nvSpPr>
          <p:cNvPr id="9" name="TextBox 8"/>
          <p:cNvSpPr txBox="1"/>
          <p:nvPr/>
        </p:nvSpPr>
        <p:spPr>
          <a:xfrm>
            <a:off x="868957" y="3334084"/>
            <a:ext cx="184666" cy="369332"/>
          </a:xfrm>
          <a:prstGeom prst="rect">
            <a:avLst/>
          </a:prstGeom>
          <a:noFill/>
        </p:spPr>
        <p:txBody>
          <a:bodyPr wrap="none" rtlCol="0">
            <a:spAutoFit/>
          </a:bodyPr>
          <a:lstStyle/>
          <a:p>
            <a:pPr defTabSz="457200"/>
            <a:endParaRPr lang="en-US" dirty="0">
              <a:solidFill>
                <a:srgbClr val="000000"/>
              </a:solidFill>
              <a:latin typeface="Calibri"/>
            </a:endParaRPr>
          </a:p>
        </p:txBody>
      </p:sp>
      <p:grpSp>
        <p:nvGrpSpPr>
          <p:cNvPr id="20" name="Group 19"/>
          <p:cNvGrpSpPr/>
          <p:nvPr/>
        </p:nvGrpSpPr>
        <p:grpSpPr>
          <a:xfrm>
            <a:off x="367634" y="1352022"/>
            <a:ext cx="7214268" cy="4570091"/>
            <a:chOff x="748633" y="1630891"/>
            <a:chExt cx="5228336" cy="4265822"/>
          </a:xfrm>
        </p:grpSpPr>
        <p:grpSp>
          <p:nvGrpSpPr>
            <p:cNvPr id="17" name="Group 16"/>
            <p:cNvGrpSpPr/>
            <p:nvPr/>
          </p:nvGrpSpPr>
          <p:grpSpPr>
            <a:xfrm>
              <a:off x="748633" y="1630891"/>
              <a:ext cx="5228336" cy="4265822"/>
              <a:chOff x="748633" y="1630891"/>
              <a:chExt cx="5228336" cy="4265822"/>
            </a:xfrm>
          </p:grpSpPr>
          <p:grpSp>
            <p:nvGrpSpPr>
              <p:cNvPr id="12" name="Group 11"/>
              <p:cNvGrpSpPr/>
              <p:nvPr/>
            </p:nvGrpSpPr>
            <p:grpSpPr>
              <a:xfrm>
                <a:off x="748633" y="1630891"/>
                <a:ext cx="2633579" cy="4261625"/>
                <a:chOff x="748633" y="1630891"/>
                <a:chExt cx="2633579" cy="4261625"/>
              </a:xfrm>
            </p:grpSpPr>
            <p:sp>
              <p:nvSpPr>
                <p:cNvPr id="6" name="Rectangle 5"/>
                <p:cNvSpPr/>
                <p:nvPr/>
              </p:nvSpPr>
              <p:spPr>
                <a:xfrm>
                  <a:off x="802106" y="1630891"/>
                  <a:ext cx="2580106" cy="219776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Rectangle 6"/>
                <p:cNvSpPr/>
                <p:nvPr/>
              </p:nvSpPr>
              <p:spPr>
                <a:xfrm>
                  <a:off x="802105" y="3839068"/>
                  <a:ext cx="2580107" cy="205344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TextBox 9"/>
                <p:cNvSpPr txBox="1"/>
                <p:nvPr/>
              </p:nvSpPr>
              <p:spPr>
                <a:xfrm>
                  <a:off x="815485" y="1839092"/>
                  <a:ext cx="1803620" cy="861856"/>
                </a:xfrm>
                <a:prstGeom prst="rect">
                  <a:avLst/>
                </a:prstGeom>
                <a:noFill/>
              </p:spPr>
              <p:txBody>
                <a:bodyPr wrap="none" rtlCol="0">
                  <a:spAutoFit/>
                </a:bodyPr>
                <a:lstStyle/>
                <a:p>
                  <a:pPr defTabSz="457200"/>
                  <a:r>
                    <a:rPr lang="en-US" dirty="0">
                      <a:solidFill>
                        <a:srgbClr val="000000"/>
                      </a:solidFill>
                      <a:latin typeface="Calibri"/>
                    </a:rPr>
                    <a:t>R/R</a:t>
                  </a:r>
                  <a:r>
                    <a:rPr lang="en-US" baseline="-25000" dirty="0">
                      <a:solidFill>
                        <a:srgbClr val="000000"/>
                      </a:solidFill>
                      <a:latin typeface="Calibri"/>
                    </a:rPr>
                    <a:t>200</a:t>
                  </a:r>
                  <a:r>
                    <a:rPr lang="en-US" dirty="0">
                      <a:solidFill>
                        <a:srgbClr val="000000"/>
                      </a:solidFill>
                      <a:latin typeface="Calibri"/>
                    </a:rPr>
                    <a:t> &lt; 0.5</a:t>
                  </a:r>
                </a:p>
                <a:p>
                  <a:pPr defTabSz="457200"/>
                  <a:r>
                    <a:rPr lang="en-US" dirty="0">
                      <a:solidFill>
                        <a:srgbClr val="000000"/>
                      </a:solidFill>
                      <a:latin typeface="Calibri"/>
                    </a:rPr>
                    <a:t>|V|/</a:t>
                  </a:r>
                  <a:r>
                    <a:rPr lang="en-US" dirty="0" err="1">
                      <a:solidFill>
                        <a:srgbClr val="000000"/>
                      </a:solidFill>
                      <a:latin typeface="Calibri"/>
                    </a:rPr>
                    <a:t>σ</a:t>
                  </a:r>
                  <a:r>
                    <a:rPr lang="en-US" dirty="0">
                      <a:solidFill>
                        <a:srgbClr val="000000"/>
                      </a:solidFill>
                      <a:latin typeface="Calibri"/>
                    </a:rPr>
                    <a:t> &gt; 1.5</a:t>
                  </a:r>
                </a:p>
                <a:p>
                  <a:pPr defTabSz="457200"/>
                  <a:r>
                    <a:rPr lang="en-US" dirty="0">
                      <a:solidFill>
                        <a:srgbClr val="000000"/>
                      </a:solidFill>
                      <a:latin typeface="Calibri"/>
                    </a:rPr>
                    <a:t>6/14 -&gt; 43 (31-56)% HDS</a:t>
                  </a:r>
                </a:p>
              </p:txBody>
            </p:sp>
            <p:sp>
              <p:nvSpPr>
                <p:cNvPr id="11" name="TextBox 10"/>
                <p:cNvSpPr txBox="1"/>
                <p:nvPr/>
              </p:nvSpPr>
              <p:spPr>
                <a:xfrm>
                  <a:off x="748633" y="4790279"/>
                  <a:ext cx="1718832" cy="861856"/>
                </a:xfrm>
                <a:prstGeom prst="rect">
                  <a:avLst/>
                </a:prstGeom>
                <a:noFill/>
              </p:spPr>
              <p:txBody>
                <a:bodyPr wrap="none" rtlCol="0">
                  <a:spAutoFit/>
                </a:bodyPr>
                <a:lstStyle/>
                <a:p>
                  <a:pPr defTabSz="457200"/>
                  <a:r>
                    <a:rPr lang="en-US" dirty="0">
                      <a:solidFill>
                        <a:srgbClr val="000000"/>
                      </a:solidFill>
                      <a:latin typeface="Calibri"/>
                    </a:rPr>
                    <a:t>R/R</a:t>
                  </a:r>
                  <a:r>
                    <a:rPr lang="en-US" baseline="-25000" dirty="0">
                      <a:solidFill>
                        <a:srgbClr val="000000"/>
                      </a:solidFill>
                      <a:latin typeface="Calibri"/>
                    </a:rPr>
                    <a:t>200</a:t>
                  </a:r>
                  <a:r>
                    <a:rPr lang="en-US" dirty="0">
                      <a:solidFill>
                        <a:srgbClr val="000000"/>
                      </a:solidFill>
                      <a:latin typeface="Calibri"/>
                    </a:rPr>
                    <a:t> &lt; 0.5</a:t>
                  </a:r>
                </a:p>
                <a:p>
                  <a:pPr defTabSz="457200"/>
                  <a:r>
                    <a:rPr lang="en-US" dirty="0">
                      <a:solidFill>
                        <a:srgbClr val="000000"/>
                      </a:solidFill>
                      <a:latin typeface="Calibri"/>
                    </a:rPr>
                    <a:t>|V|/</a:t>
                  </a:r>
                  <a:r>
                    <a:rPr lang="en-US" dirty="0" err="1">
                      <a:solidFill>
                        <a:srgbClr val="000000"/>
                      </a:solidFill>
                      <a:latin typeface="Calibri"/>
                    </a:rPr>
                    <a:t>σ</a:t>
                  </a:r>
                  <a:r>
                    <a:rPr lang="en-US" dirty="0">
                      <a:solidFill>
                        <a:srgbClr val="000000"/>
                      </a:solidFill>
                      <a:latin typeface="Calibri"/>
                    </a:rPr>
                    <a:t> &lt; 1.5</a:t>
                  </a:r>
                </a:p>
                <a:p>
                  <a:pPr defTabSz="457200"/>
                  <a:r>
                    <a:rPr lang="en-US" dirty="0">
                      <a:solidFill>
                        <a:srgbClr val="000000"/>
                      </a:solidFill>
                      <a:latin typeface="Calibri"/>
                    </a:rPr>
                    <a:t>6/51 -&gt; 12 (9-18)% HDS</a:t>
                  </a:r>
                </a:p>
              </p:txBody>
            </p:sp>
          </p:grpSp>
          <p:sp>
            <p:nvSpPr>
              <p:cNvPr id="15" name="Rectangle 14"/>
              <p:cNvSpPr/>
              <p:nvPr/>
            </p:nvSpPr>
            <p:spPr>
              <a:xfrm>
                <a:off x="3396862" y="3843265"/>
                <a:ext cx="2580107" cy="205344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TextBox 15"/>
              <p:cNvSpPr txBox="1"/>
              <p:nvPr/>
            </p:nvSpPr>
            <p:spPr>
              <a:xfrm>
                <a:off x="3482746" y="4790279"/>
                <a:ext cx="1549256" cy="861856"/>
              </a:xfrm>
              <a:prstGeom prst="rect">
                <a:avLst/>
              </a:prstGeom>
              <a:noFill/>
            </p:spPr>
            <p:txBody>
              <a:bodyPr wrap="none" rtlCol="0">
                <a:spAutoFit/>
              </a:bodyPr>
              <a:lstStyle/>
              <a:p>
                <a:pPr defTabSz="457200"/>
                <a:r>
                  <a:rPr lang="en-US" dirty="0">
                    <a:solidFill>
                      <a:srgbClr val="000000"/>
                    </a:solidFill>
                    <a:latin typeface="Calibri"/>
                  </a:rPr>
                  <a:t>0.5 &lt; R/R</a:t>
                </a:r>
                <a:r>
                  <a:rPr lang="en-US" baseline="-25000" dirty="0">
                    <a:solidFill>
                      <a:srgbClr val="000000"/>
                    </a:solidFill>
                    <a:latin typeface="Calibri"/>
                  </a:rPr>
                  <a:t>200</a:t>
                </a:r>
                <a:r>
                  <a:rPr lang="en-US" dirty="0">
                    <a:solidFill>
                      <a:srgbClr val="000000"/>
                    </a:solidFill>
                    <a:latin typeface="Calibri"/>
                  </a:rPr>
                  <a:t> &lt; 1.</a:t>
                </a:r>
              </a:p>
              <a:p>
                <a:pPr defTabSz="457200"/>
                <a:r>
                  <a:rPr lang="en-US" dirty="0">
                    <a:solidFill>
                      <a:srgbClr val="000000"/>
                    </a:solidFill>
                    <a:latin typeface="Calibri"/>
                  </a:rPr>
                  <a:t>|V|/</a:t>
                </a:r>
                <a:r>
                  <a:rPr lang="en-US" dirty="0" err="1">
                    <a:solidFill>
                      <a:srgbClr val="000000"/>
                    </a:solidFill>
                    <a:latin typeface="Calibri"/>
                  </a:rPr>
                  <a:t>σ</a:t>
                </a:r>
                <a:r>
                  <a:rPr lang="en-US" dirty="0">
                    <a:solidFill>
                      <a:srgbClr val="000000"/>
                    </a:solidFill>
                    <a:latin typeface="Calibri"/>
                  </a:rPr>
                  <a:t> &lt; 1.5</a:t>
                </a:r>
              </a:p>
              <a:p>
                <a:pPr defTabSz="457200"/>
                <a:r>
                  <a:rPr lang="en-US" dirty="0">
                    <a:solidFill>
                      <a:srgbClr val="000000"/>
                    </a:solidFill>
                    <a:latin typeface="Calibri"/>
                  </a:rPr>
                  <a:t>0/41 -&gt; 0 (0-4)% HDS</a:t>
                </a:r>
              </a:p>
            </p:txBody>
          </p:sp>
        </p:grpSp>
        <p:sp>
          <p:nvSpPr>
            <p:cNvPr id="18" name="Rectangle 17"/>
            <p:cNvSpPr/>
            <p:nvPr/>
          </p:nvSpPr>
          <p:spPr>
            <a:xfrm>
              <a:off x="3382212" y="1630891"/>
              <a:ext cx="2580107" cy="219776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9" name="TextBox 18"/>
            <p:cNvSpPr txBox="1"/>
            <p:nvPr/>
          </p:nvSpPr>
          <p:spPr>
            <a:xfrm>
              <a:off x="3382212" y="1847135"/>
              <a:ext cx="1511435" cy="861856"/>
            </a:xfrm>
            <a:prstGeom prst="rect">
              <a:avLst/>
            </a:prstGeom>
            <a:noFill/>
          </p:spPr>
          <p:txBody>
            <a:bodyPr wrap="none" rtlCol="0">
              <a:spAutoFit/>
            </a:bodyPr>
            <a:lstStyle/>
            <a:p>
              <a:pPr defTabSz="457200"/>
              <a:r>
                <a:rPr lang="en-US" dirty="0">
                  <a:solidFill>
                    <a:srgbClr val="000000"/>
                  </a:solidFill>
                  <a:latin typeface="Calibri"/>
                </a:rPr>
                <a:t>0.5 &lt; R/R</a:t>
              </a:r>
              <a:r>
                <a:rPr lang="en-US" baseline="-25000" dirty="0">
                  <a:solidFill>
                    <a:srgbClr val="000000"/>
                  </a:solidFill>
                  <a:latin typeface="Calibri"/>
                </a:rPr>
                <a:t>200</a:t>
              </a:r>
              <a:r>
                <a:rPr lang="en-US" dirty="0">
                  <a:solidFill>
                    <a:srgbClr val="000000"/>
                  </a:solidFill>
                  <a:latin typeface="Calibri"/>
                </a:rPr>
                <a:t> &lt; 1.</a:t>
              </a:r>
            </a:p>
            <a:p>
              <a:pPr defTabSz="457200"/>
              <a:r>
                <a:rPr lang="en-US" dirty="0">
                  <a:solidFill>
                    <a:srgbClr val="000000"/>
                  </a:solidFill>
                  <a:latin typeface="Calibri"/>
                </a:rPr>
                <a:t>|V|/</a:t>
              </a:r>
              <a:r>
                <a:rPr lang="en-US" dirty="0" err="1">
                  <a:solidFill>
                    <a:srgbClr val="000000"/>
                  </a:solidFill>
                  <a:latin typeface="Calibri"/>
                </a:rPr>
                <a:t>σ</a:t>
              </a:r>
              <a:r>
                <a:rPr lang="en-US" dirty="0">
                  <a:solidFill>
                    <a:srgbClr val="000000"/>
                  </a:solidFill>
                  <a:latin typeface="Calibri"/>
                </a:rPr>
                <a:t> &gt; 1.5</a:t>
              </a:r>
            </a:p>
            <a:p>
              <a:pPr defTabSz="457200"/>
              <a:r>
                <a:rPr lang="en-US" dirty="0">
                  <a:solidFill>
                    <a:srgbClr val="000000"/>
                  </a:solidFill>
                  <a:latin typeface="Calibri"/>
                </a:rPr>
                <a:t>0/7 -&gt;0 (0-20)% HDS</a:t>
              </a:r>
            </a:p>
          </p:txBody>
        </p:sp>
      </p:grpSp>
      <p:sp>
        <p:nvSpPr>
          <p:cNvPr id="4" name="TextBox 3"/>
          <p:cNvSpPr txBox="1"/>
          <p:nvPr/>
        </p:nvSpPr>
        <p:spPr>
          <a:xfrm>
            <a:off x="4318000" y="6027684"/>
            <a:ext cx="777752" cy="369332"/>
          </a:xfrm>
          <a:prstGeom prst="rect">
            <a:avLst/>
          </a:prstGeom>
          <a:solidFill>
            <a:schemeClr val="bg1">
              <a:lumMod val="75000"/>
            </a:schemeClr>
          </a:solidFill>
        </p:spPr>
        <p:txBody>
          <a:bodyPr wrap="none" rtlCol="0">
            <a:spAutoFit/>
          </a:bodyPr>
          <a:lstStyle/>
          <a:p>
            <a:pPr defTabSz="457200"/>
            <a:r>
              <a:rPr lang="en-US" b="1" dirty="0">
                <a:solidFill>
                  <a:prstClr val="black"/>
                </a:solidFill>
                <a:latin typeface="Calibri"/>
              </a:rPr>
              <a:t>R/R</a:t>
            </a:r>
            <a:r>
              <a:rPr lang="en-US" b="1" baseline="-25000" dirty="0">
                <a:solidFill>
                  <a:prstClr val="black"/>
                </a:solidFill>
                <a:latin typeface="Calibri"/>
              </a:rPr>
              <a:t>200</a:t>
            </a:r>
          </a:p>
        </p:txBody>
      </p:sp>
      <p:sp>
        <p:nvSpPr>
          <p:cNvPr id="24" name="TextBox 23"/>
          <p:cNvSpPr txBox="1"/>
          <p:nvPr/>
        </p:nvSpPr>
        <p:spPr>
          <a:xfrm rot="16200000">
            <a:off x="-181457" y="3547628"/>
            <a:ext cx="783048" cy="369332"/>
          </a:xfrm>
          <a:prstGeom prst="rect">
            <a:avLst/>
          </a:prstGeom>
          <a:solidFill>
            <a:schemeClr val="bg1">
              <a:lumMod val="75000"/>
            </a:schemeClr>
          </a:solidFill>
        </p:spPr>
        <p:txBody>
          <a:bodyPr wrap="square" rtlCol="0">
            <a:spAutoFit/>
          </a:bodyPr>
          <a:lstStyle/>
          <a:p>
            <a:pPr defTabSz="457200"/>
            <a:r>
              <a:rPr lang="en-US" b="1" dirty="0">
                <a:solidFill>
                  <a:prstClr val="black"/>
                </a:solidFill>
                <a:latin typeface="Calibri"/>
              </a:rPr>
              <a:t>|V|/</a:t>
            </a:r>
            <a:r>
              <a:rPr lang="en-US" b="1" dirty="0" err="1">
                <a:solidFill>
                  <a:prstClr val="black"/>
                </a:solidFill>
                <a:latin typeface="Calibri"/>
              </a:rPr>
              <a:t>σ</a:t>
            </a:r>
            <a:endParaRPr lang="en-US" b="1" baseline="-25000" dirty="0">
              <a:solidFill>
                <a:prstClr val="black"/>
              </a:solidFill>
              <a:latin typeface="Calibri"/>
            </a:endParaRPr>
          </a:p>
        </p:txBody>
      </p:sp>
      <p:sp>
        <p:nvSpPr>
          <p:cNvPr id="25" name="TextBox 24"/>
          <p:cNvSpPr txBox="1"/>
          <p:nvPr/>
        </p:nvSpPr>
        <p:spPr>
          <a:xfrm>
            <a:off x="4367188" y="2774086"/>
            <a:ext cx="4064150" cy="830997"/>
          </a:xfrm>
          <a:prstGeom prst="rect">
            <a:avLst/>
          </a:prstGeom>
          <a:solidFill>
            <a:srgbClr val="000090"/>
          </a:solidFill>
        </p:spPr>
        <p:txBody>
          <a:bodyPr wrap="square" rtlCol="0">
            <a:spAutoFit/>
          </a:bodyPr>
          <a:lstStyle/>
          <a:p>
            <a:r>
              <a:rPr lang="en-US" sz="2400" dirty="0">
                <a:solidFill>
                  <a:schemeClr val="bg1"/>
                </a:solidFill>
                <a:latin typeface="Arial"/>
                <a:cs typeface="Arial"/>
              </a:rPr>
              <a:t>Large fraction of ‘quenched’ galaxies are ‘</a:t>
            </a:r>
            <a:r>
              <a:rPr lang="en-US" sz="2400" dirty="0" err="1">
                <a:solidFill>
                  <a:schemeClr val="bg1"/>
                </a:solidFill>
                <a:latin typeface="Arial"/>
                <a:cs typeface="Arial"/>
              </a:rPr>
              <a:t>infallers</a:t>
            </a:r>
            <a:r>
              <a:rPr lang="en-US" sz="2400" dirty="0">
                <a:solidFill>
                  <a:schemeClr val="bg1"/>
                </a:solidFill>
                <a:latin typeface="Arial"/>
                <a:cs typeface="Arial"/>
              </a:rPr>
              <a:t>’</a:t>
            </a:r>
          </a:p>
        </p:txBody>
      </p:sp>
      <p:sp>
        <p:nvSpPr>
          <p:cNvPr id="26" name="Title 25"/>
          <p:cNvSpPr txBox="1">
            <a:spLocks noGrp="1"/>
          </p:cNvSpPr>
          <p:nvPr>
            <p:ph type="title"/>
          </p:nvPr>
        </p:nvSpPr>
        <p:spPr>
          <a:xfrm>
            <a:off x="457200" y="461515"/>
            <a:ext cx="8229600" cy="769441"/>
          </a:xfrm>
          <a:prstGeom prst="rect">
            <a:avLst/>
          </a:prstGeom>
          <a:noFill/>
        </p:spPr>
        <p:txBody>
          <a:bodyPr wrap="square" rtlCol="0">
            <a:spAutoFit/>
          </a:bodyPr>
          <a:lstStyle/>
          <a:p>
            <a:endParaRPr lang="en-US" dirty="0">
              <a:solidFill>
                <a:srgbClr val="FFFF00"/>
              </a:solidFill>
              <a:latin typeface="Arial"/>
              <a:cs typeface="Arial"/>
            </a:endParaRPr>
          </a:p>
        </p:txBody>
      </p:sp>
      <p:sp>
        <p:nvSpPr>
          <p:cNvPr id="27" name="TextBox 26"/>
          <p:cNvSpPr txBox="1"/>
          <p:nvPr/>
        </p:nvSpPr>
        <p:spPr>
          <a:xfrm>
            <a:off x="337842" y="364769"/>
            <a:ext cx="7701631" cy="584776"/>
          </a:xfrm>
          <a:prstGeom prst="rect">
            <a:avLst/>
          </a:prstGeom>
          <a:noFill/>
        </p:spPr>
        <p:txBody>
          <a:bodyPr wrap="square" rtlCol="0">
            <a:spAutoFit/>
          </a:bodyPr>
          <a:lstStyle/>
          <a:p>
            <a:r>
              <a:rPr lang="en-US" sz="3200" dirty="0">
                <a:solidFill>
                  <a:srgbClr val="FFFF00"/>
                </a:solidFill>
                <a:latin typeface="Arial"/>
                <a:cs typeface="Arial"/>
              </a:rPr>
              <a:t>Cluster Projected Phase-Space Diagram</a:t>
            </a:r>
            <a:endParaRPr lang="en-US" sz="3200" dirty="0"/>
          </a:p>
        </p:txBody>
      </p:sp>
      <p:sp>
        <p:nvSpPr>
          <p:cNvPr id="28" name="Oval 27"/>
          <p:cNvSpPr/>
          <p:nvPr/>
        </p:nvSpPr>
        <p:spPr>
          <a:xfrm>
            <a:off x="718821" y="1526724"/>
            <a:ext cx="2510525" cy="2421613"/>
          </a:xfrm>
          <a:prstGeom prst="ellipse">
            <a:avLst/>
          </a:prstGeom>
          <a:no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3229297" y="2891134"/>
            <a:ext cx="1137890" cy="135100"/>
          </a:xfrm>
          <a:prstGeom prst="line">
            <a:avLst/>
          </a:prstGeom>
          <a:ln w="38100">
            <a:solidFill>
              <a:srgbClr val="00009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370956" y="3993727"/>
            <a:ext cx="4064150" cy="1200328"/>
          </a:xfrm>
          <a:prstGeom prst="rect">
            <a:avLst/>
          </a:prstGeom>
          <a:solidFill>
            <a:srgbClr val="000090"/>
          </a:solidFill>
        </p:spPr>
        <p:txBody>
          <a:bodyPr wrap="square" rtlCol="0">
            <a:spAutoFit/>
          </a:bodyPr>
          <a:lstStyle/>
          <a:p>
            <a:r>
              <a:rPr lang="en-US" sz="2400" dirty="0">
                <a:solidFill>
                  <a:schemeClr val="bg1"/>
                </a:solidFill>
                <a:latin typeface="Arial"/>
                <a:cs typeface="Arial"/>
              </a:rPr>
              <a:t>Consistent with ram pressure stripping leading to outside-in truncation of SF </a:t>
            </a:r>
          </a:p>
        </p:txBody>
      </p:sp>
      <p:sp>
        <p:nvSpPr>
          <p:cNvPr id="32" name="Down Arrow 31"/>
          <p:cNvSpPr/>
          <p:nvPr/>
        </p:nvSpPr>
        <p:spPr>
          <a:xfrm>
            <a:off x="5945169" y="3604993"/>
            <a:ext cx="332879" cy="388693"/>
          </a:xfrm>
          <a:prstGeom prst="down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840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7F1776-E1D5-6781-6DD5-22CBD4257B1E}"/>
              </a:ext>
            </a:extLst>
          </p:cNvPr>
          <p:cNvSpPr txBox="1"/>
          <p:nvPr/>
        </p:nvSpPr>
        <p:spPr>
          <a:xfrm>
            <a:off x="-102459" y="2524118"/>
            <a:ext cx="2145013" cy="553998"/>
          </a:xfrm>
          <a:prstGeom prst="rect">
            <a:avLst/>
          </a:prstGeom>
          <a:noFill/>
        </p:spPr>
        <p:txBody>
          <a:bodyPr wrap="square" rtlCol="0">
            <a:spAutoFit/>
          </a:bodyPr>
          <a:lstStyle/>
          <a:p>
            <a:pPr algn="ctr"/>
            <a:r>
              <a:rPr lang="en-US" sz="1500" i="1" dirty="0">
                <a:solidFill>
                  <a:schemeClr val="bg1"/>
                </a:solidFill>
                <a:latin typeface="Lucida Sans" panose="020B0602030504020204" pitchFamily="34" charset="77"/>
              </a:rPr>
              <a:t>Barry Newell </a:t>
            </a:r>
          </a:p>
          <a:p>
            <a:pPr algn="ctr"/>
            <a:r>
              <a:rPr lang="en-US" sz="1500" i="1" dirty="0">
                <a:solidFill>
                  <a:schemeClr val="bg1"/>
                </a:solidFill>
                <a:latin typeface="Lucida Sans" panose="020B0602030504020204" pitchFamily="34" charset="77"/>
              </a:rPr>
              <a:t>(PhD supervisor)</a:t>
            </a:r>
          </a:p>
        </p:txBody>
      </p:sp>
      <p:pic>
        <p:nvPicPr>
          <p:cNvPr id="14" name="Picture 13" descr="A group of people standing on the stairs&#10;&#10;Description automatically generated">
            <a:extLst>
              <a:ext uri="{FF2B5EF4-FFF2-40B4-BE49-F238E27FC236}">
                <a16:creationId xmlns:a16="http://schemas.microsoft.com/office/drawing/2014/main" id="{A86CDC54-1B78-27AE-FF44-A9ACB0015AE7}"/>
              </a:ext>
            </a:extLst>
          </p:cNvPr>
          <p:cNvPicPr>
            <a:picLocks noChangeAspect="1"/>
          </p:cNvPicPr>
          <p:nvPr/>
        </p:nvPicPr>
        <p:blipFill>
          <a:blip r:embed="rId2"/>
          <a:srcRect l="2328" t="41939" b="6667"/>
          <a:stretch/>
        </p:blipFill>
        <p:spPr>
          <a:xfrm>
            <a:off x="5317385" y="3906982"/>
            <a:ext cx="3806558" cy="2588821"/>
          </a:xfrm>
          <a:prstGeom prst="rect">
            <a:avLst/>
          </a:prstGeom>
        </p:spPr>
      </p:pic>
      <p:sp>
        <p:nvSpPr>
          <p:cNvPr id="15" name="TextBox 14">
            <a:extLst>
              <a:ext uri="{FF2B5EF4-FFF2-40B4-BE49-F238E27FC236}">
                <a16:creationId xmlns:a16="http://schemas.microsoft.com/office/drawing/2014/main" id="{4CC328B3-25AC-E30C-ABDE-0770E59E792F}"/>
              </a:ext>
            </a:extLst>
          </p:cNvPr>
          <p:cNvSpPr txBox="1"/>
          <p:nvPr/>
        </p:nvSpPr>
        <p:spPr>
          <a:xfrm>
            <a:off x="2187502" y="2189631"/>
            <a:ext cx="2145013" cy="553998"/>
          </a:xfrm>
          <a:prstGeom prst="rect">
            <a:avLst/>
          </a:prstGeom>
          <a:noFill/>
        </p:spPr>
        <p:txBody>
          <a:bodyPr wrap="square" rtlCol="0">
            <a:spAutoFit/>
          </a:bodyPr>
          <a:lstStyle/>
          <a:p>
            <a:pPr algn="ctr"/>
            <a:r>
              <a:rPr lang="en-US" sz="1500" i="1" dirty="0">
                <a:solidFill>
                  <a:schemeClr val="bg1"/>
                </a:solidFill>
                <a:latin typeface="Lucida Sans" panose="020B0602030504020204" pitchFamily="34" charset="77"/>
              </a:rPr>
              <a:t>Don Morton (AAO Director 1976-87)</a:t>
            </a:r>
          </a:p>
        </p:txBody>
      </p:sp>
      <p:sp>
        <p:nvSpPr>
          <p:cNvPr id="16" name="TextBox 15">
            <a:extLst>
              <a:ext uri="{FF2B5EF4-FFF2-40B4-BE49-F238E27FC236}">
                <a16:creationId xmlns:a16="http://schemas.microsoft.com/office/drawing/2014/main" id="{CFDFDF2E-34CE-97D7-70A8-F8C6CFAF9772}"/>
              </a:ext>
            </a:extLst>
          </p:cNvPr>
          <p:cNvSpPr txBox="1"/>
          <p:nvPr/>
        </p:nvSpPr>
        <p:spPr>
          <a:xfrm>
            <a:off x="4406209" y="2187656"/>
            <a:ext cx="2145013" cy="553998"/>
          </a:xfrm>
          <a:prstGeom prst="rect">
            <a:avLst/>
          </a:prstGeom>
          <a:noFill/>
        </p:spPr>
        <p:txBody>
          <a:bodyPr wrap="square" rtlCol="0">
            <a:spAutoFit/>
          </a:bodyPr>
          <a:lstStyle/>
          <a:p>
            <a:pPr algn="ctr"/>
            <a:r>
              <a:rPr lang="en-US" sz="1500" i="1" dirty="0">
                <a:solidFill>
                  <a:schemeClr val="bg1"/>
                </a:solidFill>
                <a:latin typeface="Lucida Sans" panose="020B0602030504020204" pitchFamily="34" charset="77"/>
              </a:rPr>
              <a:t>Russell Cannon (AAO Director 1987-96)</a:t>
            </a:r>
          </a:p>
        </p:txBody>
      </p:sp>
      <p:pic>
        <p:nvPicPr>
          <p:cNvPr id="19" name="Picture 18" descr="A group of people posing for a photo&#10;&#10;Description automatically generated">
            <a:extLst>
              <a:ext uri="{FF2B5EF4-FFF2-40B4-BE49-F238E27FC236}">
                <a16:creationId xmlns:a16="http://schemas.microsoft.com/office/drawing/2014/main" id="{21D8CE66-142C-8D92-7670-15F9D087A5C3}"/>
              </a:ext>
            </a:extLst>
          </p:cNvPr>
          <p:cNvPicPr>
            <a:picLocks noChangeAspect="1"/>
          </p:cNvPicPr>
          <p:nvPr/>
        </p:nvPicPr>
        <p:blipFill>
          <a:blip r:embed="rId3"/>
          <a:stretch>
            <a:fillRect/>
          </a:stretch>
        </p:blipFill>
        <p:spPr>
          <a:xfrm>
            <a:off x="53303" y="3879518"/>
            <a:ext cx="3793385" cy="2528923"/>
          </a:xfrm>
          <a:prstGeom prst="rect">
            <a:avLst/>
          </a:prstGeom>
        </p:spPr>
      </p:pic>
      <p:pic>
        <p:nvPicPr>
          <p:cNvPr id="21" name="Picture 20" descr="A person with short brown hair&#10;&#10;Description automatically generated">
            <a:extLst>
              <a:ext uri="{FF2B5EF4-FFF2-40B4-BE49-F238E27FC236}">
                <a16:creationId xmlns:a16="http://schemas.microsoft.com/office/drawing/2014/main" id="{B0B892C3-1346-8B01-DC69-BB6D76939AE1}"/>
              </a:ext>
            </a:extLst>
          </p:cNvPr>
          <p:cNvPicPr>
            <a:picLocks noChangeAspect="1"/>
          </p:cNvPicPr>
          <p:nvPr/>
        </p:nvPicPr>
        <p:blipFill>
          <a:blip r:embed="rId4"/>
          <a:srcRect b="7087"/>
          <a:stretch/>
        </p:blipFill>
        <p:spPr>
          <a:xfrm>
            <a:off x="6813414" y="231427"/>
            <a:ext cx="2010452" cy="2090811"/>
          </a:xfrm>
          <a:prstGeom prst="rect">
            <a:avLst/>
          </a:prstGeom>
        </p:spPr>
      </p:pic>
      <p:sp>
        <p:nvSpPr>
          <p:cNvPr id="22" name="TextBox 21">
            <a:extLst>
              <a:ext uri="{FF2B5EF4-FFF2-40B4-BE49-F238E27FC236}">
                <a16:creationId xmlns:a16="http://schemas.microsoft.com/office/drawing/2014/main" id="{50A61F94-8E97-59EF-7AAF-BE16DF76D6DB}"/>
              </a:ext>
            </a:extLst>
          </p:cNvPr>
          <p:cNvSpPr txBox="1"/>
          <p:nvPr/>
        </p:nvSpPr>
        <p:spPr>
          <a:xfrm>
            <a:off x="6755544" y="2399431"/>
            <a:ext cx="2145013" cy="784830"/>
          </a:xfrm>
          <a:prstGeom prst="rect">
            <a:avLst/>
          </a:prstGeom>
          <a:noFill/>
        </p:spPr>
        <p:txBody>
          <a:bodyPr wrap="square" rtlCol="0">
            <a:spAutoFit/>
          </a:bodyPr>
          <a:lstStyle/>
          <a:p>
            <a:pPr algn="ctr"/>
            <a:r>
              <a:rPr lang="en-US" sz="1500" i="1" dirty="0">
                <a:solidFill>
                  <a:schemeClr val="bg1"/>
                </a:solidFill>
                <a:latin typeface="Lucida Sans" panose="020B0602030504020204" pitchFamily="34" charset="77"/>
              </a:rPr>
              <a:t>Anne-Marie Lansdown (Dep Sec, DIISR 2007-10)</a:t>
            </a:r>
          </a:p>
        </p:txBody>
      </p:sp>
      <p:sp>
        <p:nvSpPr>
          <p:cNvPr id="23" name="TextBox 22">
            <a:extLst>
              <a:ext uri="{FF2B5EF4-FFF2-40B4-BE49-F238E27FC236}">
                <a16:creationId xmlns:a16="http://schemas.microsoft.com/office/drawing/2014/main" id="{A19F1DF4-86B7-9E07-9587-AF863380480A}"/>
              </a:ext>
            </a:extLst>
          </p:cNvPr>
          <p:cNvSpPr txBox="1"/>
          <p:nvPr/>
        </p:nvSpPr>
        <p:spPr>
          <a:xfrm>
            <a:off x="5676404" y="6495806"/>
            <a:ext cx="2956956" cy="323165"/>
          </a:xfrm>
          <a:prstGeom prst="rect">
            <a:avLst/>
          </a:prstGeom>
          <a:noFill/>
        </p:spPr>
        <p:txBody>
          <a:bodyPr wrap="square" rtlCol="0">
            <a:spAutoFit/>
          </a:bodyPr>
          <a:lstStyle/>
          <a:p>
            <a:pPr algn="ctr"/>
            <a:r>
              <a:rPr lang="en-US" sz="1500" i="1" dirty="0">
                <a:solidFill>
                  <a:schemeClr val="bg1"/>
                </a:solidFill>
                <a:latin typeface="Lucida Sans" panose="020B0602030504020204" pitchFamily="34" charset="77"/>
              </a:rPr>
              <a:t>Durham connection</a:t>
            </a:r>
          </a:p>
        </p:txBody>
      </p:sp>
      <p:sp>
        <p:nvSpPr>
          <p:cNvPr id="24" name="TextBox 23">
            <a:extLst>
              <a:ext uri="{FF2B5EF4-FFF2-40B4-BE49-F238E27FC236}">
                <a16:creationId xmlns:a16="http://schemas.microsoft.com/office/drawing/2014/main" id="{F38B6CA1-E814-C6D2-C4E5-265BEC28F7E2}"/>
              </a:ext>
            </a:extLst>
          </p:cNvPr>
          <p:cNvSpPr txBox="1"/>
          <p:nvPr/>
        </p:nvSpPr>
        <p:spPr>
          <a:xfrm>
            <a:off x="663044" y="6481956"/>
            <a:ext cx="2956956" cy="323165"/>
          </a:xfrm>
          <a:prstGeom prst="rect">
            <a:avLst/>
          </a:prstGeom>
          <a:noFill/>
        </p:spPr>
        <p:txBody>
          <a:bodyPr wrap="square" rtlCol="0">
            <a:spAutoFit/>
          </a:bodyPr>
          <a:lstStyle/>
          <a:p>
            <a:pPr algn="ctr"/>
            <a:r>
              <a:rPr lang="en-US" sz="1500" i="1" dirty="0">
                <a:solidFill>
                  <a:schemeClr val="bg1"/>
                </a:solidFill>
                <a:latin typeface="Lucida Sans" panose="020B0602030504020204" pitchFamily="34" charset="77"/>
              </a:rPr>
              <a:t>SSO/AAO/AAT colleagues</a:t>
            </a:r>
          </a:p>
        </p:txBody>
      </p:sp>
      <p:pic>
        <p:nvPicPr>
          <p:cNvPr id="26" name="Picture 25" descr="A person climbing a rock wall&#10;&#10;Description automatically generated">
            <a:extLst>
              <a:ext uri="{FF2B5EF4-FFF2-40B4-BE49-F238E27FC236}">
                <a16:creationId xmlns:a16="http://schemas.microsoft.com/office/drawing/2014/main" id="{F43909A5-1BBA-8B34-DC1E-0B432D299344}"/>
              </a:ext>
            </a:extLst>
          </p:cNvPr>
          <p:cNvPicPr>
            <a:picLocks noChangeAspect="1"/>
          </p:cNvPicPr>
          <p:nvPr/>
        </p:nvPicPr>
        <p:blipFill>
          <a:blip r:embed="rId5"/>
          <a:stretch>
            <a:fillRect/>
          </a:stretch>
        </p:blipFill>
        <p:spPr>
          <a:xfrm>
            <a:off x="2082375" y="255177"/>
            <a:ext cx="2400036" cy="1873199"/>
          </a:xfrm>
          <a:prstGeom prst="rect">
            <a:avLst/>
          </a:prstGeom>
        </p:spPr>
      </p:pic>
      <p:pic>
        <p:nvPicPr>
          <p:cNvPr id="28" name="Picture 27" descr="A person sitting on a wall&#10;&#10;Description automatically generated">
            <a:extLst>
              <a:ext uri="{FF2B5EF4-FFF2-40B4-BE49-F238E27FC236}">
                <a16:creationId xmlns:a16="http://schemas.microsoft.com/office/drawing/2014/main" id="{CC1D67B3-C4D3-EFF8-06D3-CA914A2EED41}"/>
              </a:ext>
            </a:extLst>
          </p:cNvPr>
          <p:cNvPicPr>
            <a:picLocks noChangeAspect="1"/>
          </p:cNvPicPr>
          <p:nvPr/>
        </p:nvPicPr>
        <p:blipFill>
          <a:blip r:embed="rId6"/>
          <a:srcRect l="21259" t="13688" r="13766" b="20832"/>
          <a:stretch/>
        </p:blipFill>
        <p:spPr>
          <a:xfrm>
            <a:off x="4578839" y="215608"/>
            <a:ext cx="1980442" cy="1995803"/>
          </a:xfrm>
          <a:prstGeom prst="rect">
            <a:avLst/>
          </a:prstGeom>
        </p:spPr>
      </p:pic>
      <p:pic>
        <p:nvPicPr>
          <p:cNvPr id="30" name="Picture 29" descr="A person wearing a cowboy hat&#10;&#10;Description automatically generated">
            <a:extLst>
              <a:ext uri="{FF2B5EF4-FFF2-40B4-BE49-F238E27FC236}">
                <a16:creationId xmlns:a16="http://schemas.microsoft.com/office/drawing/2014/main" id="{550DFFDD-5131-3BE1-A87C-A5B4CEB9BA24}"/>
              </a:ext>
            </a:extLst>
          </p:cNvPr>
          <p:cNvPicPr>
            <a:picLocks noChangeAspect="1"/>
          </p:cNvPicPr>
          <p:nvPr/>
        </p:nvPicPr>
        <p:blipFill>
          <a:blip r:embed="rId7"/>
          <a:srcRect l="35112" t="5282" r="4077" b="29005"/>
          <a:stretch/>
        </p:blipFill>
        <p:spPr>
          <a:xfrm>
            <a:off x="53303" y="81079"/>
            <a:ext cx="2186048" cy="2278163"/>
          </a:xfrm>
          <a:prstGeom prst="rect">
            <a:avLst/>
          </a:prstGeom>
        </p:spPr>
      </p:pic>
      <p:pic>
        <p:nvPicPr>
          <p:cNvPr id="32" name="Picture 31" descr="A close-up of a dome&#10;&#10;Description automatically generated">
            <a:extLst>
              <a:ext uri="{FF2B5EF4-FFF2-40B4-BE49-F238E27FC236}">
                <a16:creationId xmlns:a16="http://schemas.microsoft.com/office/drawing/2014/main" id="{2BDF6456-9E48-A812-659A-1D0C525F6C70}"/>
              </a:ext>
            </a:extLst>
          </p:cNvPr>
          <p:cNvPicPr>
            <a:picLocks noChangeAspect="1"/>
          </p:cNvPicPr>
          <p:nvPr/>
        </p:nvPicPr>
        <p:blipFill>
          <a:blip r:embed="rId8"/>
          <a:stretch>
            <a:fillRect/>
          </a:stretch>
        </p:blipFill>
        <p:spPr>
          <a:xfrm>
            <a:off x="1864427" y="1778542"/>
            <a:ext cx="5527720" cy="2878069"/>
          </a:xfrm>
          <a:prstGeom prst="rect">
            <a:avLst/>
          </a:prstGeom>
        </p:spPr>
      </p:pic>
      <p:sp>
        <p:nvSpPr>
          <p:cNvPr id="33" name="TextBox 32">
            <a:extLst>
              <a:ext uri="{FF2B5EF4-FFF2-40B4-BE49-F238E27FC236}">
                <a16:creationId xmlns:a16="http://schemas.microsoft.com/office/drawing/2014/main" id="{FEB4F4F6-2964-5BA3-D209-C4273C0E50BA}"/>
              </a:ext>
            </a:extLst>
          </p:cNvPr>
          <p:cNvSpPr txBox="1"/>
          <p:nvPr/>
        </p:nvSpPr>
        <p:spPr>
          <a:xfrm>
            <a:off x="3170712" y="2042556"/>
            <a:ext cx="3063833" cy="523220"/>
          </a:xfrm>
          <a:prstGeom prst="rect">
            <a:avLst/>
          </a:prstGeom>
          <a:noFill/>
        </p:spPr>
        <p:txBody>
          <a:bodyPr wrap="square" rtlCol="0">
            <a:spAutoFit/>
          </a:bodyPr>
          <a:lstStyle/>
          <a:p>
            <a:pPr algn="ctr"/>
            <a:r>
              <a:rPr lang="en-US" sz="2800" b="1" dirty="0">
                <a:solidFill>
                  <a:srgbClr val="FF0000"/>
                </a:solidFill>
                <a:latin typeface="Lucida Sans" panose="020B0602030504020204" pitchFamily="34" charset="77"/>
              </a:rPr>
              <a:t>Happy 50</a:t>
            </a:r>
            <a:r>
              <a:rPr lang="en-US" sz="2800" b="1" baseline="30000" dirty="0">
                <a:solidFill>
                  <a:srgbClr val="FF0000"/>
                </a:solidFill>
                <a:latin typeface="Lucida Sans" panose="020B0602030504020204" pitchFamily="34" charset="77"/>
              </a:rPr>
              <a:t>th</a:t>
            </a:r>
            <a:r>
              <a:rPr lang="en-US" sz="2800" b="1" dirty="0">
                <a:solidFill>
                  <a:srgbClr val="FF0000"/>
                </a:solidFill>
                <a:latin typeface="Lucida Sans" panose="020B0602030504020204" pitchFamily="34" charset="77"/>
              </a:rPr>
              <a:t>!!</a:t>
            </a:r>
          </a:p>
        </p:txBody>
      </p:sp>
    </p:spTree>
    <p:extLst>
      <p:ext uri="{BB962C8B-B14F-4D97-AF65-F5344CB8AC3E}">
        <p14:creationId xmlns:p14="http://schemas.microsoft.com/office/powerpoint/2010/main" val="14313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8388" name="Picture 4" descr="Abell-2218"/>
          <p:cNvPicPr>
            <a:picLocks noChangeAspect="1" noChangeArrowheads="1"/>
          </p:cNvPicPr>
          <p:nvPr/>
        </p:nvPicPr>
        <p:blipFill>
          <a:blip r:embed="rId2"/>
          <a:srcRect/>
          <a:stretch>
            <a:fillRect/>
          </a:stretch>
        </p:blipFill>
        <p:spPr bwMode="auto">
          <a:xfrm>
            <a:off x="-76200" y="1547814"/>
            <a:ext cx="9209087" cy="4700587"/>
          </a:xfrm>
          <a:prstGeom prst="rect">
            <a:avLst/>
          </a:prstGeom>
          <a:noFill/>
        </p:spPr>
      </p:pic>
      <p:sp>
        <p:nvSpPr>
          <p:cNvPr id="528389" name="Text Box 5"/>
          <p:cNvSpPr txBox="1">
            <a:spLocks noChangeArrowheads="1"/>
          </p:cNvSpPr>
          <p:nvPr/>
        </p:nvSpPr>
        <p:spPr bwMode="auto">
          <a:xfrm>
            <a:off x="152400" y="0"/>
            <a:ext cx="8991600" cy="1510286"/>
          </a:xfrm>
          <a:prstGeom prst="rect">
            <a:avLst/>
          </a:prstGeom>
          <a:noFill/>
          <a:ln w="38100">
            <a:noFill/>
            <a:miter lim="800000"/>
            <a:headEnd/>
            <a:tailEnd/>
          </a:ln>
          <a:effectLst/>
        </p:spPr>
        <p:txBody>
          <a:bodyPr wrap="square" lIns="90000" tIns="46800" rIns="90000" bIns="46800">
            <a:prstTxWarp prst="textNoShape">
              <a:avLst/>
            </a:prstTxWarp>
            <a:spAutoFit/>
          </a:bodyPr>
          <a:lstStyle/>
          <a:p>
            <a:pPr defTabSz="457200">
              <a:spcBef>
                <a:spcPct val="50000"/>
              </a:spcBef>
            </a:pPr>
            <a:r>
              <a:rPr lang="en-US" sz="3600" dirty="0">
                <a:solidFill>
                  <a:srgbClr val="FFFF00"/>
                </a:solidFill>
                <a:latin typeface="Arial" charset="0"/>
              </a:rPr>
              <a:t>Rich clusters of galaxies</a:t>
            </a:r>
            <a:r>
              <a:rPr lang="en-US" sz="3200" dirty="0">
                <a:solidFill>
                  <a:srgbClr val="FFFF00"/>
                </a:solidFill>
                <a:latin typeface="Arial" charset="0"/>
              </a:rPr>
              <a:t>: </a:t>
            </a:r>
            <a:r>
              <a:rPr lang="en-US" sz="2800" dirty="0">
                <a:solidFill>
                  <a:srgbClr val="FFFF00"/>
                </a:solidFill>
                <a:latin typeface="Arial" charset="0"/>
              </a:rPr>
              <a:t>the densest and most </a:t>
            </a:r>
            <a:r>
              <a:rPr lang="en-US" sz="2800" u="sng" dirty="0">
                <a:solidFill>
                  <a:srgbClr val="FFFF00"/>
                </a:solidFill>
                <a:latin typeface="Arial" charset="0"/>
              </a:rPr>
              <a:t>extreme</a:t>
            </a:r>
            <a:r>
              <a:rPr lang="en-US" sz="2800" dirty="0">
                <a:solidFill>
                  <a:srgbClr val="FFFF00"/>
                </a:solidFill>
                <a:latin typeface="Arial" charset="0"/>
              </a:rPr>
              <a:t> galaxy environments – laboratories that provide the best opportunity for seeing ‘nurture’ at work! </a:t>
            </a:r>
          </a:p>
        </p:txBody>
      </p:sp>
      <p:sp>
        <p:nvSpPr>
          <p:cNvPr id="4" name="TextBox 3"/>
          <p:cNvSpPr txBox="1"/>
          <p:nvPr/>
        </p:nvSpPr>
        <p:spPr>
          <a:xfrm>
            <a:off x="152400" y="6172298"/>
            <a:ext cx="4419600" cy="646331"/>
          </a:xfrm>
          <a:prstGeom prst="rect">
            <a:avLst/>
          </a:prstGeom>
          <a:noFill/>
        </p:spPr>
        <p:txBody>
          <a:bodyPr wrap="square" rtlCol="0">
            <a:spAutoFit/>
          </a:bodyPr>
          <a:lstStyle/>
          <a:p>
            <a:pPr defTabSz="457200">
              <a:buFont typeface="Arial"/>
              <a:buChar char="•"/>
            </a:pPr>
            <a:r>
              <a:rPr lang="en-US" dirty="0">
                <a:solidFill>
                  <a:srgbClr val="FF0000"/>
                </a:solidFill>
                <a:latin typeface="Times New Roman"/>
              </a:rPr>
              <a:t> up to 10</a:t>
            </a:r>
            <a:r>
              <a:rPr lang="en-US" baseline="30000" dirty="0">
                <a:solidFill>
                  <a:srgbClr val="FF0000"/>
                </a:solidFill>
                <a:latin typeface="Times New Roman"/>
              </a:rPr>
              <a:t>3</a:t>
            </a:r>
            <a:r>
              <a:rPr lang="en-US" dirty="0">
                <a:solidFill>
                  <a:srgbClr val="FF0000"/>
                </a:solidFill>
                <a:latin typeface="Times New Roman"/>
              </a:rPr>
              <a:t> galaxies per cubic </a:t>
            </a:r>
            <a:r>
              <a:rPr lang="en-US" dirty="0" err="1">
                <a:solidFill>
                  <a:srgbClr val="FF0000"/>
                </a:solidFill>
                <a:latin typeface="Times New Roman"/>
              </a:rPr>
              <a:t>Mpc</a:t>
            </a:r>
            <a:endParaRPr lang="en-US" dirty="0">
              <a:solidFill>
                <a:srgbClr val="FF0000"/>
              </a:solidFill>
              <a:latin typeface="Times New Roman"/>
            </a:endParaRPr>
          </a:p>
          <a:p>
            <a:pPr defTabSz="457200">
              <a:buFont typeface="Arial"/>
              <a:buChar char="•"/>
            </a:pPr>
            <a:r>
              <a:rPr lang="en-US" dirty="0">
                <a:solidFill>
                  <a:srgbClr val="FF0000"/>
                </a:solidFill>
                <a:latin typeface="Times New Roman"/>
              </a:rPr>
              <a:t> galaxies moving at speeds of ~ 10</a:t>
            </a:r>
            <a:r>
              <a:rPr lang="en-US" baseline="30000" dirty="0">
                <a:solidFill>
                  <a:srgbClr val="FF0000"/>
                </a:solidFill>
                <a:latin typeface="Times New Roman"/>
              </a:rPr>
              <a:t>3</a:t>
            </a:r>
            <a:r>
              <a:rPr lang="en-US" dirty="0">
                <a:solidFill>
                  <a:srgbClr val="FF0000"/>
                </a:solidFill>
                <a:latin typeface="Times New Roman"/>
              </a:rPr>
              <a:t> km s</a:t>
            </a:r>
            <a:r>
              <a:rPr lang="en-US" baseline="30000" dirty="0">
                <a:solidFill>
                  <a:srgbClr val="FF0000"/>
                </a:solidFill>
                <a:latin typeface="Times New Roman"/>
              </a:rPr>
              <a:t>-1</a:t>
            </a:r>
          </a:p>
        </p:txBody>
      </p:sp>
      <p:sp>
        <p:nvSpPr>
          <p:cNvPr id="5" name="TextBox 4"/>
          <p:cNvSpPr txBox="1"/>
          <p:nvPr/>
        </p:nvSpPr>
        <p:spPr>
          <a:xfrm>
            <a:off x="4724400" y="6172298"/>
            <a:ext cx="4419600" cy="646331"/>
          </a:xfrm>
          <a:prstGeom prst="rect">
            <a:avLst/>
          </a:prstGeom>
          <a:noFill/>
        </p:spPr>
        <p:txBody>
          <a:bodyPr wrap="square" rtlCol="0">
            <a:spAutoFit/>
          </a:bodyPr>
          <a:lstStyle/>
          <a:p>
            <a:pPr defTabSz="457200">
              <a:buFont typeface="Arial"/>
              <a:buChar char="•"/>
            </a:pPr>
            <a:r>
              <a:rPr lang="en-US" dirty="0">
                <a:solidFill>
                  <a:srgbClr val="FF0000"/>
                </a:solidFill>
                <a:latin typeface="Times New Roman"/>
              </a:rPr>
              <a:t> very deep/steep gravitational potential well</a:t>
            </a:r>
          </a:p>
          <a:p>
            <a:pPr defTabSz="457200">
              <a:buFont typeface="Arial"/>
              <a:buChar char="•"/>
            </a:pPr>
            <a:r>
              <a:rPr lang="en-US" dirty="0">
                <a:solidFill>
                  <a:srgbClr val="FF0000"/>
                </a:solidFill>
                <a:latin typeface="Times New Roman"/>
              </a:rPr>
              <a:t> galaxies bathed in hot diffuse 10</a:t>
            </a:r>
            <a:r>
              <a:rPr lang="en-US" baseline="30000" dirty="0">
                <a:solidFill>
                  <a:srgbClr val="FF0000"/>
                </a:solidFill>
                <a:latin typeface="Times New Roman"/>
              </a:rPr>
              <a:t>7</a:t>
            </a:r>
            <a:r>
              <a:rPr lang="en-US" dirty="0">
                <a:solidFill>
                  <a:srgbClr val="FF0000"/>
                </a:solidFill>
                <a:latin typeface="Times New Roman"/>
              </a:rPr>
              <a:t>-10</a:t>
            </a:r>
            <a:r>
              <a:rPr lang="en-US" baseline="30000" dirty="0">
                <a:solidFill>
                  <a:srgbClr val="FF0000"/>
                </a:solidFill>
                <a:latin typeface="Times New Roman"/>
              </a:rPr>
              <a:t>8</a:t>
            </a:r>
            <a:r>
              <a:rPr lang="en-US" dirty="0">
                <a:solidFill>
                  <a:srgbClr val="FF0000"/>
                </a:solidFill>
                <a:latin typeface="Times New Roman"/>
              </a:rPr>
              <a:t> K gas</a:t>
            </a:r>
            <a:endParaRPr lang="en-US" baseline="30000" dirty="0">
              <a:solidFill>
                <a:srgbClr val="FF0000"/>
              </a:solidFill>
              <a:latin typeface="Times New Roman"/>
            </a:endParaRPr>
          </a:p>
        </p:txBody>
      </p:sp>
      <p:sp>
        <p:nvSpPr>
          <p:cNvPr id="6" name="TextBox 5"/>
          <p:cNvSpPr txBox="1"/>
          <p:nvPr/>
        </p:nvSpPr>
        <p:spPr>
          <a:xfrm>
            <a:off x="7543849" y="5867498"/>
            <a:ext cx="1512887" cy="246221"/>
          </a:xfrm>
          <a:prstGeom prst="rect">
            <a:avLst/>
          </a:prstGeom>
          <a:noFill/>
        </p:spPr>
        <p:txBody>
          <a:bodyPr wrap="square" rtlCol="0">
            <a:spAutoFit/>
          </a:bodyPr>
          <a:lstStyle/>
          <a:p>
            <a:pPr defTabSz="457200"/>
            <a:r>
              <a:rPr lang="en-US" sz="1000" dirty="0">
                <a:solidFill>
                  <a:srgbClr val="FFFFFF"/>
                </a:solidFill>
                <a:latin typeface="Times New Roman"/>
              </a:rPr>
              <a:t>HST image of </a:t>
            </a:r>
            <a:r>
              <a:rPr lang="en-US" sz="1000" dirty="0" err="1">
                <a:solidFill>
                  <a:srgbClr val="FFFFFF"/>
                </a:solidFill>
                <a:latin typeface="Times New Roman"/>
              </a:rPr>
              <a:t>Abell</a:t>
            </a:r>
            <a:r>
              <a:rPr lang="en-US" sz="1000" dirty="0">
                <a:solidFill>
                  <a:srgbClr val="FFFFFF"/>
                </a:solidFill>
                <a:latin typeface="Times New Roman"/>
              </a:rPr>
              <a:t> 2218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23627" y="340995"/>
            <a:ext cx="7836750" cy="2062103"/>
          </a:xfrm>
          <a:prstGeom prst="rect">
            <a:avLst/>
          </a:prstGeom>
          <a:noFill/>
        </p:spPr>
        <p:txBody>
          <a:bodyPr wrap="square" rtlCol="0">
            <a:spAutoFit/>
          </a:bodyPr>
          <a:lstStyle/>
          <a:p>
            <a:r>
              <a:rPr lang="en-AU" sz="4200" dirty="0">
                <a:solidFill>
                  <a:srgbClr val="FFFF00"/>
                </a:solidFill>
                <a:latin typeface="Arial"/>
                <a:cs typeface="Arial"/>
              </a:rPr>
              <a:t>Mid-to-late 70’s: a time of great scientific opportunity in this field:</a:t>
            </a:r>
          </a:p>
          <a:p>
            <a:endParaRPr lang="en-US" sz="4400" dirty="0">
              <a:solidFill>
                <a:srgbClr val="FFFF00"/>
              </a:solidFill>
              <a:latin typeface="Arial"/>
              <a:cs typeface="Arial"/>
            </a:endParaRPr>
          </a:p>
        </p:txBody>
      </p:sp>
      <p:sp>
        <p:nvSpPr>
          <p:cNvPr id="4" name="TextBox 3">
            <a:extLst>
              <a:ext uri="{FF2B5EF4-FFF2-40B4-BE49-F238E27FC236}">
                <a16:creationId xmlns:a16="http://schemas.microsoft.com/office/drawing/2014/main" id="{401DC6E0-2D46-CCD4-5E2B-76B14DA3BA7A}"/>
              </a:ext>
            </a:extLst>
          </p:cNvPr>
          <p:cNvSpPr txBox="1"/>
          <p:nvPr/>
        </p:nvSpPr>
        <p:spPr>
          <a:xfrm>
            <a:off x="926123" y="2098431"/>
            <a:ext cx="7268308" cy="3816429"/>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latin typeface="Lucida Sans" panose="020B0602030504020204" pitchFamily="34" charset="77"/>
              </a:rPr>
              <a:t>A new era in Anglo-Australian optical/infrared astronomy with the inauguration of the 3.9m Anglo-Australian Telescope</a:t>
            </a:r>
          </a:p>
          <a:p>
            <a:pPr marL="285750" indent="-285750">
              <a:buFont typeface="Arial" panose="020B0604020202020204" pitchFamily="34" charset="0"/>
              <a:buChar char="•"/>
            </a:pPr>
            <a:endParaRPr lang="en-US" sz="2200" dirty="0">
              <a:solidFill>
                <a:schemeClr val="bg1"/>
              </a:solidFill>
              <a:latin typeface="Lucida Sans" panose="020B0602030504020204" pitchFamily="34" charset="77"/>
            </a:endParaRPr>
          </a:p>
          <a:p>
            <a:pPr marL="285750" indent="-285750">
              <a:buFont typeface="Arial" panose="020B0604020202020204" pitchFamily="34" charset="0"/>
              <a:buChar char="•"/>
            </a:pPr>
            <a:r>
              <a:rPr lang="en-US" sz="2200" dirty="0">
                <a:solidFill>
                  <a:schemeClr val="bg1"/>
                </a:solidFill>
                <a:latin typeface="Lucida Sans" panose="020B0602030504020204" pitchFamily="34" charset="77"/>
              </a:rPr>
              <a:t>A new era in cluster galaxy research with the first evidence of significant evolution in their populations published by Butcher &amp; </a:t>
            </a:r>
            <a:r>
              <a:rPr lang="en-US" sz="2200" dirty="0" err="1">
                <a:solidFill>
                  <a:schemeClr val="bg1"/>
                </a:solidFill>
                <a:latin typeface="Lucida Sans" panose="020B0602030504020204" pitchFamily="34" charset="77"/>
              </a:rPr>
              <a:t>Oemler</a:t>
            </a:r>
            <a:r>
              <a:rPr lang="en-US" sz="2200" dirty="0">
                <a:solidFill>
                  <a:schemeClr val="bg1"/>
                </a:solidFill>
                <a:latin typeface="Lucida Sans" panose="020B0602030504020204" pitchFamily="34" charset="77"/>
              </a:rPr>
              <a:t> (1978)</a:t>
            </a:r>
          </a:p>
          <a:p>
            <a:pPr marL="285750" indent="-285750">
              <a:buFont typeface="Arial" panose="020B0604020202020204" pitchFamily="34" charset="0"/>
              <a:buChar char="•"/>
            </a:pPr>
            <a:endParaRPr lang="en-US" sz="2200" dirty="0">
              <a:solidFill>
                <a:schemeClr val="bg1"/>
              </a:solidFill>
              <a:latin typeface="Lucida Sans" panose="020B0602030504020204" pitchFamily="34" charset="77"/>
            </a:endParaRPr>
          </a:p>
          <a:p>
            <a:pPr marL="285750" indent="-285750">
              <a:buFont typeface="Arial" panose="020B0604020202020204" pitchFamily="34" charset="0"/>
              <a:buChar char="•"/>
            </a:pPr>
            <a:r>
              <a:rPr lang="en-US" sz="2200" dirty="0">
                <a:solidFill>
                  <a:schemeClr val="bg1"/>
                </a:solidFill>
                <a:latin typeface="Lucida Sans" panose="020B0602030504020204" pitchFamily="34" charset="77"/>
              </a:rPr>
              <a:t>Yours truly had just commenced PhD studies at MSSSO, ANU.</a:t>
            </a:r>
          </a:p>
        </p:txBody>
      </p:sp>
    </p:spTree>
    <p:extLst>
      <p:ext uri="{BB962C8B-B14F-4D97-AF65-F5344CB8AC3E}">
        <p14:creationId xmlns:p14="http://schemas.microsoft.com/office/powerpoint/2010/main" val="108020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78327" y="262462"/>
            <a:ext cx="8566378" cy="1754326"/>
          </a:xfrm>
          <a:prstGeom prst="rect">
            <a:avLst/>
          </a:prstGeom>
          <a:noFill/>
        </p:spPr>
        <p:txBody>
          <a:bodyPr wrap="square" rtlCol="0">
            <a:spAutoFit/>
          </a:bodyPr>
          <a:lstStyle/>
          <a:p>
            <a:r>
              <a:rPr lang="en-US" sz="3600" dirty="0">
                <a:solidFill>
                  <a:srgbClr val="FFFF00"/>
                </a:solidFill>
                <a:latin typeface="Arial"/>
                <a:cs typeface="Arial"/>
              </a:rPr>
              <a:t>Butcher &amp; </a:t>
            </a:r>
            <a:r>
              <a:rPr lang="en-US" sz="3600" dirty="0" err="1">
                <a:solidFill>
                  <a:srgbClr val="FFFF00"/>
                </a:solidFill>
                <a:latin typeface="Arial"/>
                <a:cs typeface="Arial"/>
              </a:rPr>
              <a:t>Oemler’s</a:t>
            </a:r>
            <a:r>
              <a:rPr lang="en-US" sz="3600" dirty="0">
                <a:solidFill>
                  <a:srgbClr val="FFFF00"/>
                </a:solidFill>
                <a:latin typeface="Arial"/>
                <a:cs typeface="Arial"/>
              </a:rPr>
              <a:t> (1978) discovery of significant evolution in the cores of 2 clusters at z~0.4</a:t>
            </a:r>
          </a:p>
        </p:txBody>
      </p:sp>
      <p:pic>
        <p:nvPicPr>
          <p:cNvPr id="3" name="Picture 2" descr="BO-col-lowz.gif"/>
          <p:cNvPicPr>
            <a:picLocks noChangeAspect="1"/>
          </p:cNvPicPr>
          <p:nvPr/>
        </p:nvPicPr>
        <p:blipFill rotWithShape="1">
          <a:blip r:embed="rId2">
            <a:extLst>
              <a:ext uri="{28A0092B-C50C-407E-A947-70E740481C1C}">
                <a14:useLocalDpi xmlns:a14="http://schemas.microsoft.com/office/drawing/2010/main" val="0"/>
              </a:ext>
            </a:extLst>
          </a:blip>
          <a:srcRect l="13936"/>
          <a:stretch/>
        </p:blipFill>
        <p:spPr>
          <a:xfrm>
            <a:off x="499930" y="2661464"/>
            <a:ext cx="3706362" cy="4088456"/>
          </a:xfrm>
          <a:prstGeom prst="rect">
            <a:avLst/>
          </a:prstGeom>
        </p:spPr>
      </p:pic>
      <p:pic>
        <p:nvPicPr>
          <p:cNvPr id="4" name="Picture 3" descr="BO-col-hiz.gif"/>
          <p:cNvPicPr>
            <a:picLocks noChangeAspect="1"/>
          </p:cNvPicPr>
          <p:nvPr/>
        </p:nvPicPr>
        <p:blipFill rotWithShape="1">
          <a:blip r:embed="rId3">
            <a:extLst>
              <a:ext uri="{28A0092B-C50C-407E-A947-70E740481C1C}">
                <a14:useLocalDpi xmlns:a14="http://schemas.microsoft.com/office/drawing/2010/main" val="0"/>
              </a:ext>
            </a:extLst>
          </a:blip>
          <a:srcRect l="4691" r="2906"/>
          <a:stretch/>
        </p:blipFill>
        <p:spPr>
          <a:xfrm>
            <a:off x="5066911" y="2627556"/>
            <a:ext cx="3796771" cy="4108951"/>
          </a:xfrm>
          <a:prstGeom prst="rect">
            <a:avLst/>
          </a:prstGeom>
        </p:spPr>
      </p:pic>
      <p:sp>
        <p:nvSpPr>
          <p:cNvPr id="5" name="TextBox 4"/>
          <p:cNvSpPr txBox="1"/>
          <p:nvPr/>
        </p:nvSpPr>
        <p:spPr>
          <a:xfrm>
            <a:off x="999862" y="3161432"/>
            <a:ext cx="810698" cy="430887"/>
          </a:xfrm>
          <a:prstGeom prst="rect">
            <a:avLst/>
          </a:prstGeom>
          <a:noFill/>
        </p:spPr>
        <p:txBody>
          <a:bodyPr wrap="square" rtlCol="0">
            <a:spAutoFit/>
          </a:bodyPr>
          <a:lstStyle/>
          <a:p>
            <a:pPr algn="ctr"/>
            <a:r>
              <a:rPr lang="en-US" sz="2200" b="1" dirty="0">
                <a:solidFill>
                  <a:srgbClr val="FF0000"/>
                </a:solidFill>
              </a:rPr>
              <a:t>z ~ 0</a:t>
            </a:r>
          </a:p>
        </p:txBody>
      </p:sp>
      <p:sp>
        <p:nvSpPr>
          <p:cNvPr id="6" name="TextBox 5"/>
          <p:cNvSpPr txBox="1"/>
          <p:nvPr/>
        </p:nvSpPr>
        <p:spPr>
          <a:xfrm>
            <a:off x="5516655" y="3138202"/>
            <a:ext cx="1239179" cy="430887"/>
          </a:xfrm>
          <a:prstGeom prst="rect">
            <a:avLst/>
          </a:prstGeom>
          <a:noFill/>
        </p:spPr>
        <p:txBody>
          <a:bodyPr wrap="square" rtlCol="0">
            <a:spAutoFit/>
          </a:bodyPr>
          <a:lstStyle/>
          <a:p>
            <a:pPr algn="ctr"/>
            <a:r>
              <a:rPr lang="en-US" sz="2200" b="1" dirty="0">
                <a:solidFill>
                  <a:srgbClr val="FF0000"/>
                </a:solidFill>
              </a:rPr>
              <a:t>z ~ 0.4</a:t>
            </a:r>
          </a:p>
        </p:txBody>
      </p:sp>
      <p:sp>
        <p:nvSpPr>
          <p:cNvPr id="7" name="TextBox 6"/>
          <p:cNvSpPr txBox="1"/>
          <p:nvPr/>
        </p:nvSpPr>
        <p:spPr>
          <a:xfrm>
            <a:off x="5651756" y="4134100"/>
            <a:ext cx="1752624" cy="923330"/>
          </a:xfrm>
          <a:prstGeom prst="rect">
            <a:avLst/>
          </a:prstGeom>
          <a:noFill/>
        </p:spPr>
        <p:txBody>
          <a:bodyPr wrap="square" rtlCol="0">
            <a:spAutoFit/>
          </a:bodyPr>
          <a:lstStyle/>
          <a:p>
            <a:r>
              <a:rPr lang="en-US" b="1" dirty="0">
                <a:solidFill>
                  <a:srgbClr val="000090"/>
                </a:solidFill>
              </a:rPr>
              <a:t>Significant population of BLUE galaxies</a:t>
            </a:r>
          </a:p>
        </p:txBody>
      </p:sp>
      <p:cxnSp>
        <p:nvCxnSpPr>
          <p:cNvPr id="9" name="Straight Arrow Connector 8"/>
          <p:cNvCxnSpPr/>
          <p:nvPr/>
        </p:nvCxnSpPr>
        <p:spPr>
          <a:xfrm>
            <a:off x="6323447" y="5093260"/>
            <a:ext cx="797187" cy="797088"/>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61911" y="4134149"/>
            <a:ext cx="5147933" cy="1754326"/>
          </a:xfrm>
          <a:prstGeom prst="rect">
            <a:avLst/>
          </a:prstGeom>
          <a:solidFill>
            <a:srgbClr val="FF0000"/>
          </a:solidFill>
        </p:spPr>
        <p:txBody>
          <a:bodyPr wrap="square" rtlCol="0">
            <a:spAutoFit/>
          </a:bodyPr>
          <a:lstStyle/>
          <a:p>
            <a:pPr algn="ctr"/>
            <a:r>
              <a:rPr lang="en-US" sz="3600" dirty="0">
                <a:solidFill>
                  <a:schemeClr val="bg1"/>
                </a:solidFill>
              </a:rPr>
              <a:t>This so-called “Butcher-</a:t>
            </a:r>
            <a:r>
              <a:rPr lang="en-US" sz="3600" dirty="0" err="1">
                <a:solidFill>
                  <a:schemeClr val="bg1"/>
                </a:solidFill>
              </a:rPr>
              <a:t>Oemler</a:t>
            </a:r>
            <a:r>
              <a:rPr lang="en-US" sz="3600" dirty="0">
                <a:solidFill>
                  <a:schemeClr val="bg1"/>
                </a:solidFill>
              </a:rPr>
              <a:t>” effect was a controversial result!! </a:t>
            </a:r>
          </a:p>
        </p:txBody>
      </p:sp>
    </p:spTree>
    <p:extLst>
      <p:ext uri="{BB962C8B-B14F-4D97-AF65-F5344CB8AC3E}">
        <p14:creationId xmlns:p14="http://schemas.microsoft.com/office/powerpoint/2010/main" val="182004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24279" y="297221"/>
            <a:ext cx="8498820" cy="1200329"/>
          </a:xfrm>
          <a:prstGeom prst="rect">
            <a:avLst/>
          </a:prstGeom>
          <a:noFill/>
        </p:spPr>
        <p:txBody>
          <a:bodyPr wrap="square" rtlCol="0">
            <a:spAutoFit/>
          </a:bodyPr>
          <a:lstStyle/>
          <a:p>
            <a:r>
              <a:rPr lang="en-AU" sz="3600" dirty="0">
                <a:solidFill>
                  <a:srgbClr val="FFFF00"/>
                </a:solidFill>
              </a:rPr>
              <a:t>The Malin-led revolution in uniform, deep, quantitative astro-photography</a:t>
            </a:r>
            <a:endParaRPr lang="en-US" sz="3600" dirty="0">
              <a:solidFill>
                <a:srgbClr val="FFFF00"/>
              </a:solidFill>
            </a:endParaRPr>
          </a:p>
        </p:txBody>
      </p:sp>
      <p:sp>
        <p:nvSpPr>
          <p:cNvPr id="4" name="TextBox 3"/>
          <p:cNvSpPr txBox="1"/>
          <p:nvPr/>
        </p:nvSpPr>
        <p:spPr>
          <a:xfrm>
            <a:off x="4148080" y="2012986"/>
            <a:ext cx="4823654" cy="3046988"/>
          </a:xfrm>
          <a:prstGeom prst="rect">
            <a:avLst/>
          </a:prstGeom>
          <a:noFill/>
        </p:spPr>
        <p:txBody>
          <a:bodyPr wrap="square" rtlCol="0">
            <a:spAutoFit/>
          </a:bodyPr>
          <a:lstStyle/>
          <a:p>
            <a:r>
              <a:rPr lang="en-US" sz="2400" dirty="0">
                <a:solidFill>
                  <a:schemeClr val="bg1"/>
                </a:solidFill>
                <a:latin typeface="Arial"/>
                <a:cs typeface="Arial"/>
              </a:rPr>
              <a:t>Pioneered the development of techniques to </a:t>
            </a:r>
            <a:r>
              <a:rPr lang="en-US" sz="2400" dirty="0" err="1">
                <a:solidFill>
                  <a:schemeClr val="bg1"/>
                </a:solidFill>
                <a:latin typeface="Arial"/>
                <a:cs typeface="Arial"/>
              </a:rPr>
              <a:t>hypersensitize</a:t>
            </a:r>
            <a:r>
              <a:rPr lang="en-US" sz="2400" dirty="0">
                <a:solidFill>
                  <a:schemeClr val="bg1"/>
                </a:solidFill>
                <a:latin typeface="Arial"/>
                <a:cs typeface="Arial"/>
              </a:rPr>
              <a:t> photograph plates and ensure uniformity in their depth and quality that enabled quantitative photographic photometry to very faint limits at the prime focus of the AAT.</a:t>
            </a:r>
          </a:p>
        </p:txBody>
      </p:sp>
      <p:sp>
        <p:nvSpPr>
          <p:cNvPr id="5" name="Down Arrow 4"/>
          <p:cNvSpPr/>
          <p:nvPr/>
        </p:nvSpPr>
        <p:spPr>
          <a:xfrm>
            <a:off x="5755957" y="5120280"/>
            <a:ext cx="445884" cy="64847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486285" y="5903956"/>
            <a:ext cx="7377354" cy="830997"/>
          </a:xfrm>
          <a:prstGeom prst="rect">
            <a:avLst/>
          </a:prstGeom>
          <a:noFill/>
        </p:spPr>
        <p:txBody>
          <a:bodyPr wrap="square" rtlCol="0">
            <a:spAutoFit/>
          </a:bodyPr>
          <a:lstStyle/>
          <a:p>
            <a:r>
              <a:rPr lang="en-US" sz="2400" i="1" dirty="0">
                <a:solidFill>
                  <a:schemeClr val="accent1">
                    <a:lumMod val="20000"/>
                    <a:lumOff val="80000"/>
                  </a:schemeClr>
                </a:solidFill>
                <a:latin typeface="Arial"/>
                <a:cs typeface="Arial"/>
              </a:rPr>
              <a:t>Made a systematic photometric study of the galaxy populations in distant clusters viable.  </a:t>
            </a:r>
          </a:p>
        </p:txBody>
      </p:sp>
      <p:pic>
        <p:nvPicPr>
          <p:cNvPr id="7" name="Picture 6" descr="DaveMalin-young.jpg"/>
          <p:cNvPicPr>
            <a:picLocks noChangeAspect="1"/>
          </p:cNvPicPr>
          <p:nvPr/>
        </p:nvPicPr>
        <p:blipFill>
          <a:blip r:embed="rId2"/>
          <a:stretch>
            <a:fillRect/>
          </a:stretch>
        </p:blipFill>
        <p:spPr>
          <a:xfrm>
            <a:off x="877876" y="1865124"/>
            <a:ext cx="2891870" cy="3614838"/>
          </a:xfrm>
          <a:prstGeom prst="rect">
            <a:avLst/>
          </a:prstGeom>
        </p:spPr>
      </p:pic>
    </p:spTree>
    <p:extLst>
      <p:ext uri="{BB962C8B-B14F-4D97-AF65-F5344CB8AC3E}">
        <p14:creationId xmlns:p14="http://schemas.microsoft.com/office/powerpoint/2010/main" val="345739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3" name="Picture 5" descr="BOeffect-fb-vs-z"/>
          <p:cNvPicPr>
            <a:picLocks noChangeAspect="1" noChangeArrowheads="1"/>
          </p:cNvPicPr>
          <p:nvPr/>
        </p:nvPicPr>
        <p:blipFill>
          <a:blip r:embed="rId2"/>
          <a:srcRect l="7246" t="4211" r="6105" b="50841"/>
          <a:stretch/>
        </p:blipFill>
        <p:spPr bwMode="auto">
          <a:xfrm>
            <a:off x="5061459" y="3466657"/>
            <a:ext cx="4038600" cy="3253836"/>
          </a:xfrm>
          <a:prstGeom prst="rect">
            <a:avLst/>
          </a:prstGeom>
          <a:noFill/>
        </p:spPr>
      </p:pic>
      <p:sp>
        <p:nvSpPr>
          <p:cNvPr id="529414" name="Text Box 6"/>
          <p:cNvSpPr txBox="1">
            <a:spLocks noChangeArrowheads="1"/>
          </p:cNvSpPr>
          <p:nvPr/>
        </p:nvSpPr>
        <p:spPr bwMode="auto">
          <a:xfrm>
            <a:off x="228638" y="510402"/>
            <a:ext cx="4722307" cy="2248950"/>
          </a:xfrm>
          <a:prstGeom prst="rect">
            <a:avLst/>
          </a:prstGeom>
          <a:noFill/>
          <a:ln w="31750">
            <a:solidFill>
              <a:srgbClr val="FFFF00"/>
            </a:solidFill>
            <a:miter lim="800000"/>
            <a:headEnd/>
            <a:tailEnd/>
          </a:ln>
          <a:effectLst/>
        </p:spPr>
        <p:txBody>
          <a:bodyPr wrap="square" lIns="90000" tIns="46800" rIns="90000" bIns="46800">
            <a:prstTxWarp prst="textNoShape">
              <a:avLst/>
            </a:prstTxWarp>
            <a:spAutoFit/>
          </a:bodyPr>
          <a:lstStyle/>
          <a:p>
            <a:pPr defTabSz="457200">
              <a:spcBef>
                <a:spcPct val="50000"/>
              </a:spcBef>
            </a:pPr>
            <a:r>
              <a:rPr lang="en-US" sz="2800" dirty="0">
                <a:solidFill>
                  <a:srgbClr val="FFFF00"/>
                </a:solidFill>
                <a:latin typeface="Arial" charset="0"/>
              </a:rPr>
              <a:t>Confirmed the cores of rich clusters </a:t>
            </a:r>
            <a:r>
              <a:rPr lang="en-US" sz="2800" dirty="0" err="1">
                <a:solidFill>
                  <a:srgbClr val="FFFF00"/>
                </a:solidFill>
                <a:latin typeface="Arial" charset="0"/>
              </a:rPr>
              <a:t>harboured</a:t>
            </a:r>
            <a:r>
              <a:rPr lang="en-US" sz="2800" dirty="0">
                <a:solidFill>
                  <a:srgbClr val="FFFF00"/>
                </a:solidFill>
                <a:latin typeface="Arial" charset="0"/>
              </a:rPr>
              <a:t> significant populations of </a:t>
            </a:r>
            <a:r>
              <a:rPr lang="en-US" sz="2800" dirty="0">
                <a:solidFill>
                  <a:srgbClr val="0000FF"/>
                </a:solidFill>
                <a:latin typeface="Arial" charset="0"/>
              </a:rPr>
              <a:t>BLUE</a:t>
            </a:r>
            <a:r>
              <a:rPr lang="en-US" sz="2800" dirty="0">
                <a:solidFill>
                  <a:srgbClr val="FFFF00"/>
                </a:solidFill>
                <a:latin typeface="Arial" charset="0"/>
              </a:rPr>
              <a:t> galaxies in their recent past (z &gt; 0.2). </a:t>
            </a:r>
          </a:p>
        </p:txBody>
      </p:sp>
      <p:sp>
        <p:nvSpPr>
          <p:cNvPr id="2" name="TextBox 1">
            <a:extLst>
              <a:ext uri="{FF2B5EF4-FFF2-40B4-BE49-F238E27FC236}">
                <a16:creationId xmlns:a16="http://schemas.microsoft.com/office/drawing/2014/main" id="{3E7C6FC6-4CFA-D8DD-3E66-74264C1B5F10}"/>
              </a:ext>
            </a:extLst>
          </p:cNvPr>
          <p:cNvSpPr txBox="1"/>
          <p:nvPr/>
        </p:nvSpPr>
        <p:spPr>
          <a:xfrm>
            <a:off x="640276" y="4358243"/>
            <a:ext cx="4038600" cy="2031325"/>
          </a:xfrm>
          <a:prstGeom prst="rect">
            <a:avLst/>
          </a:prstGeom>
          <a:noFill/>
          <a:ln w="22225">
            <a:solidFill>
              <a:schemeClr val="bg1"/>
            </a:solidFill>
          </a:ln>
        </p:spPr>
        <p:txBody>
          <a:bodyPr wrap="square" rtlCol="0">
            <a:spAutoFit/>
          </a:bodyPr>
          <a:lstStyle/>
          <a:p>
            <a:r>
              <a:rPr lang="en-US" b="1" dirty="0">
                <a:solidFill>
                  <a:schemeClr val="bg1"/>
                </a:solidFill>
                <a:latin typeface="Lucida Sans" panose="020B0602030504020204" pitchFamily="34" charset="77"/>
              </a:rPr>
              <a:t>Couch &amp; Newell (1982) study:</a:t>
            </a:r>
          </a:p>
          <a:p>
            <a:pPr marL="285750" indent="-285750">
              <a:buFont typeface="Arial" panose="020B0604020202020204" pitchFamily="34" charset="0"/>
              <a:buChar char="•"/>
            </a:pPr>
            <a:r>
              <a:rPr lang="en-US" dirty="0">
                <a:solidFill>
                  <a:schemeClr val="bg1"/>
                </a:solidFill>
                <a:latin typeface="Lucida Sans" panose="020B0602030504020204" pitchFamily="34" charset="77"/>
              </a:rPr>
              <a:t>14 southern rich clusters from Abell, Corwin, </a:t>
            </a:r>
            <a:r>
              <a:rPr lang="en-US" dirty="0" err="1">
                <a:solidFill>
                  <a:schemeClr val="bg1"/>
                </a:solidFill>
                <a:latin typeface="Lucida Sans" panose="020B0602030504020204" pitchFamily="34" charset="77"/>
              </a:rPr>
              <a:t>Olowin</a:t>
            </a:r>
            <a:r>
              <a:rPr lang="en-US" dirty="0">
                <a:solidFill>
                  <a:schemeClr val="bg1"/>
                </a:solidFill>
                <a:latin typeface="Lucida Sans" panose="020B0602030504020204" pitchFamily="34" charset="77"/>
              </a:rPr>
              <a:t> (1989) catalog at 0.18&lt; z &lt; 0.39</a:t>
            </a:r>
          </a:p>
          <a:p>
            <a:pPr marL="285750" indent="-285750">
              <a:buFont typeface="Arial" panose="020B0604020202020204" pitchFamily="34" charset="0"/>
              <a:buChar char="•"/>
            </a:pPr>
            <a:r>
              <a:rPr lang="en-US" dirty="0">
                <a:solidFill>
                  <a:schemeClr val="bg1"/>
                </a:solidFill>
                <a:latin typeface="Lucida Sans" panose="020B0602030504020204" pitchFamily="34" charset="77"/>
              </a:rPr>
              <a:t>AAT prime-focus J,F photography, supplemented by CTIO 4m </a:t>
            </a:r>
          </a:p>
        </p:txBody>
      </p:sp>
      <p:pic>
        <p:nvPicPr>
          <p:cNvPr id="3" name="Picture 5" descr="BOeffect-fb-vs-z">
            <a:extLst>
              <a:ext uri="{FF2B5EF4-FFF2-40B4-BE49-F238E27FC236}">
                <a16:creationId xmlns:a16="http://schemas.microsoft.com/office/drawing/2014/main" id="{66860713-88C2-43ED-8C3C-1B84B1CBCEF2}"/>
              </a:ext>
            </a:extLst>
          </p:cNvPr>
          <p:cNvPicPr>
            <a:picLocks noChangeAspect="1" noChangeArrowheads="1"/>
          </p:cNvPicPr>
          <p:nvPr/>
        </p:nvPicPr>
        <p:blipFill>
          <a:blip r:embed="rId2"/>
          <a:srcRect l="5927" t="48366" r="7424" b="4416"/>
          <a:stretch/>
        </p:blipFill>
        <p:spPr bwMode="auto">
          <a:xfrm>
            <a:off x="5061459" y="38690"/>
            <a:ext cx="4038600" cy="3418112"/>
          </a:xfrm>
          <a:prstGeom prst="rect">
            <a:avLst/>
          </a:prstGeom>
          <a:noFill/>
        </p:spPr>
      </p:pic>
      <p:sp>
        <p:nvSpPr>
          <p:cNvPr id="5" name="TextBox 4">
            <a:extLst>
              <a:ext uri="{FF2B5EF4-FFF2-40B4-BE49-F238E27FC236}">
                <a16:creationId xmlns:a16="http://schemas.microsoft.com/office/drawing/2014/main" id="{189B3539-4EE0-D715-C22C-2A0B4F955820}"/>
              </a:ext>
            </a:extLst>
          </p:cNvPr>
          <p:cNvSpPr txBox="1"/>
          <p:nvPr/>
        </p:nvSpPr>
        <p:spPr>
          <a:xfrm>
            <a:off x="6234545" y="344150"/>
            <a:ext cx="2398816" cy="307777"/>
          </a:xfrm>
          <a:prstGeom prst="rect">
            <a:avLst/>
          </a:prstGeom>
          <a:noFill/>
        </p:spPr>
        <p:txBody>
          <a:bodyPr wrap="square" rtlCol="0">
            <a:spAutoFit/>
          </a:bodyPr>
          <a:lstStyle/>
          <a:p>
            <a:r>
              <a:rPr lang="en-US" sz="1400" b="1" dirty="0">
                <a:solidFill>
                  <a:srgbClr val="FF0000"/>
                </a:solidFill>
                <a:latin typeface="Lucida Sans" panose="020B0602030504020204" pitchFamily="34" charset="77"/>
              </a:rPr>
              <a:t>Couch &amp; Newell (1982)</a:t>
            </a:r>
          </a:p>
        </p:txBody>
      </p:sp>
      <p:sp>
        <p:nvSpPr>
          <p:cNvPr id="6" name="TextBox 5">
            <a:extLst>
              <a:ext uri="{FF2B5EF4-FFF2-40B4-BE49-F238E27FC236}">
                <a16:creationId xmlns:a16="http://schemas.microsoft.com/office/drawing/2014/main" id="{F320B57A-5976-E79C-0368-C2D108D6E142}"/>
              </a:ext>
            </a:extLst>
          </p:cNvPr>
          <p:cNvSpPr txBox="1"/>
          <p:nvPr/>
        </p:nvSpPr>
        <p:spPr>
          <a:xfrm>
            <a:off x="6232563" y="3774134"/>
            <a:ext cx="2507675" cy="307777"/>
          </a:xfrm>
          <a:prstGeom prst="rect">
            <a:avLst/>
          </a:prstGeom>
          <a:noFill/>
        </p:spPr>
        <p:txBody>
          <a:bodyPr wrap="square" rtlCol="0">
            <a:spAutoFit/>
          </a:bodyPr>
          <a:lstStyle/>
          <a:p>
            <a:r>
              <a:rPr lang="en-US" sz="1400" b="1" dirty="0">
                <a:solidFill>
                  <a:srgbClr val="FF0000"/>
                </a:solidFill>
                <a:latin typeface="Lucida Sans" panose="020B0602030504020204" pitchFamily="34" charset="77"/>
              </a:rPr>
              <a:t>Butcher &amp; </a:t>
            </a:r>
            <a:r>
              <a:rPr lang="en-US" sz="1400" b="1" dirty="0" err="1">
                <a:solidFill>
                  <a:srgbClr val="FF0000"/>
                </a:solidFill>
                <a:latin typeface="Lucida Sans" panose="020B0602030504020204" pitchFamily="34" charset="77"/>
              </a:rPr>
              <a:t>Oemler</a:t>
            </a:r>
            <a:r>
              <a:rPr lang="en-US" sz="1400" b="1" dirty="0">
                <a:solidFill>
                  <a:srgbClr val="FF0000"/>
                </a:solidFill>
                <a:latin typeface="Lucida Sans" panose="020B0602030504020204" pitchFamily="34" charset="77"/>
              </a:rPr>
              <a:t> (1984)</a:t>
            </a:r>
          </a:p>
        </p:txBody>
      </p:sp>
      <p:sp>
        <p:nvSpPr>
          <p:cNvPr id="529415" name="Text Box 7"/>
          <p:cNvSpPr txBox="1">
            <a:spLocks noChangeArrowheads="1"/>
          </p:cNvSpPr>
          <p:nvPr/>
        </p:nvSpPr>
        <p:spPr bwMode="auto">
          <a:xfrm rot="16200000">
            <a:off x="3054472" y="3144430"/>
            <a:ext cx="4343400" cy="340735"/>
          </a:xfrm>
          <a:prstGeom prst="rect">
            <a:avLst/>
          </a:prstGeom>
          <a:noFill/>
          <a:ln w="38100">
            <a:noFill/>
            <a:miter lim="800000"/>
            <a:headEnd/>
            <a:tailEnd/>
          </a:ln>
          <a:effectLst/>
        </p:spPr>
        <p:txBody>
          <a:bodyPr lIns="90000" tIns="46800" rIns="90000" bIns="46800">
            <a:prstTxWarp prst="textNoShape">
              <a:avLst/>
            </a:prstTxWarp>
            <a:spAutoFit/>
          </a:bodyPr>
          <a:lstStyle/>
          <a:p>
            <a:pPr algn="ctr" defTabSz="457200">
              <a:spcBef>
                <a:spcPct val="50000"/>
              </a:spcBef>
            </a:pPr>
            <a:r>
              <a:rPr lang="en-US" sz="1600" dirty="0">
                <a:solidFill>
                  <a:srgbClr val="003399"/>
                </a:solidFill>
                <a:latin typeface="Comic Sans MS" charset="0"/>
              </a:rPr>
              <a:t>fraction of blue galaxies</a:t>
            </a:r>
          </a:p>
        </p:txBody>
      </p:sp>
      <p:sp>
        <p:nvSpPr>
          <p:cNvPr id="9" name="Right Arrow 8">
            <a:extLst>
              <a:ext uri="{FF2B5EF4-FFF2-40B4-BE49-F238E27FC236}">
                <a16:creationId xmlns:a16="http://schemas.microsoft.com/office/drawing/2014/main" id="{0430841D-5871-0F2B-8DA2-15493B375B18}"/>
              </a:ext>
            </a:extLst>
          </p:cNvPr>
          <p:cNvSpPr/>
          <p:nvPr/>
        </p:nvSpPr>
        <p:spPr bwMode="auto">
          <a:xfrm rot="18923997">
            <a:off x="4228820" y="3542279"/>
            <a:ext cx="1980000" cy="504000"/>
          </a:xfrm>
          <a:prstGeom prst="rightArrow">
            <a:avLst/>
          </a:prstGeom>
          <a:solidFill>
            <a:srgbClr val="FF00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14400" y="98"/>
            <a:ext cx="7315200" cy="769441"/>
          </a:xfrm>
          <a:prstGeom prst="rect">
            <a:avLst/>
          </a:prstGeom>
          <a:noFill/>
        </p:spPr>
        <p:txBody>
          <a:bodyPr wrap="square" rtlCol="0">
            <a:spAutoFit/>
          </a:bodyPr>
          <a:lstStyle/>
          <a:p>
            <a:pPr algn="ctr" defTabSz="457200"/>
            <a:r>
              <a:rPr lang="en-US" sz="4400" dirty="0">
                <a:solidFill>
                  <a:srgbClr val="FFFF00"/>
                </a:solidFill>
                <a:latin typeface="Arial"/>
                <a:cs typeface="Arial"/>
              </a:rPr>
              <a:t>AAT Distant Cluster Survey</a:t>
            </a:r>
          </a:p>
        </p:txBody>
      </p:sp>
      <p:sp>
        <p:nvSpPr>
          <p:cNvPr id="4" name="TextBox 3"/>
          <p:cNvSpPr txBox="1"/>
          <p:nvPr/>
        </p:nvSpPr>
        <p:spPr>
          <a:xfrm>
            <a:off x="533400" y="1167824"/>
            <a:ext cx="8077200" cy="584776"/>
          </a:xfrm>
          <a:prstGeom prst="rect">
            <a:avLst/>
          </a:prstGeom>
          <a:noFill/>
        </p:spPr>
        <p:txBody>
          <a:bodyPr wrap="square" rtlCol="0">
            <a:spAutoFit/>
          </a:bodyPr>
          <a:lstStyle/>
          <a:p>
            <a:pPr defTabSz="457200"/>
            <a:r>
              <a:rPr lang="en-US" sz="3200" i="1" dirty="0">
                <a:solidFill>
                  <a:srgbClr val="FFFF00"/>
                </a:solidFill>
                <a:latin typeface="Arial"/>
                <a:cs typeface="Arial"/>
              </a:rPr>
              <a:t>Rationale:</a:t>
            </a:r>
          </a:p>
        </p:txBody>
      </p:sp>
      <p:sp>
        <p:nvSpPr>
          <p:cNvPr id="5" name="TextBox 4"/>
          <p:cNvSpPr txBox="1"/>
          <p:nvPr/>
        </p:nvSpPr>
        <p:spPr>
          <a:xfrm>
            <a:off x="914400" y="1723170"/>
            <a:ext cx="8077200" cy="1384995"/>
          </a:xfrm>
          <a:prstGeom prst="rect">
            <a:avLst/>
          </a:prstGeom>
          <a:noFill/>
        </p:spPr>
        <p:txBody>
          <a:bodyPr wrap="square" rtlCol="0">
            <a:spAutoFit/>
          </a:bodyPr>
          <a:lstStyle/>
          <a:p>
            <a:pPr marL="274638" indent="-274638" defTabSz="457200">
              <a:buFont typeface="Arial"/>
              <a:buChar char="•"/>
            </a:pPr>
            <a:r>
              <a:rPr lang="en-US" sz="2800" i="1" dirty="0">
                <a:solidFill>
                  <a:prstClr val="white"/>
                </a:solidFill>
                <a:latin typeface="Arial"/>
                <a:cs typeface="Arial"/>
              </a:rPr>
              <a:t>Major cluster catalogues at the time (e.g. </a:t>
            </a:r>
            <a:r>
              <a:rPr lang="en-US" sz="2800" i="1" dirty="0" err="1">
                <a:solidFill>
                  <a:prstClr val="white"/>
                </a:solidFill>
                <a:latin typeface="Arial"/>
                <a:cs typeface="Arial"/>
              </a:rPr>
              <a:t>Abell</a:t>
            </a:r>
            <a:r>
              <a:rPr lang="en-US" sz="2800" i="1" dirty="0">
                <a:solidFill>
                  <a:prstClr val="white"/>
                </a:solidFill>
                <a:latin typeface="Arial"/>
                <a:cs typeface="Arial"/>
              </a:rPr>
              <a:t>) compiled from surveys of Schmidt plates – complete to only </a:t>
            </a:r>
            <a:r>
              <a:rPr lang="en-US" sz="2800" i="1" dirty="0" err="1">
                <a:solidFill>
                  <a:prstClr val="white"/>
                </a:solidFill>
                <a:latin typeface="Arial"/>
                <a:cs typeface="Arial"/>
              </a:rPr>
              <a:t>z</a:t>
            </a:r>
            <a:r>
              <a:rPr lang="en-US" sz="2800" i="1" dirty="0">
                <a:solidFill>
                  <a:prstClr val="white"/>
                </a:solidFill>
                <a:latin typeface="Arial"/>
                <a:cs typeface="Arial"/>
              </a:rPr>
              <a:t> ~ 0.2</a:t>
            </a:r>
          </a:p>
        </p:txBody>
      </p:sp>
      <p:sp>
        <p:nvSpPr>
          <p:cNvPr id="6" name="TextBox 5"/>
          <p:cNvSpPr txBox="1"/>
          <p:nvPr/>
        </p:nvSpPr>
        <p:spPr>
          <a:xfrm>
            <a:off x="914400" y="3175344"/>
            <a:ext cx="8077200" cy="954107"/>
          </a:xfrm>
          <a:prstGeom prst="rect">
            <a:avLst/>
          </a:prstGeom>
          <a:noFill/>
        </p:spPr>
        <p:txBody>
          <a:bodyPr wrap="square" rtlCol="0">
            <a:spAutoFit/>
          </a:bodyPr>
          <a:lstStyle/>
          <a:p>
            <a:pPr marL="274638" indent="-274638" defTabSz="457200">
              <a:buFont typeface="Arial"/>
              <a:buChar char="•"/>
            </a:pPr>
            <a:r>
              <a:rPr lang="en-US" sz="2800" i="1" dirty="0">
                <a:solidFill>
                  <a:prstClr val="white"/>
                </a:solidFill>
                <a:latin typeface="Arial"/>
                <a:cs typeface="Arial"/>
              </a:rPr>
              <a:t>A wealth of deep high quality AAT prime focus plates available in AAO archive </a:t>
            </a:r>
          </a:p>
        </p:txBody>
      </p:sp>
      <p:sp>
        <p:nvSpPr>
          <p:cNvPr id="7" name="TextBox 6"/>
          <p:cNvSpPr txBox="1"/>
          <p:nvPr/>
        </p:nvSpPr>
        <p:spPr>
          <a:xfrm>
            <a:off x="914400" y="4114898"/>
            <a:ext cx="8077200" cy="1384995"/>
          </a:xfrm>
          <a:prstGeom prst="rect">
            <a:avLst/>
          </a:prstGeom>
          <a:noFill/>
        </p:spPr>
        <p:txBody>
          <a:bodyPr wrap="square" rtlCol="0">
            <a:spAutoFit/>
          </a:bodyPr>
          <a:lstStyle/>
          <a:p>
            <a:pPr marL="274638" indent="-274638" defTabSz="457200">
              <a:buFont typeface="Arial"/>
              <a:buChar char="•"/>
            </a:pPr>
            <a:r>
              <a:rPr lang="en-US" sz="2800" i="1" dirty="0" err="1">
                <a:solidFill>
                  <a:prstClr val="white"/>
                </a:solidFill>
                <a:latin typeface="Arial"/>
                <a:cs typeface="Arial"/>
              </a:rPr>
              <a:t>Malin’s</a:t>
            </a:r>
            <a:r>
              <a:rPr lang="en-US" sz="2800" i="1" dirty="0">
                <a:solidFill>
                  <a:prstClr val="white"/>
                </a:solidFill>
                <a:latin typeface="Arial"/>
                <a:cs typeface="Arial"/>
              </a:rPr>
              <a:t> “high contrast” film copies </a:t>
            </a:r>
            <a:r>
              <a:rPr lang="en-US" sz="2800" i="1" dirty="0" err="1">
                <a:solidFill>
                  <a:prstClr val="white"/>
                </a:solidFill>
                <a:latin typeface="Wingdings"/>
                <a:ea typeface="Wingdings"/>
                <a:cs typeface="Wingdings"/>
              </a:rPr>
              <a:t></a:t>
            </a:r>
            <a:r>
              <a:rPr lang="en-US" sz="2800" i="1" dirty="0">
                <a:solidFill>
                  <a:prstClr val="white"/>
                </a:solidFill>
                <a:latin typeface="Arial"/>
                <a:cs typeface="Arial"/>
              </a:rPr>
              <a:t> visually survey plates reliably &amp; efficiently near and down to their faint limits (</a:t>
            </a:r>
            <a:r>
              <a:rPr lang="en-US" sz="2800" i="1" dirty="0" err="1">
                <a:solidFill>
                  <a:prstClr val="white"/>
                </a:solidFill>
                <a:latin typeface="Arial"/>
                <a:cs typeface="Arial"/>
              </a:rPr>
              <a:t>b</a:t>
            </a:r>
            <a:r>
              <a:rPr lang="en-US" sz="2800" i="1" baseline="-25000" dirty="0" err="1">
                <a:solidFill>
                  <a:prstClr val="white"/>
                </a:solidFill>
                <a:latin typeface="Arial"/>
                <a:cs typeface="Arial"/>
              </a:rPr>
              <a:t>J</a:t>
            </a:r>
            <a:r>
              <a:rPr lang="en-US" sz="2800" i="1" dirty="0">
                <a:solidFill>
                  <a:prstClr val="white"/>
                </a:solidFill>
                <a:latin typeface="Arial"/>
                <a:cs typeface="Arial"/>
              </a:rPr>
              <a:t> ~ 24.5, </a:t>
            </a:r>
            <a:r>
              <a:rPr lang="en-US" sz="2800" i="1" dirty="0" err="1">
                <a:solidFill>
                  <a:prstClr val="white"/>
                </a:solidFill>
                <a:latin typeface="Arial"/>
                <a:cs typeface="Arial"/>
              </a:rPr>
              <a:t>r</a:t>
            </a:r>
            <a:r>
              <a:rPr lang="en-US" sz="2800" i="1" baseline="-25000" dirty="0" err="1">
                <a:solidFill>
                  <a:prstClr val="white"/>
                </a:solidFill>
                <a:latin typeface="Arial"/>
                <a:cs typeface="Arial"/>
              </a:rPr>
              <a:t>F</a:t>
            </a:r>
            <a:r>
              <a:rPr lang="en-US" sz="2800" i="1" dirty="0">
                <a:solidFill>
                  <a:prstClr val="white"/>
                </a:solidFill>
                <a:latin typeface="Arial"/>
                <a:cs typeface="Arial"/>
              </a:rPr>
              <a:t> ~ 23.0)</a:t>
            </a:r>
          </a:p>
        </p:txBody>
      </p:sp>
      <p:sp>
        <p:nvSpPr>
          <p:cNvPr id="8" name="TextBox 7"/>
          <p:cNvSpPr txBox="1"/>
          <p:nvPr/>
        </p:nvSpPr>
        <p:spPr>
          <a:xfrm>
            <a:off x="2819400" y="757538"/>
            <a:ext cx="3429000" cy="461665"/>
          </a:xfrm>
          <a:prstGeom prst="rect">
            <a:avLst/>
          </a:prstGeom>
          <a:noFill/>
        </p:spPr>
        <p:txBody>
          <a:bodyPr wrap="square" rtlCol="0">
            <a:spAutoFit/>
          </a:bodyPr>
          <a:lstStyle/>
          <a:p>
            <a:pPr algn="ctr" defTabSz="457200"/>
            <a:r>
              <a:rPr lang="en-US" sz="2400" dirty="0">
                <a:solidFill>
                  <a:srgbClr val="FFFF00"/>
                </a:solidFill>
                <a:latin typeface="Arial"/>
                <a:cs typeface="Arial"/>
              </a:rPr>
              <a:t>(1985-1990)</a:t>
            </a:r>
          </a:p>
        </p:txBody>
      </p:sp>
      <p:sp>
        <p:nvSpPr>
          <p:cNvPr id="9" name="TextBox 8"/>
          <p:cNvSpPr txBox="1"/>
          <p:nvPr/>
        </p:nvSpPr>
        <p:spPr>
          <a:xfrm>
            <a:off x="914400" y="5715098"/>
            <a:ext cx="7696200" cy="954107"/>
          </a:xfrm>
          <a:prstGeom prst="rect">
            <a:avLst/>
          </a:prstGeom>
          <a:noFill/>
          <a:ln w="38100">
            <a:solidFill>
              <a:srgbClr val="FFFF00"/>
            </a:solidFill>
          </a:ln>
        </p:spPr>
        <p:txBody>
          <a:bodyPr wrap="square" rtlCol="0">
            <a:spAutoFit/>
          </a:bodyPr>
          <a:lstStyle/>
          <a:p>
            <a:pPr algn="ctr" defTabSz="457200"/>
            <a:r>
              <a:rPr lang="en-US" sz="2800" dirty="0">
                <a:solidFill>
                  <a:srgbClr val="FFFF00"/>
                </a:solidFill>
                <a:latin typeface="Arial"/>
                <a:cs typeface="Arial"/>
              </a:rPr>
              <a:t>A significantly deeper cluster catalogue over tens of square degrees of sky!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2450" y="152449"/>
            <a:ext cx="4114799" cy="2062103"/>
          </a:xfrm>
          <a:prstGeom prst="rect">
            <a:avLst/>
          </a:prstGeom>
          <a:noFill/>
        </p:spPr>
        <p:txBody>
          <a:bodyPr wrap="square" rtlCol="0">
            <a:spAutoFit/>
          </a:bodyPr>
          <a:lstStyle/>
          <a:p>
            <a:pPr defTabSz="457200"/>
            <a:r>
              <a:rPr lang="en-US" sz="3200" dirty="0">
                <a:solidFill>
                  <a:srgbClr val="FFFF00"/>
                </a:solidFill>
                <a:latin typeface="Arial"/>
                <a:cs typeface="Arial"/>
              </a:rPr>
              <a:t>High contrast film copies of 55 AAT prime focus J and/or F plates surveyed: </a:t>
            </a:r>
          </a:p>
        </p:txBody>
      </p:sp>
      <p:pic>
        <p:nvPicPr>
          <p:cNvPr id="6" name="Picture 5" descr="Plate1c-1.png"/>
          <p:cNvPicPr>
            <a:picLocks noChangeAspect="1"/>
          </p:cNvPicPr>
          <p:nvPr/>
        </p:nvPicPr>
        <p:blipFill>
          <a:blip r:embed="rId2"/>
          <a:srcRect t="3034"/>
          <a:stretch>
            <a:fillRect/>
          </a:stretch>
        </p:blipFill>
        <p:spPr>
          <a:xfrm>
            <a:off x="4229524" y="328272"/>
            <a:ext cx="4914476" cy="3176929"/>
          </a:xfrm>
          <a:prstGeom prst="rect">
            <a:avLst/>
          </a:prstGeom>
        </p:spPr>
      </p:pic>
      <p:pic>
        <p:nvPicPr>
          <p:cNvPr id="7" name="Picture 6" descr="Plate1c-2.png"/>
          <p:cNvPicPr>
            <a:picLocks noChangeAspect="1"/>
          </p:cNvPicPr>
          <p:nvPr/>
        </p:nvPicPr>
        <p:blipFill>
          <a:blip r:embed="rId3"/>
          <a:srcRect t="3946"/>
          <a:stretch>
            <a:fillRect/>
          </a:stretch>
        </p:blipFill>
        <p:spPr>
          <a:xfrm>
            <a:off x="4191001" y="3520281"/>
            <a:ext cx="4990676" cy="3109217"/>
          </a:xfrm>
          <a:prstGeom prst="rect">
            <a:avLst/>
          </a:prstGeom>
        </p:spPr>
      </p:pic>
      <p:sp>
        <p:nvSpPr>
          <p:cNvPr id="8" name="TextBox 7"/>
          <p:cNvSpPr txBox="1"/>
          <p:nvPr/>
        </p:nvSpPr>
        <p:spPr>
          <a:xfrm>
            <a:off x="228600" y="2335561"/>
            <a:ext cx="3581400" cy="1200328"/>
          </a:xfrm>
          <a:prstGeom prst="rect">
            <a:avLst/>
          </a:prstGeom>
          <a:noFill/>
          <a:ln w="38100">
            <a:solidFill>
              <a:schemeClr val="bg1"/>
            </a:solidFill>
          </a:ln>
        </p:spPr>
        <p:txBody>
          <a:bodyPr wrap="square" rtlCol="0">
            <a:spAutoFit/>
          </a:bodyPr>
          <a:lstStyle/>
          <a:p>
            <a:pPr defTabSz="457200"/>
            <a:r>
              <a:rPr lang="en-US" sz="2400" i="1" dirty="0">
                <a:solidFill>
                  <a:prstClr val="white"/>
                </a:solidFill>
                <a:latin typeface="Arial"/>
                <a:cs typeface="Arial"/>
              </a:rPr>
              <a:t>Produced 112 candidate clusters with a `contrast’ factor &gt; 2</a:t>
            </a:r>
          </a:p>
        </p:txBody>
      </p:sp>
      <p:pic>
        <p:nvPicPr>
          <p:cNvPr id="2" name="Picture 1" descr="Fig5-v2.png">
            <a:extLst>
              <a:ext uri="{FF2B5EF4-FFF2-40B4-BE49-F238E27FC236}">
                <a16:creationId xmlns:a16="http://schemas.microsoft.com/office/drawing/2014/main" id="{C40C59E6-9C6D-570C-B68C-B41B458C4C19}"/>
              </a:ext>
            </a:extLst>
          </p:cNvPr>
          <p:cNvPicPr>
            <a:picLocks noChangeAspect="1"/>
          </p:cNvPicPr>
          <p:nvPr/>
        </p:nvPicPr>
        <p:blipFill>
          <a:blip r:embed="rId4"/>
          <a:srcRect t="48925"/>
          <a:stretch/>
        </p:blipFill>
        <p:spPr>
          <a:xfrm>
            <a:off x="228600" y="3656898"/>
            <a:ext cx="3662981" cy="3061405"/>
          </a:xfrm>
          <a:prstGeom prst="rect">
            <a:avLst/>
          </a:prstGeom>
        </p:spPr>
      </p:pic>
      <p:sp>
        <p:nvSpPr>
          <p:cNvPr id="3" name="TextBox 2">
            <a:extLst>
              <a:ext uri="{FF2B5EF4-FFF2-40B4-BE49-F238E27FC236}">
                <a16:creationId xmlns:a16="http://schemas.microsoft.com/office/drawing/2014/main" id="{A5B2C500-D562-2679-6842-5A85694F802C}"/>
              </a:ext>
            </a:extLst>
          </p:cNvPr>
          <p:cNvSpPr txBox="1"/>
          <p:nvPr/>
        </p:nvSpPr>
        <p:spPr>
          <a:xfrm>
            <a:off x="1306286" y="4001984"/>
            <a:ext cx="1971304" cy="584775"/>
          </a:xfrm>
          <a:prstGeom prst="rect">
            <a:avLst/>
          </a:prstGeom>
          <a:noFill/>
        </p:spPr>
        <p:txBody>
          <a:bodyPr wrap="square" rtlCol="0">
            <a:spAutoFit/>
          </a:bodyPr>
          <a:lstStyle/>
          <a:p>
            <a:pPr algn="ctr"/>
            <a:r>
              <a:rPr lang="en-US" sz="1600" dirty="0">
                <a:solidFill>
                  <a:srgbClr val="FF0000"/>
                </a:solidFill>
                <a:latin typeface="Lucida Sans" panose="020B0602030504020204" pitchFamily="34" charset="77"/>
              </a:rPr>
              <a:t>Spectroscopically confirmed</a:t>
            </a:r>
          </a:p>
        </p:txBody>
      </p:sp>
      <p:sp>
        <p:nvSpPr>
          <p:cNvPr id="4" name="TextBox 3">
            <a:extLst>
              <a:ext uri="{FF2B5EF4-FFF2-40B4-BE49-F238E27FC236}">
                <a16:creationId xmlns:a16="http://schemas.microsoft.com/office/drawing/2014/main" id="{3DCF7E71-E38C-2081-1757-0970A051C772}"/>
              </a:ext>
            </a:extLst>
          </p:cNvPr>
          <p:cNvSpPr txBox="1"/>
          <p:nvPr/>
        </p:nvSpPr>
        <p:spPr>
          <a:xfrm>
            <a:off x="6246422" y="6519554"/>
            <a:ext cx="2921330" cy="338554"/>
          </a:xfrm>
          <a:prstGeom prst="rect">
            <a:avLst/>
          </a:prstGeom>
          <a:solidFill>
            <a:schemeClr val="bg1"/>
          </a:solidFill>
        </p:spPr>
        <p:txBody>
          <a:bodyPr wrap="square" rtlCol="0">
            <a:spAutoFit/>
          </a:bodyPr>
          <a:lstStyle/>
          <a:p>
            <a:pPr algn="ctr"/>
            <a:r>
              <a:rPr lang="en-US" sz="1600" dirty="0">
                <a:solidFill>
                  <a:srgbClr val="FF0000"/>
                </a:solidFill>
                <a:latin typeface="Lucida Sans" panose="020B0602030504020204" pitchFamily="34" charset="77"/>
              </a:rPr>
              <a:t>Couch, Ellis, Malin (1991)</a:t>
            </a:r>
          </a:p>
        </p:txBody>
      </p:sp>
      <p:sp>
        <p:nvSpPr>
          <p:cNvPr id="9" name="TextBox 8">
            <a:extLst>
              <a:ext uri="{FF2B5EF4-FFF2-40B4-BE49-F238E27FC236}">
                <a16:creationId xmlns:a16="http://schemas.microsoft.com/office/drawing/2014/main" id="{6AFF1C8C-379E-3393-F548-B0A29BCDF1AE}"/>
              </a:ext>
            </a:extLst>
          </p:cNvPr>
          <p:cNvSpPr txBox="1"/>
          <p:nvPr/>
        </p:nvSpPr>
        <p:spPr>
          <a:xfrm>
            <a:off x="1852550" y="3238994"/>
            <a:ext cx="5961413" cy="830997"/>
          </a:xfrm>
          <a:prstGeom prst="rect">
            <a:avLst/>
          </a:prstGeom>
          <a:solidFill>
            <a:srgbClr val="FF0000"/>
          </a:solidFill>
        </p:spPr>
        <p:txBody>
          <a:bodyPr wrap="square" rtlCol="0">
            <a:spAutoFit/>
          </a:bodyPr>
          <a:lstStyle/>
          <a:p>
            <a:pPr algn="ctr"/>
            <a:r>
              <a:rPr lang="en-US" sz="2400" dirty="0">
                <a:solidFill>
                  <a:schemeClr val="bg1"/>
                </a:solidFill>
                <a:latin typeface="Lucida Sans" panose="020B0602030504020204" pitchFamily="34" charset="77"/>
              </a:rPr>
              <a:t>Provided targets for the Danish-AAO Distant Cluster </a:t>
            </a:r>
            <a:r>
              <a:rPr lang="en-US" sz="2400" dirty="0" err="1">
                <a:solidFill>
                  <a:schemeClr val="bg1"/>
                </a:solidFill>
                <a:latin typeface="Lucida Sans" panose="020B0602030504020204" pitchFamily="34" charset="77"/>
              </a:rPr>
              <a:t>SNIa</a:t>
            </a:r>
            <a:r>
              <a:rPr lang="en-US" sz="2400" dirty="0">
                <a:solidFill>
                  <a:schemeClr val="bg1"/>
                </a:solidFill>
                <a:latin typeface="Lucida Sans" panose="020B0602030504020204" pitchFamily="34" charset="77"/>
              </a:rPr>
              <a:t> Survey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000FF"/>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000FF"/>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0000"/>
            </a:solidFill>
            <a:effectLst/>
            <a:latin typeface="Comic Sans MS"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lnDef>
  </a:objectDefaults>
  <a:extraClrSchemeLst>
    <a:extraClrScheme>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Default Design">
  <a:themeElements>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lnDef>
  </a:objectDefaults>
  <a:extraClrSchemeLst>
    <a:extraClrScheme>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lnDef>
  </a:objectDefaults>
  <a:extraClrSchemeLst>
    <a:extraClrScheme>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Default Design">
  <a:themeElements>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38100" cap="flat" cmpd="sng" algn="ctr">
          <a:solidFill>
            <a:srgbClr val="000080"/>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New Roman" charset="0"/>
          </a:defRPr>
        </a:defPPr>
      </a:lstStyle>
    </a:lnDef>
  </a:objectDefaults>
  <a:extraClrSchemeLst>
    <a:extraClrScheme>
      <a:clrScheme name="6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29168</TotalTime>
  <Words>1542</Words>
  <Application>Microsoft Macintosh PowerPoint</Application>
  <PresentationFormat>On-screen Show (4:3)</PresentationFormat>
  <Paragraphs>160</Paragraphs>
  <Slides>24</Slides>
  <Notes>4</Notes>
  <HiddenSlides>0</HiddenSlides>
  <MMClips>1</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24</vt:i4>
      </vt:variant>
    </vt:vector>
  </HeadingPairs>
  <TitlesOfParts>
    <vt:vector size="44" baseType="lpstr">
      <vt:lpstr>Arial</vt:lpstr>
      <vt:lpstr>Calibri</vt:lpstr>
      <vt:lpstr>Century Gothic</vt:lpstr>
      <vt:lpstr>Comic Sans MS</vt:lpstr>
      <vt:lpstr>Lucida Sans</vt:lpstr>
      <vt:lpstr>Times</vt:lpstr>
      <vt:lpstr>Times New Roman</vt:lpstr>
      <vt:lpstr>Wingdings</vt:lpstr>
      <vt:lpstr>3_Office Theme</vt:lpstr>
      <vt:lpstr>2_Default Design</vt:lpstr>
      <vt:lpstr>7_Default Design</vt:lpstr>
      <vt:lpstr>11_Default Design</vt:lpstr>
      <vt:lpstr>12_Default Design</vt:lpstr>
      <vt:lpstr>16_Default Design</vt:lpstr>
      <vt:lpstr>6_Office Theme</vt:lpstr>
      <vt:lpstr>16_Office Theme</vt:lpstr>
      <vt:lpstr>18_Office Theme</vt:lpstr>
      <vt:lpstr>Default Design</vt:lpstr>
      <vt:lpstr>Black</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Clusters: 11% of non-passive galaxies have &gt;10% “E+A” signature spaxels.</vt:lpstr>
      <vt:lpstr>Field: Only 2% non-passive galaxies have &gt;10% E+A signature spaxels.</vt:lpstr>
      <vt:lpstr>PowerPoint Presentation</vt:lpstr>
      <vt:lpstr>PowerPoint Presentation</vt:lpstr>
    </vt:vector>
  </TitlesOfParts>
  <Company>Swinburne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Warrick  Couch</dc:creator>
  <cp:lastModifiedBy>Warrick Couch</cp:lastModifiedBy>
  <cp:revision>296</cp:revision>
  <dcterms:created xsi:type="dcterms:W3CDTF">2014-07-06T03:13:46Z</dcterms:created>
  <dcterms:modified xsi:type="dcterms:W3CDTF">2024-10-01T05:24:40Z</dcterms:modified>
</cp:coreProperties>
</file>