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76" r:id="rId4"/>
    <p:sldId id="277" r:id="rId5"/>
    <p:sldId id="283" r:id="rId6"/>
    <p:sldId id="281" r:id="rId7"/>
    <p:sldId id="282" r:id="rId8"/>
    <p:sldId id="284" r:id="rId9"/>
    <p:sldId id="28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62" userDrawn="1">
          <p15:clr>
            <a:srgbClr val="A4A3A4"/>
          </p15:clr>
        </p15:guide>
        <p15:guide id="2" pos="415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41FF"/>
    <a:srgbClr val="08DA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183"/>
    <p:restoredTop sz="96023"/>
  </p:normalViewPr>
  <p:slideViewPr>
    <p:cSldViewPr snapToGrid="0" snapToObjects="1">
      <p:cViewPr>
        <p:scale>
          <a:sx n="120" d="100"/>
          <a:sy n="120" d="100"/>
        </p:scale>
        <p:origin x="712" y="104"/>
      </p:cViewPr>
      <p:guideLst>
        <p:guide orient="horz" pos="1162"/>
        <p:guide pos="415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88" d="100"/>
          <a:sy n="88" d="100"/>
        </p:scale>
        <p:origin x="3696" y="19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6C91E4-61AD-B047-B74B-0691894308B3}" type="datetimeFigureOut">
              <a:t>9/28/24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5FC73C-EA7F-7A44-9FDF-26A47B1A500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771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5FC73C-EA7F-7A44-9FDF-26A47B1A5006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20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metal-poor</a:t>
            </a:r>
            <a:r>
              <a:rPr lang="en-US" baseline="0"/>
              <a:t> </a:t>
            </a:r>
            <a:r>
              <a:rPr lang="en-US"/>
              <a:t>halo -</a:t>
            </a:r>
            <a:r>
              <a:rPr lang="en-US" baseline="0"/>
              <a:t> </a:t>
            </a:r>
            <a:r>
              <a:rPr lang="en-US"/>
              <a:t>very faint</a:t>
            </a:r>
            <a:r>
              <a:rPr lang="en-US" baseline="0"/>
              <a:t> but very important for GA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5FC73C-EA7F-7A44-9FDF-26A47B1A5006}" type="slidenum"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49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diamond-shape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5FC73C-EA7F-7A44-9FDF-26A47B1A5006}" type="slidenum">
              <a:rPr lang="uk-UA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02991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Back to the boxy bulge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5FC73C-EA7F-7A44-9FDF-26A47B1A5006}" type="slidenum">
              <a:rPr lang="uk-UA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651463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Answer came a few years layer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5FC73C-EA7F-7A44-9FDF-26A47B1A5006}" type="slidenum">
              <a:rPr lang="uk-UA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9016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Last sllide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5FC73C-EA7F-7A44-9FDF-26A47B1A5006}" type="slidenum">
              <a:rPr lang="uk-UA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721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EC35-0B83-2D49-AD77-166842DD60F3}" type="datetimeFigureOut">
              <a:t>9/28/24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1F7F-7309-1B4A-B182-848085F89095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EC35-0B83-2D49-AD77-166842DD60F3}" type="datetimeFigureOut">
              <a:t>9/28/24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1F7F-7309-1B4A-B182-848085F89095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EC35-0B83-2D49-AD77-166842DD60F3}" type="datetimeFigureOut">
              <a:t>9/28/24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1F7F-7309-1B4A-B182-848085F89095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EC35-0B83-2D49-AD77-166842DD60F3}" type="datetimeFigureOut">
              <a:t>9/28/24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1F7F-7309-1B4A-B182-848085F89095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EC35-0B83-2D49-AD77-166842DD60F3}" type="datetimeFigureOut">
              <a:t>9/28/24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1F7F-7309-1B4A-B182-848085F89095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EC35-0B83-2D49-AD77-166842DD60F3}" type="datetimeFigureOut">
              <a:t>9/28/24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1F7F-7309-1B4A-B182-848085F89095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EC35-0B83-2D49-AD77-166842DD60F3}" type="datetimeFigureOut">
              <a:t>9/28/24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1F7F-7309-1B4A-B182-848085F89095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EC35-0B83-2D49-AD77-166842DD60F3}" type="datetimeFigureOut">
              <a:t>9/28/24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1F7F-7309-1B4A-B182-848085F89095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EC35-0B83-2D49-AD77-166842DD60F3}" type="datetimeFigureOut">
              <a:t>9/28/24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1F7F-7309-1B4A-B182-848085F89095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EC35-0B83-2D49-AD77-166842DD60F3}" type="datetimeFigureOut">
              <a:t>9/28/24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1F7F-7309-1B4A-B182-848085F89095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EC35-0B83-2D49-AD77-166842DD60F3}" type="datetimeFigureOut">
              <a:t>9/28/24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1F7F-7309-1B4A-B182-848085F89095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2EC35-0B83-2D49-AD77-166842DD60F3}" type="datetimeFigureOut">
              <a:t>9/28/24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71F7F-7309-1B4A-B182-848085F8909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90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1672" y="435107"/>
            <a:ext cx="690945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/>
              <a:t>The ARGOS Survey of the Galactic Bulge </a:t>
            </a:r>
          </a:p>
          <a:p>
            <a:pPr algn="ctr"/>
            <a:r>
              <a:rPr lang="en-US" sz="3200"/>
              <a:t>and  its Ongoing Legacy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68035" y="1900533"/>
            <a:ext cx="18310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>
                <a:solidFill>
                  <a:srgbClr val="2D41FF"/>
                </a:solidFill>
              </a:rPr>
              <a:t>Ken Freeman</a:t>
            </a:r>
          </a:p>
          <a:p>
            <a:pPr algn="ctr"/>
            <a:r>
              <a:rPr lang="en-US">
                <a:solidFill>
                  <a:srgbClr val="2D41FF"/>
                </a:solidFill>
              </a:rPr>
              <a:t>  </a:t>
            </a:r>
            <a:r>
              <a:rPr lang="en-US" sz="2400">
                <a:solidFill>
                  <a:srgbClr val="2D41FF"/>
                </a:solidFill>
              </a:rPr>
              <a:t>RSAA</a:t>
            </a:r>
          </a:p>
        </p:txBody>
      </p:sp>
      <p:pic>
        <p:nvPicPr>
          <p:cNvPr id="4" name="Picture 14" descr="COBE_n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19" y="2963119"/>
            <a:ext cx="7109363" cy="3101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89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1533" y="616863"/>
            <a:ext cx="83907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The Galactic Bulge</a:t>
            </a:r>
            <a:r>
              <a:rPr lang="en-US" b="1"/>
              <a:t>  </a:t>
            </a:r>
            <a:r>
              <a:rPr lang="en-US"/>
              <a:t> </a:t>
            </a:r>
          </a:p>
        </p:txBody>
      </p:sp>
      <p:pic>
        <p:nvPicPr>
          <p:cNvPr id="3" name="Picture 14" descr="COBE_n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550" y="1290405"/>
            <a:ext cx="4351364" cy="1898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4119" y="4418182"/>
            <a:ext cx="45456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You can see the flat spinning disk and the </a:t>
            </a:r>
            <a:r>
              <a:rPr lang="en-US" sz="2000">
                <a:solidFill>
                  <a:srgbClr val="2D41FF"/>
                </a:solidFill>
              </a:rPr>
              <a:t>central boxy bulge</a:t>
            </a:r>
            <a:r>
              <a:rPr lang="en-US" sz="2000"/>
              <a:t>. There is also a faint halo of very old metal-deficient stars.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09795" y="5258961"/>
            <a:ext cx="4114165" cy="923330"/>
          </a:xfrm>
          <a:prstGeom prst="rect">
            <a:avLst/>
          </a:prstGeom>
          <a:noFill/>
          <a:ln>
            <a:solidFill>
              <a:srgbClr val="2D41FF"/>
            </a:solidFill>
          </a:ln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2D41FF"/>
                </a:solidFill>
              </a:rPr>
              <a:t>The nearby barred spiral M83 in infrared:  our Galaxy also  has a central bar and would look much like this if seen face-on.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1450" y="3387852"/>
            <a:ext cx="4344034" cy="923330"/>
          </a:xfrm>
          <a:prstGeom prst="rect">
            <a:avLst/>
          </a:prstGeom>
          <a:noFill/>
          <a:ln>
            <a:solidFill>
              <a:srgbClr val="2D41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rgbClr val="2D41FF"/>
                </a:solidFill>
              </a:rPr>
              <a:t>Our Galaxy, the Milky Way, seen edge-on in infrared light : this suppresses the dust </a:t>
            </a:r>
          </a:p>
          <a:p>
            <a:pPr algn="ctr"/>
            <a:r>
              <a:rPr lang="en-US">
                <a:solidFill>
                  <a:srgbClr val="2D41FF"/>
                </a:solidFill>
              </a:rPr>
              <a:t>and shows the underlying structure.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1533" y="5621203"/>
            <a:ext cx="3340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2D41FF"/>
                </a:solidFill>
              </a:rPr>
              <a:t>There is one  more component </a:t>
            </a:r>
            <a:r>
              <a:rPr lang="mr-IN">
                <a:solidFill>
                  <a:srgbClr val="2D41FF"/>
                </a:solidFill>
              </a:rPr>
              <a:t>…</a:t>
            </a:r>
            <a:r>
              <a:rPr lang="en-US">
                <a:solidFill>
                  <a:srgbClr val="2D41FF"/>
                </a:solidFill>
              </a:rPr>
              <a:t>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761" y="1290405"/>
            <a:ext cx="3824533" cy="3772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60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8716" y="5268188"/>
            <a:ext cx="86336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The Milky Way thick disk</a:t>
            </a:r>
            <a:r>
              <a:rPr lang="en-US"/>
              <a:t> is  </a:t>
            </a:r>
            <a:r>
              <a:rPr lang="en-US">
                <a:latin typeface="Times New Roman" charset="0"/>
                <a:ea typeface="Times New Roman" charset="0"/>
                <a:cs typeface="Times New Roman" charset="0"/>
              </a:rPr>
              <a:t>~</a:t>
            </a:r>
            <a:r>
              <a:rPr lang="en-US"/>
              <a:t>3x thicker than the thin disk, </a:t>
            </a:r>
            <a:r>
              <a:rPr lang="en-US">
                <a:solidFill>
                  <a:srgbClr val="FF0000"/>
                </a:solidFill>
              </a:rPr>
              <a:t>very old (&gt; 10 Gyr)  </a:t>
            </a:r>
            <a:r>
              <a:rPr lang="en-US"/>
              <a:t>and  has about 1/3 to 1/10 of the Fe abundance of the sun. </a:t>
            </a:r>
            <a:endParaRPr lang="en-US">
              <a:solidFill>
                <a:srgbClr val="2D41FF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640727" y="1339710"/>
            <a:ext cx="5343690" cy="3718679"/>
            <a:chOff x="1590591" y="21260"/>
            <a:chExt cx="5343690" cy="3718679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90591" y="21260"/>
              <a:ext cx="4018912" cy="3718679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7161" y="1268730"/>
              <a:ext cx="1427120" cy="1155967"/>
            </a:xfrm>
            <a:prstGeom prst="rect">
              <a:avLst/>
            </a:prstGeom>
          </p:spPr>
        </p:pic>
      </p:grpSp>
      <p:grpSp>
        <p:nvGrpSpPr>
          <p:cNvPr id="12" name="Group 11"/>
          <p:cNvGrpSpPr/>
          <p:nvPr/>
        </p:nvGrpSpPr>
        <p:grpSpPr>
          <a:xfrm>
            <a:off x="95697" y="1798799"/>
            <a:ext cx="7450694" cy="2423801"/>
            <a:chOff x="-53165" y="1522353"/>
            <a:chExt cx="7450694" cy="2423801"/>
          </a:xfrm>
        </p:grpSpPr>
        <p:grpSp>
          <p:nvGrpSpPr>
            <p:cNvPr id="7" name="Group 6"/>
            <p:cNvGrpSpPr/>
            <p:nvPr/>
          </p:nvGrpSpPr>
          <p:grpSpPr>
            <a:xfrm>
              <a:off x="3549007" y="1522353"/>
              <a:ext cx="3848522" cy="1641629"/>
              <a:chOff x="3603437" y="1435265"/>
              <a:chExt cx="3848522" cy="1641629"/>
            </a:xfrm>
          </p:grpSpPr>
          <p:cxnSp>
            <p:nvCxnSpPr>
              <p:cNvPr id="6" name="Straight Arrow Connector 5"/>
              <p:cNvCxnSpPr/>
              <p:nvPr/>
            </p:nvCxnSpPr>
            <p:spPr>
              <a:xfrm flipH="1">
                <a:off x="3603437" y="1895420"/>
                <a:ext cx="1855333" cy="1181474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TextBox 7"/>
              <p:cNvSpPr txBox="1"/>
              <p:nvPr/>
            </p:nvSpPr>
            <p:spPr>
              <a:xfrm>
                <a:off x="5447884" y="1435265"/>
                <a:ext cx="2004075" cy="461665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00"/>
                    </a:solidFill>
                  </a:rPr>
                  <a:t>The Thick Disk</a:t>
                </a:r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212649" y="3042175"/>
              <a:ext cx="109517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>
                  <a:solidFill>
                    <a:srgbClr val="2D41FF"/>
                  </a:solidFill>
                </a:rPr>
                <a:t>NGC 891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-53165" y="3361379"/>
              <a:ext cx="154298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/>
                <a:t>(Mouhcine et al </a:t>
              </a:r>
            </a:p>
            <a:p>
              <a:pPr algn="ctr"/>
              <a:r>
                <a:rPr lang="en-US" sz="1600"/>
                <a:t>2010)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59488" y="517403"/>
            <a:ext cx="85911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2D41FF"/>
                </a:solidFill>
              </a:rPr>
              <a:t>Most large spirals like the Milky Way </a:t>
            </a:r>
            <a:r>
              <a:rPr lang="en-US"/>
              <a:t>also have a </a:t>
            </a:r>
            <a:r>
              <a:rPr lang="en-US">
                <a:solidFill>
                  <a:srgbClr val="FF0000"/>
                </a:solidFill>
              </a:rPr>
              <a:t>thick disk</a:t>
            </a:r>
            <a:r>
              <a:rPr lang="en-US"/>
              <a:t>, discovered in the early 1980s.</a:t>
            </a:r>
          </a:p>
          <a:p>
            <a:r>
              <a:rPr lang="en-US"/>
              <a:t>The diamond-shaped structure around the edge-on galaxy NGC 891 below is its thick disk.     </a:t>
            </a:r>
          </a:p>
        </p:txBody>
      </p:sp>
    </p:spTree>
    <p:extLst>
      <p:ext uri="{BB962C8B-B14F-4D97-AF65-F5344CB8AC3E}">
        <p14:creationId xmlns:p14="http://schemas.microsoft.com/office/powerpoint/2010/main" val="190288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COBE_n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86" y="252577"/>
            <a:ext cx="6191653" cy="2701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4424" y="3124245"/>
            <a:ext cx="89695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Boxy bulges are usually a sign that the galaxy has a central bar.</a:t>
            </a:r>
          </a:p>
          <a:p>
            <a:endParaRPr lang="en-US">
              <a:solidFill>
                <a:srgbClr val="FF0000"/>
              </a:solidFill>
            </a:endParaRPr>
          </a:p>
          <a:p>
            <a:r>
              <a:rPr lang="en-US"/>
              <a:t>Around 2010, there were two views about the formation of the </a:t>
            </a:r>
            <a:r>
              <a:rPr lang="en-US">
                <a:solidFill>
                  <a:srgbClr val="FF0000"/>
                </a:solidFill>
              </a:rPr>
              <a:t>boxy bulge </a:t>
            </a:r>
            <a:r>
              <a:rPr lang="en-US"/>
              <a:t>:  </a:t>
            </a:r>
          </a:p>
          <a:p>
            <a:pPr marL="400050" indent="-400050">
              <a:buAutoNum type="romanLcParenBoth"/>
            </a:pPr>
            <a:r>
              <a:rPr lang="en-US"/>
              <a:t>via a major merger, or </a:t>
            </a:r>
          </a:p>
          <a:p>
            <a:pPr marL="400050" indent="-400050">
              <a:buAutoNum type="romanLcParenBoth"/>
            </a:pPr>
            <a:r>
              <a:rPr lang="en-US"/>
              <a:t>by growth from the inner disks via dynamical instability.  </a:t>
            </a:r>
            <a:r>
              <a:rPr lang="en-US">
                <a:solidFill>
                  <a:srgbClr val="2D41FF"/>
                </a:solidFill>
              </a:rPr>
              <a:t>This view was favoured.</a:t>
            </a:r>
          </a:p>
          <a:p>
            <a:endParaRPr lang="en-US"/>
          </a:p>
          <a:p>
            <a:r>
              <a:rPr lang="en-US"/>
              <a:t>Simulations predicted that </a:t>
            </a:r>
            <a:r>
              <a:rPr lang="en-US">
                <a:solidFill>
                  <a:srgbClr val="FF0000"/>
                </a:solidFill>
              </a:rPr>
              <a:t>*</a:t>
            </a:r>
            <a:r>
              <a:rPr lang="en-US"/>
              <a:t> boxy bulges should rotate cylindrically, and </a:t>
            </a:r>
            <a:r>
              <a:rPr lang="en-US">
                <a:solidFill>
                  <a:srgbClr val="FF0000"/>
                </a:solidFill>
              </a:rPr>
              <a:t>*</a:t>
            </a:r>
            <a:r>
              <a:rPr lang="en-US"/>
              <a:t> the stars of the bulge should be a mixture of the </a:t>
            </a:r>
            <a:r>
              <a:rPr lang="en-US">
                <a:solidFill>
                  <a:srgbClr val="2D41FF"/>
                </a:solidFill>
              </a:rPr>
              <a:t>thin disk </a:t>
            </a:r>
            <a:r>
              <a:rPr lang="en-US"/>
              <a:t>and </a:t>
            </a:r>
            <a:r>
              <a:rPr lang="en-US">
                <a:solidFill>
                  <a:srgbClr val="2D41FF"/>
                </a:solidFill>
              </a:rPr>
              <a:t>thick disk </a:t>
            </a:r>
            <a:r>
              <a:rPr lang="en-US"/>
              <a:t>present in the central regions of the Galaxy before the bulge forms, plus whatever stars are formed in the process.  </a:t>
            </a:r>
          </a:p>
          <a:p>
            <a:endParaRPr lang="en-US"/>
          </a:p>
          <a:p>
            <a:r>
              <a:rPr lang="en-US"/>
              <a:t>The ARGOS team (9 AU, 2 FR) was formed to test these predictions with spectra from AAOmega.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68885" y="968828"/>
            <a:ext cx="1712328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>
                <a:solidFill>
                  <a:srgbClr val="2D41FF"/>
                </a:solidFill>
              </a:rPr>
              <a:t>The Galactic</a:t>
            </a:r>
          </a:p>
          <a:p>
            <a:pPr algn="ctr"/>
            <a:r>
              <a:rPr lang="en-US" sz="2400">
                <a:solidFill>
                  <a:srgbClr val="2D41FF"/>
                </a:solidFill>
              </a:rPr>
              <a:t>Boxy Bulge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3450775" y="1831712"/>
            <a:ext cx="2569025" cy="134691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762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53808" y="65931"/>
            <a:ext cx="6369821" cy="400110"/>
          </a:xfrm>
          <a:prstGeom prst="rect">
            <a:avLst/>
          </a:prstGeom>
          <a:noFill/>
          <a:ln>
            <a:solidFill>
              <a:srgbClr val="2D41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rgbClr val="2D41FF"/>
                </a:solidFill>
              </a:rPr>
              <a:t>Metallicity distributions in the boxy Bulge </a:t>
            </a:r>
            <a:r>
              <a:rPr lang="en-US">
                <a:solidFill>
                  <a:srgbClr val="2D41FF"/>
                </a:solidFill>
              </a:rPr>
              <a:t>:  (Ness et al, 2013)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4865912" y="525060"/>
            <a:ext cx="184731" cy="1321872"/>
            <a:chOff x="783428" y="206435"/>
            <a:chExt cx="1011344" cy="2265121"/>
          </a:xfrm>
          <a:noFill/>
        </p:grpSpPr>
        <p:sp>
          <p:nvSpPr>
            <p:cNvPr id="22" name="TextBox 21"/>
            <p:cNvSpPr txBox="1"/>
            <p:nvPr/>
          </p:nvSpPr>
          <p:spPr>
            <a:xfrm>
              <a:off x="783428" y="206435"/>
              <a:ext cx="1011344" cy="632876"/>
            </a:xfrm>
            <a:prstGeom prst="rect">
              <a:avLst/>
            </a:prstGeom>
            <a:grpFill/>
            <a:ln>
              <a:noFill/>
            </a:ln>
          </p:spPr>
          <p:txBody>
            <a:bodyPr wrap="none" rtlCol="0">
              <a:spAutoFit/>
            </a:bodyPr>
            <a:lstStyle/>
            <a:p>
              <a:endParaRPr lang="en-US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H="1">
              <a:off x="1368573" y="732457"/>
              <a:ext cx="40080" cy="1739099"/>
            </a:xfrm>
            <a:prstGeom prst="straightConnector1">
              <a:avLst/>
            </a:prstGeom>
            <a:grpFill/>
            <a:ln>
              <a:noFill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331818" y="5364402"/>
            <a:ext cx="847414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D and E peaks are metal-poor halo stars. The thick disk and thin disk components are present in the bulge:  also metal-rich stars  -  </a:t>
            </a:r>
            <a:r>
              <a:rPr lang="en-US">
                <a:solidFill>
                  <a:srgbClr val="2D41FF"/>
                </a:solidFill>
              </a:rPr>
              <a:t>fractions of each vary with galactic latitude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41538" y="1758993"/>
            <a:ext cx="2269019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/>
              <a:t>S</a:t>
            </a:r>
            <a:r>
              <a:rPr lang="en-US"/>
              <a:t>tars within 3.5 kpc </a:t>
            </a:r>
          </a:p>
          <a:p>
            <a:r>
              <a:rPr lang="en-US"/>
              <a:t>of the Galactic center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1266" y="1610411"/>
            <a:ext cx="9144000" cy="3572984"/>
            <a:chOff x="0" y="557784"/>
            <a:chExt cx="9144000" cy="3572984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495552"/>
              <a:ext cx="9144000" cy="2635216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5696596" y="1020251"/>
              <a:ext cx="1635063" cy="3693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metal-rich stars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H="1">
              <a:off x="5252893" y="1197559"/>
              <a:ext cx="446965" cy="1317041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/>
          </p:nvGrpSpPr>
          <p:grpSpPr>
            <a:xfrm>
              <a:off x="3316316" y="819083"/>
              <a:ext cx="1550809" cy="1485205"/>
              <a:chOff x="646268" y="224723"/>
              <a:chExt cx="1550809" cy="1485205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646268" y="224723"/>
                <a:ext cx="1550809" cy="369332"/>
              </a:xfrm>
              <a:prstGeom prst="rect">
                <a:avLst/>
              </a:prstGeom>
              <a:noFill/>
              <a:ln>
                <a:solidFill>
                  <a:srgbClr val="2D41FF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>
                    <a:solidFill>
                      <a:srgbClr val="2D41FF"/>
                    </a:solidFill>
                  </a:rPr>
                  <a:t>thick disk stars</a:t>
                </a:r>
              </a:p>
            </p:txBody>
          </p:sp>
          <p:cxnSp>
            <p:nvCxnSpPr>
              <p:cNvPr id="26" name="Straight Arrow Connector 25"/>
              <p:cNvCxnSpPr/>
              <p:nvPr/>
            </p:nvCxnSpPr>
            <p:spPr>
              <a:xfrm>
                <a:off x="1613697" y="594055"/>
                <a:ext cx="379695" cy="111587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TextBox 31"/>
            <p:cNvSpPr txBox="1"/>
            <p:nvPr/>
          </p:nvSpPr>
          <p:spPr>
            <a:xfrm>
              <a:off x="4983480" y="557784"/>
              <a:ext cx="1627632" cy="369332"/>
            </a:xfrm>
            <a:prstGeom prst="rect">
              <a:avLst/>
            </a:prstGeom>
            <a:noFill/>
            <a:ln>
              <a:solidFill>
                <a:srgbClr val="2D41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/>
                <a:t>thin disk stars</a:t>
              </a: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H="1">
              <a:off x="4954506" y="911047"/>
              <a:ext cx="29073" cy="91759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656603" y="6200807"/>
            <a:ext cx="782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The metal-rich stars lie in a thin layer near the Galactic plane. What is this layer 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9609" y="606047"/>
            <a:ext cx="84763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The ARGOS team acquired AAT spectra of 28,000 bulge stars.   The </a:t>
            </a:r>
            <a:r>
              <a:rPr lang="en-US">
                <a:solidFill>
                  <a:srgbClr val="FF0000"/>
                </a:solidFill>
              </a:rPr>
              <a:t>cylindrical rotation </a:t>
            </a:r>
            <a:r>
              <a:rPr lang="en-US"/>
              <a:t>of the bulge was evident.  So was the expected </a:t>
            </a:r>
            <a:r>
              <a:rPr lang="en-US">
                <a:solidFill>
                  <a:srgbClr val="FF0000"/>
                </a:solidFill>
              </a:rPr>
              <a:t>broad metallicity distribution with multiple peaks</a:t>
            </a:r>
            <a:r>
              <a:rPr lang="en-US"/>
              <a:t>.   This favored the disk disk instability scenario.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274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JBH_OG_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450" y="1028700"/>
            <a:ext cx="3552825" cy="481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546328" y="2641746"/>
            <a:ext cx="21410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dirty="0">
                <a:solidFill>
                  <a:srgbClr val="132AD9"/>
                </a:solidFill>
                <a:latin typeface="Arial" charset="0"/>
              </a:rPr>
              <a:t>The mass of the bar/bulge is</a:t>
            </a:r>
          </a:p>
          <a:p>
            <a:pPr algn="ctr"/>
            <a:r>
              <a:rPr lang="en-US" altLang="en-US" dirty="0">
                <a:solidFill>
                  <a:srgbClr val="132AD9"/>
                </a:solidFill>
                <a:latin typeface="Arial" charset="0"/>
              </a:rPr>
              <a:t>M = 1.8. 10</a:t>
            </a:r>
            <a:r>
              <a:rPr lang="en-US" altLang="en-US" baseline="30000" dirty="0">
                <a:solidFill>
                  <a:srgbClr val="132AD9"/>
                </a:solidFill>
                <a:latin typeface="Arial" charset="0"/>
              </a:rPr>
              <a:t>10 </a:t>
            </a:r>
            <a:r>
              <a:rPr lang="en-US" altLang="en-US" dirty="0">
                <a:solidFill>
                  <a:srgbClr val="132AD9"/>
                </a:solidFill>
                <a:latin typeface="Arial" charset="0"/>
              </a:rPr>
              <a:t>M</a:t>
            </a:r>
            <a:r>
              <a:rPr lang="en-US" altLang="en-US" baseline="-25000" dirty="0">
                <a:solidFill>
                  <a:srgbClr val="132AD9"/>
                </a:solidFill>
                <a:latin typeface="Arial" charset="0"/>
                <a:sym typeface="Wingdings" charset="2"/>
              </a:rPr>
              <a:t></a:t>
            </a:r>
            <a:r>
              <a:rPr lang="en-US" altLang="en-US" dirty="0">
                <a:solidFill>
                  <a:srgbClr val="132AD9"/>
                </a:solidFill>
                <a:latin typeface="Arial" charset="0"/>
                <a:sym typeface="Wingdings" charset="2"/>
              </a:rPr>
              <a:t> </a:t>
            </a:r>
          </a:p>
          <a:p>
            <a:pPr algn="ctr"/>
            <a:r>
              <a:rPr lang="en-US" altLang="en-US" dirty="0">
                <a:solidFill>
                  <a:srgbClr val="132AD9"/>
                </a:solidFill>
                <a:latin typeface="Arial" charset="0"/>
                <a:sym typeface="Wingdings" charset="2"/>
              </a:rPr>
              <a:t>(</a:t>
            </a:r>
            <a:r>
              <a:rPr lang="en-US" altLang="en-US" dirty="0" err="1">
                <a:solidFill>
                  <a:srgbClr val="132AD9"/>
                </a:solidFill>
                <a:latin typeface="Arial" charset="0"/>
                <a:sym typeface="Wingdings" charset="2"/>
              </a:rPr>
              <a:t>Portail</a:t>
            </a:r>
            <a:r>
              <a:rPr lang="en-US" altLang="en-US" dirty="0">
                <a:solidFill>
                  <a:srgbClr val="132AD9"/>
                </a:solidFill>
                <a:latin typeface="Arial" charset="0"/>
                <a:sym typeface="Wingdings" charset="2"/>
              </a:rPr>
              <a:t> et al 2015).</a:t>
            </a:r>
            <a:endParaRPr lang="en-AU" altLang="en-US" dirty="0"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39824" y="4303765"/>
            <a:ext cx="3253563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altLang="en-US" b="1" dirty="0">
                <a:solidFill>
                  <a:srgbClr val="B80A00"/>
                </a:solidFill>
                <a:latin typeface="Arial" charset="0"/>
              </a:rPr>
              <a:t>T</a:t>
            </a:r>
            <a:r>
              <a:rPr lang="en-AU" altLang="en-US" b="1" dirty="0">
                <a:solidFill>
                  <a:srgbClr val="B80A00"/>
                </a:solidFill>
                <a:latin typeface="Arial" charset="0"/>
              </a:rPr>
              <a:t>he underlying thin flat bar</a:t>
            </a:r>
            <a:r>
              <a:rPr lang="en-AU" altLang="en-US" dirty="0">
                <a:solidFill>
                  <a:srgbClr val="B80A00"/>
                </a:solidFill>
                <a:latin typeface="Arial" charset="0"/>
              </a:rPr>
              <a:t> extends out to R </a:t>
            </a:r>
            <a:r>
              <a:rPr lang="en-AU" altLang="en-US" dirty="0">
                <a:solidFill>
                  <a:srgbClr val="B80A00"/>
                </a:solidFill>
                <a:latin typeface="Times New Roman" charset="0"/>
                <a:ea typeface="Times New Roman" charset="0"/>
                <a:cs typeface="Times New Roman" charset="0"/>
              </a:rPr>
              <a:t>~</a:t>
            </a:r>
            <a:r>
              <a:rPr lang="en-AU" altLang="en-US" dirty="0">
                <a:solidFill>
                  <a:srgbClr val="B80A00"/>
                </a:solidFill>
                <a:latin typeface="Arial" charset="0"/>
              </a:rPr>
              <a:t> 5 </a:t>
            </a:r>
            <a:r>
              <a:rPr lang="en-AU" altLang="en-US" dirty="0" err="1">
                <a:solidFill>
                  <a:srgbClr val="B80A00"/>
                </a:solidFill>
                <a:latin typeface="Arial" charset="0"/>
              </a:rPr>
              <a:t>kpc </a:t>
            </a:r>
          </a:p>
          <a:p>
            <a:pPr algn="ctr"/>
            <a:r>
              <a:rPr lang="en-AU" altLang="en-US" dirty="0" err="1">
                <a:solidFill>
                  <a:srgbClr val="B80A00"/>
                </a:solidFill>
                <a:latin typeface="Arial" charset="0"/>
              </a:rPr>
              <a:t>(scale height 180 pc)</a:t>
            </a:r>
            <a:r>
              <a:rPr lang="en-AU" altLang="en-US" dirty="0">
                <a:solidFill>
                  <a:srgbClr val="B80A00"/>
                </a:solidFill>
                <a:latin typeface="Arial" charset="0"/>
              </a:rPr>
              <a:t> </a:t>
            </a:r>
            <a:endParaRPr lang="en-AU" altLang="en-US" dirty="0"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17647" y="1350048"/>
            <a:ext cx="3536738" cy="92333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>
                <a:solidFill>
                  <a:srgbClr val="C00000"/>
                </a:solidFill>
              </a:rPr>
              <a:t>The structure of the inner Galaxy</a:t>
            </a:r>
          </a:p>
          <a:p>
            <a:pPr algn="ctr"/>
            <a:r>
              <a:rPr lang="en-US"/>
              <a:t>The boxy/peanut bar/bulge and the</a:t>
            </a:r>
          </a:p>
          <a:p>
            <a:pPr algn="ctr"/>
            <a:r>
              <a:rPr lang="en-US"/>
              <a:t>extended flat bar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4691" y="1569338"/>
            <a:ext cx="119269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/>
              <a:t>view from Sun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2076" y="5134254"/>
            <a:ext cx="135941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/>
              <a:t>view fom infinity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0433" y="3376907"/>
            <a:ext cx="123918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/>
              <a:t>view from pole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2139" y="112073"/>
            <a:ext cx="7687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In 2015, Wegg made a detailed study of the structure of the bulge, using IR</a:t>
            </a:r>
          </a:p>
          <a:p>
            <a:r>
              <a:rPr lang="en-US"/>
              <a:t>photometry of a large sample of </a:t>
            </a:r>
            <a:r>
              <a:rPr lang="en-US">
                <a:solidFill>
                  <a:srgbClr val="2D41FF"/>
                </a:solidFill>
              </a:rPr>
              <a:t>red clump giants </a:t>
            </a:r>
            <a:r>
              <a:rPr lang="en-US"/>
              <a:t>in the inner Galaxy</a:t>
            </a:r>
          </a:p>
        </p:txBody>
      </p:sp>
    </p:spTree>
    <p:extLst>
      <p:ext uri="{BB962C8B-B14F-4D97-AF65-F5344CB8AC3E}">
        <p14:creationId xmlns:p14="http://schemas.microsoft.com/office/powerpoint/2010/main" val="172918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0070" y="1199541"/>
            <a:ext cx="85945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We see similar stars near the sun:  they cannot have formed near the sun because the </a:t>
            </a:r>
          </a:p>
          <a:p>
            <a:r>
              <a:rPr lang="en-US"/>
              <a:t>ISM near the sun is not so metal-rich.   The metal-rich stars near the sun are believed to </a:t>
            </a:r>
          </a:p>
          <a:p>
            <a:r>
              <a:rPr lang="en-US"/>
              <a:t>have </a:t>
            </a:r>
            <a:r>
              <a:rPr lang="en-US">
                <a:solidFill>
                  <a:srgbClr val="2D41FF"/>
                </a:solidFill>
              </a:rPr>
              <a:t>migrated</a:t>
            </a:r>
            <a:r>
              <a:rPr lang="en-US"/>
              <a:t> from the inner Galaxy, where the ISM is more metal rich.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6428" y="2538305"/>
            <a:ext cx="3934047" cy="25853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The </a:t>
            </a:r>
            <a:r>
              <a:rPr lang="en-US">
                <a:solidFill>
                  <a:srgbClr val="2D41FF"/>
                </a:solidFill>
              </a:rPr>
              <a:t>migration mechanism </a:t>
            </a:r>
            <a:r>
              <a:rPr lang="en-US"/>
              <a:t>is not well understood.    </a:t>
            </a:r>
            <a:r>
              <a:rPr lang="en-US">
                <a:solidFill>
                  <a:srgbClr val="FF0000"/>
                </a:solidFill>
              </a:rPr>
              <a:t>It would be useful to know exactly where the metal rich stars come from in the inner Galaxy.</a:t>
            </a:r>
          </a:p>
          <a:p>
            <a:endParaRPr lang="en-US"/>
          </a:p>
          <a:p>
            <a:r>
              <a:rPr lang="en-US">
                <a:solidFill>
                  <a:srgbClr val="2D41FF"/>
                </a:solidFill>
              </a:rPr>
              <a:t>Ness, Wylie et al (2021) </a:t>
            </a:r>
            <a:r>
              <a:rPr lang="en-US"/>
              <a:t>combined ARGOS and APOGEE survey data and </a:t>
            </a:r>
            <a:r>
              <a:rPr lang="en-US">
                <a:solidFill>
                  <a:srgbClr val="FF0000"/>
                </a:solidFill>
              </a:rPr>
              <a:t>located the metal-rich bar/bulge stars. </a:t>
            </a:r>
          </a:p>
          <a:p>
            <a:r>
              <a:rPr lang="en-US">
                <a:solidFill>
                  <a:srgbClr val="2D41FF"/>
                </a:solidFill>
              </a:rPr>
              <a:t>They are mostly out in the thin flat bar.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8749" y="541133"/>
            <a:ext cx="69041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Where do the ARGOS metal-rich ([Fe/H] &gt; 0)  bar/bulge stars lie ?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5603013" y="2098349"/>
            <a:ext cx="3552825" cy="4819650"/>
            <a:chOff x="5156457" y="2513026"/>
            <a:chExt cx="3552825" cy="4819650"/>
          </a:xfrm>
        </p:grpSpPr>
        <p:pic>
          <p:nvPicPr>
            <p:cNvPr id="8" name="Picture 2" descr="JBH_OG_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56457" y="2513026"/>
              <a:ext cx="3552825" cy="4819650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xtLst/>
          </p:spPr>
        </p:pic>
        <p:sp>
          <p:nvSpPr>
            <p:cNvPr id="10" name="Donut 9"/>
            <p:cNvSpPr/>
            <p:nvPr/>
          </p:nvSpPr>
          <p:spPr>
            <a:xfrm>
              <a:off x="6613465" y="5286290"/>
              <a:ext cx="308344" cy="295808"/>
            </a:xfrm>
            <a:prstGeom prst="donut">
              <a:avLst>
                <a:gd name="adj" fmla="val 1688"/>
              </a:avLst>
            </a:prstGeom>
            <a:solidFill>
              <a:srgbClr val="7030A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Donut 10"/>
            <p:cNvSpPr/>
            <p:nvPr/>
          </p:nvSpPr>
          <p:spPr>
            <a:xfrm>
              <a:off x="7148643" y="4311628"/>
              <a:ext cx="308344" cy="295808"/>
            </a:xfrm>
            <a:prstGeom prst="donut">
              <a:avLst>
                <a:gd name="adj" fmla="val 1688"/>
              </a:avLst>
            </a:prstGeom>
            <a:solidFill>
              <a:srgbClr val="7030A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14" name="Straight Arrow Connector 13"/>
          <p:cNvCxnSpPr/>
          <p:nvPr/>
        </p:nvCxnSpPr>
        <p:spPr>
          <a:xfrm flipV="1">
            <a:off x="4316819" y="4095169"/>
            <a:ext cx="3289013" cy="4980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316819" y="5029200"/>
            <a:ext cx="2743202" cy="1063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50070" y="5528933"/>
            <a:ext cx="5352943" cy="120032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The main </a:t>
            </a:r>
            <a:r>
              <a:rPr lang="en-US">
                <a:solidFill>
                  <a:srgbClr val="FF0000"/>
                </a:solidFill>
              </a:rPr>
              <a:t>concentration of metal-rich stars </a:t>
            </a:r>
            <a:r>
              <a:rPr lang="en-US"/>
              <a:t>is not in the central bulge but in the </a:t>
            </a:r>
            <a:r>
              <a:rPr lang="en-US">
                <a:solidFill>
                  <a:srgbClr val="FF0000"/>
                </a:solidFill>
              </a:rPr>
              <a:t>flat bar </a:t>
            </a:r>
            <a:r>
              <a:rPr lang="en-US"/>
              <a:t>region, |Z| &lt; 0.5 kpc,  </a:t>
            </a:r>
          </a:p>
          <a:p>
            <a:r>
              <a:rPr lang="en-US"/>
              <a:t>2.5 &lt; |X| &lt; 4.5 kpc.  How did the flat bar form, and why is it so metal-rich ?  </a:t>
            </a:r>
          </a:p>
        </p:txBody>
      </p:sp>
    </p:spTree>
    <p:extLst>
      <p:ext uri="{BB962C8B-B14F-4D97-AF65-F5344CB8AC3E}">
        <p14:creationId xmlns:p14="http://schemas.microsoft.com/office/powerpoint/2010/main" val="958319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8640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568" y="298597"/>
            <a:ext cx="8293395" cy="573609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4279" y="6283840"/>
            <a:ext cx="27792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rgbClr val="2D41FF"/>
                </a:solidFill>
              </a:rPr>
              <a:t>Kinematics of pop A, B, 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15738" y="6451996"/>
            <a:ext cx="2706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Ness et al 2013  (ARGOSIV)</a:t>
            </a:r>
          </a:p>
        </p:txBody>
      </p:sp>
    </p:spTree>
    <p:extLst>
      <p:ext uri="{BB962C8B-B14F-4D97-AF65-F5344CB8AC3E}">
        <p14:creationId xmlns:p14="http://schemas.microsoft.com/office/powerpoint/2010/main" val="513380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3837</TotalTime>
  <Words>626</Words>
  <Application>Microsoft Macintosh PowerPoint</Application>
  <PresentationFormat>On-screen Show (4:3)</PresentationFormat>
  <Paragraphs>73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Calibri</vt:lpstr>
      <vt:lpstr>Calibri Light</vt:lpstr>
      <vt:lpstr>Mangal</vt:lpstr>
      <vt:lpstr>Times New Roman</vt:lpstr>
      <vt:lpstr>Wingdings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261</cp:revision>
  <dcterms:created xsi:type="dcterms:W3CDTF">2024-09-09T06:40:14Z</dcterms:created>
  <dcterms:modified xsi:type="dcterms:W3CDTF">2024-09-28T07:29:01Z</dcterms:modified>
</cp:coreProperties>
</file>