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3" r:id="rId5"/>
  </p:sldMasterIdLst>
  <p:notesMasterIdLst>
    <p:notesMasterId r:id="rId26"/>
  </p:notesMasterIdLst>
  <p:sldIdLst>
    <p:sldId id="256" r:id="rId6"/>
    <p:sldId id="260" r:id="rId7"/>
    <p:sldId id="274" r:id="rId8"/>
    <p:sldId id="257" r:id="rId9"/>
    <p:sldId id="261" r:id="rId10"/>
    <p:sldId id="262" r:id="rId11"/>
    <p:sldId id="263" r:id="rId12"/>
    <p:sldId id="265" r:id="rId13"/>
    <p:sldId id="267" r:id="rId14"/>
    <p:sldId id="264" r:id="rId15"/>
    <p:sldId id="275" r:id="rId16"/>
    <p:sldId id="276" r:id="rId17"/>
    <p:sldId id="277" r:id="rId18"/>
    <p:sldId id="278" r:id="rId19"/>
    <p:sldId id="279" r:id="rId20"/>
    <p:sldId id="258" r:id="rId21"/>
    <p:sldId id="272" r:id="rId22"/>
    <p:sldId id="271" r:id="rId23"/>
    <p:sldId id="268" r:id="rId24"/>
    <p:sldId id="2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4178"/>
    <a:srgbClr val="9B2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24" autoAdjust="0"/>
    <p:restoredTop sz="88520"/>
  </p:normalViewPr>
  <p:slideViewPr>
    <p:cSldViewPr snapToGrid="0">
      <p:cViewPr varScale="1">
        <p:scale>
          <a:sx n="78" d="100"/>
          <a:sy n="78" d="100"/>
        </p:scale>
        <p:origin x="9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53146D-099C-F94E-9D9B-3EE5E61A93C6}" type="doc">
      <dgm:prSet loTypeId="urn:microsoft.com/office/officeart/2005/8/layout/hProcess9" loCatId="" qsTypeId="urn:microsoft.com/office/officeart/2005/8/quickstyle/simple1" qsCatId="simple" csTypeId="urn:microsoft.com/office/officeart/2005/8/colors/accent1_2" csCatId="accent1" phldr="1"/>
      <dgm:spPr/>
    </dgm:pt>
    <dgm:pt modelId="{AE624B9B-537A-044B-A542-FF5D2703AE4D}">
      <dgm:prSet phldrT="[Text]"/>
      <dgm:spPr/>
      <dgm:t>
        <a:bodyPr/>
        <a:lstStyle/>
        <a:p>
          <a:pPr>
            <a:buFont typeface="+mj-lt"/>
            <a:buAutoNum type="arabicPeriod"/>
          </a:pPr>
          <a:r>
            <a:rPr lang="en-US" dirty="0">
              <a:solidFill>
                <a:schemeClr val="bg2"/>
              </a:solidFill>
            </a:rPr>
            <a:t>National presentations and discussion at the 2023 and 2024 Annual Scientific Meetings of the ASA</a:t>
          </a:r>
          <a:endParaRPr lang="en-GB" dirty="0">
            <a:solidFill>
              <a:schemeClr val="bg2"/>
            </a:solidFill>
          </a:endParaRPr>
        </a:p>
      </dgm:t>
    </dgm:pt>
    <dgm:pt modelId="{E66C4B2C-DD46-C64A-8685-48F2F21E8CDF}" type="parTrans" cxnId="{0AF80336-B934-7248-BD26-435F4640D541}">
      <dgm:prSet/>
      <dgm:spPr/>
      <dgm:t>
        <a:bodyPr/>
        <a:lstStyle/>
        <a:p>
          <a:endParaRPr lang="en-GB"/>
        </a:p>
      </dgm:t>
    </dgm:pt>
    <dgm:pt modelId="{14F4A09E-7AA5-4149-9C29-BA3C66D0B7FA}" type="sibTrans" cxnId="{0AF80336-B934-7248-BD26-435F4640D541}">
      <dgm:prSet/>
      <dgm:spPr/>
      <dgm:t>
        <a:bodyPr/>
        <a:lstStyle/>
        <a:p>
          <a:endParaRPr lang="en-GB"/>
        </a:p>
      </dgm:t>
    </dgm:pt>
    <dgm:pt modelId="{A8AF818F-AC6C-E845-8193-FD0FA39C63C0}">
      <dgm:prSet/>
      <dgm:spPr/>
      <dgm:t>
        <a:bodyPr/>
        <a:lstStyle/>
        <a:p>
          <a:r>
            <a:rPr lang="en-US" dirty="0">
              <a:solidFill>
                <a:schemeClr val="bg2"/>
              </a:solidFill>
            </a:rPr>
            <a:t>Nationwide town hall and WG meetings between Feb-July 2024</a:t>
          </a:r>
        </a:p>
      </dgm:t>
    </dgm:pt>
    <dgm:pt modelId="{2489C3B1-748B-FA45-B170-6C547C2D0DA2}" type="parTrans" cxnId="{2A7EDD37-7800-014A-A142-5F34AC84B5C7}">
      <dgm:prSet/>
      <dgm:spPr/>
      <dgm:t>
        <a:bodyPr/>
        <a:lstStyle/>
        <a:p>
          <a:endParaRPr lang="en-GB"/>
        </a:p>
      </dgm:t>
    </dgm:pt>
    <dgm:pt modelId="{6F447A53-9284-4F4E-8043-B646E77779FB}" type="sibTrans" cxnId="{2A7EDD37-7800-014A-A142-5F34AC84B5C7}">
      <dgm:prSet/>
      <dgm:spPr/>
      <dgm:t>
        <a:bodyPr/>
        <a:lstStyle/>
        <a:p>
          <a:endParaRPr lang="en-GB"/>
        </a:p>
      </dgm:t>
    </dgm:pt>
    <dgm:pt modelId="{75853D1E-FA3C-AA42-AA70-5E884BF52A56}">
      <dgm:prSet/>
      <dgm:spPr/>
      <dgm:t>
        <a:bodyPr/>
        <a:lstStyle/>
        <a:p>
          <a:r>
            <a:rPr lang="en-US" dirty="0">
              <a:solidFill>
                <a:schemeClr val="bg2"/>
              </a:solidFill>
            </a:rPr>
            <a:t>Release of an exposure draft for feedback in January 2025.</a:t>
          </a:r>
        </a:p>
      </dgm:t>
    </dgm:pt>
    <dgm:pt modelId="{225CF3B4-918E-F84E-A090-53542D4102D2}" type="parTrans" cxnId="{BD33A5E7-D6A9-0440-B751-B2CFDAA7EF46}">
      <dgm:prSet/>
      <dgm:spPr/>
      <dgm:t>
        <a:bodyPr/>
        <a:lstStyle/>
        <a:p>
          <a:endParaRPr lang="en-GB"/>
        </a:p>
      </dgm:t>
    </dgm:pt>
    <dgm:pt modelId="{90C7B3FB-5FF2-F149-99D6-E895281F2425}" type="sibTrans" cxnId="{BD33A5E7-D6A9-0440-B751-B2CFDAA7EF46}">
      <dgm:prSet/>
      <dgm:spPr/>
      <dgm:t>
        <a:bodyPr/>
        <a:lstStyle/>
        <a:p>
          <a:endParaRPr lang="en-GB"/>
        </a:p>
      </dgm:t>
    </dgm:pt>
    <dgm:pt modelId="{01F232F9-0FD6-384B-B9CD-CF40907AE9E5}">
      <dgm:prSet/>
      <dgm:spPr/>
      <dgm:t>
        <a:bodyPr/>
        <a:lstStyle/>
        <a:p>
          <a:r>
            <a:rPr lang="en-GB" dirty="0"/>
            <a:t>Individual / institutional surveys</a:t>
          </a:r>
        </a:p>
      </dgm:t>
    </dgm:pt>
    <dgm:pt modelId="{289360EB-B716-7F42-8941-DF5415947D7B}" type="parTrans" cxnId="{E55B5E6D-8305-DD4A-84A7-9A3660A02AE1}">
      <dgm:prSet/>
      <dgm:spPr/>
      <dgm:t>
        <a:bodyPr/>
        <a:lstStyle/>
        <a:p>
          <a:endParaRPr lang="en-GB"/>
        </a:p>
      </dgm:t>
    </dgm:pt>
    <dgm:pt modelId="{6BBF4891-D2D7-8243-84AA-EE6068A3495F}" type="sibTrans" cxnId="{E55B5E6D-8305-DD4A-84A7-9A3660A02AE1}">
      <dgm:prSet/>
      <dgm:spPr/>
      <dgm:t>
        <a:bodyPr/>
        <a:lstStyle/>
        <a:p>
          <a:endParaRPr lang="en-GB"/>
        </a:p>
      </dgm:t>
    </dgm:pt>
    <dgm:pt modelId="{047BB63A-177A-DE47-94C8-2420463E673E}" type="pres">
      <dgm:prSet presAssocID="{FF53146D-099C-F94E-9D9B-3EE5E61A93C6}" presName="CompostProcess" presStyleCnt="0">
        <dgm:presLayoutVars>
          <dgm:dir/>
          <dgm:resizeHandles val="exact"/>
        </dgm:presLayoutVars>
      </dgm:prSet>
      <dgm:spPr/>
    </dgm:pt>
    <dgm:pt modelId="{D4E3C6FB-2AC8-AA4C-9149-FE207725F2ED}" type="pres">
      <dgm:prSet presAssocID="{FF53146D-099C-F94E-9D9B-3EE5E61A93C6}" presName="arrow" presStyleLbl="bgShp" presStyleIdx="0" presStyleCnt="1"/>
      <dgm:spPr/>
    </dgm:pt>
    <dgm:pt modelId="{CF760AA4-F190-A044-94FC-6A3B38F868AF}" type="pres">
      <dgm:prSet presAssocID="{FF53146D-099C-F94E-9D9B-3EE5E61A93C6}" presName="linearProcess" presStyleCnt="0"/>
      <dgm:spPr/>
    </dgm:pt>
    <dgm:pt modelId="{78595A15-BF68-B040-83F2-73EBC34FD673}" type="pres">
      <dgm:prSet presAssocID="{AE624B9B-537A-044B-A542-FF5D2703AE4D}" presName="textNode" presStyleLbl="node1" presStyleIdx="0" presStyleCnt="4" custScaleX="56463" custScaleY="90091" custLinFactX="-5627" custLinFactNeighborX="-100000" custLinFactNeighborY="-868">
        <dgm:presLayoutVars>
          <dgm:bulletEnabled val="1"/>
        </dgm:presLayoutVars>
      </dgm:prSet>
      <dgm:spPr/>
    </dgm:pt>
    <dgm:pt modelId="{899B820D-044E-A249-ABDA-FAED72CCA776}" type="pres">
      <dgm:prSet presAssocID="{14F4A09E-7AA5-4149-9C29-BA3C66D0B7FA}" presName="sibTrans" presStyleCnt="0"/>
      <dgm:spPr/>
    </dgm:pt>
    <dgm:pt modelId="{8836EC32-35B7-ED4B-9508-10F10DA78634}" type="pres">
      <dgm:prSet presAssocID="{A8AF818F-AC6C-E845-8193-FD0FA39C63C0}" presName="textNode" presStyleLbl="node1" presStyleIdx="1" presStyleCnt="4" custScaleX="57349" custScaleY="90091" custLinFactX="-8915" custLinFactNeighborX="-100000" custLinFactNeighborY="-868">
        <dgm:presLayoutVars>
          <dgm:bulletEnabled val="1"/>
        </dgm:presLayoutVars>
      </dgm:prSet>
      <dgm:spPr/>
    </dgm:pt>
    <dgm:pt modelId="{068ECB8D-DC0C-CE48-9D6F-3B1942BFF767}" type="pres">
      <dgm:prSet presAssocID="{6F447A53-9284-4F4E-8043-B646E77779FB}" presName="sibTrans" presStyleCnt="0"/>
      <dgm:spPr/>
    </dgm:pt>
    <dgm:pt modelId="{DBAAC624-5803-0540-AE18-2964C4A49230}" type="pres">
      <dgm:prSet presAssocID="{01F232F9-0FD6-384B-B9CD-CF40907AE9E5}" presName="textNode" presStyleLbl="node1" presStyleIdx="2" presStyleCnt="4" custScaleX="51159" custScaleY="99054" custLinFactX="-12341" custLinFactNeighborX="-100000" custLinFactNeighborY="-867">
        <dgm:presLayoutVars>
          <dgm:bulletEnabled val="1"/>
        </dgm:presLayoutVars>
      </dgm:prSet>
      <dgm:spPr/>
    </dgm:pt>
    <dgm:pt modelId="{3EBF1E44-78D8-9948-8002-5FC270426B93}" type="pres">
      <dgm:prSet presAssocID="{6BBF4891-D2D7-8243-84AA-EE6068A3495F}" presName="sibTrans" presStyleCnt="0"/>
      <dgm:spPr/>
    </dgm:pt>
    <dgm:pt modelId="{FD1EC4A5-9858-7141-96B5-79F1981BF0E6}" type="pres">
      <dgm:prSet presAssocID="{75853D1E-FA3C-AA42-AA70-5E884BF52A56}" presName="textNode" presStyleLbl="node1" presStyleIdx="3" presStyleCnt="4" custScaleX="53472" custScaleY="96898" custLinFactX="-15333" custLinFactNeighborX="-100000" custLinFactNeighborY="-2603">
        <dgm:presLayoutVars>
          <dgm:bulletEnabled val="1"/>
        </dgm:presLayoutVars>
      </dgm:prSet>
      <dgm:spPr/>
    </dgm:pt>
  </dgm:ptLst>
  <dgm:cxnLst>
    <dgm:cxn modelId="{0AF80336-B934-7248-BD26-435F4640D541}" srcId="{FF53146D-099C-F94E-9D9B-3EE5E61A93C6}" destId="{AE624B9B-537A-044B-A542-FF5D2703AE4D}" srcOrd="0" destOrd="0" parTransId="{E66C4B2C-DD46-C64A-8685-48F2F21E8CDF}" sibTransId="{14F4A09E-7AA5-4149-9C29-BA3C66D0B7FA}"/>
    <dgm:cxn modelId="{2A7EDD37-7800-014A-A142-5F34AC84B5C7}" srcId="{FF53146D-099C-F94E-9D9B-3EE5E61A93C6}" destId="{A8AF818F-AC6C-E845-8193-FD0FA39C63C0}" srcOrd="1" destOrd="0" parTransId="{2489C3B1-748B-FA45-B170-6C547C2D0DA2}" sibTransId="{6F447A53-9284-4F4E-8043-B646E77779FB}"/>
    <dgm:cxn modelId="{FD869A39-BF4B-FE4D-8552-D06666308E15}" type="presOf" srcId="{01F232F9-0FD6-384B-B9CD-CF40907AE9E5}" destId="{DBAAC624-5803-0540-AE18-2964C4A49230}" srcOrd="0" destOrd="0" presId="urn:microsoft.com/office/officeart/2005/8/layout/hProcess9"/>
    <dgm:cxn modelId="{A41B9C40-087D-1A48-9E8B-B8027891788C}" type="presOf" srcId="{FF53146D-099C-F94E-9D9B-3EE5E61A93C6}" destId="{047BB63A-177A-DE47-94C8-2420463E673E}" srcOrd="0" destOrd="0" presId="urn:microsoft.com/office/officeart/2005/8/layout/hProcess9"/>
    <dgm:cxn modelId="{3EC0CD4C-6B59-7840-85E5-2CA3633A3CFD}" type="presOf" srcId="{A8AF818F-AC6C-E845-8193-FD0FA39C63C0}" destId="{8836EC32-35B7-ED4B-9508-10F10DA78634}" srcOrd="0" destOrd="0" presId="urn:microsoft.com/office/officeart/2005/8/layout/hProcess9"/>
    <dgm:cxn modelId="{E55B5E6D-8305-DD4A-84A7-9A3660A02AE1}" srcId="{FF53146D-099C-F94E-9D9B-3EE5E61A93C6}" destId="{01F232F9-0FD6-384B-B9CD-CF40907AE9E5}" srcOrd="2" destOrd="0" parTransId="{289360EB-B716-7F42-8941-DF5415947D7B}" sibTransId="{6BBF4891-D2D7-8243-84AA-EE6068A3495F}"/>
    <dgm:cxn modelId="{2440EB85-81A9-3944-A0AC-FBE1F3262582}" type="presOf" srcId="{AE624B9B-537A-044B-A542-FF5D2703AE4D}" destId="{78595A15-BF68-B040-83F2-73EBC34FD673}" srcOrd="0" destOrd="0" presId="urn:microsoft.com/office/officeart/2005/8/layout/hProcess9"/>
    <dgm:cxn modelId="{0FC608DC-FC0C-DF46-B3DF-E6D91C713276}" type="presOf" srcId="{75853D1E-FA3C-AA42-AA70-5E884BF52A56}" destId="{FD1EC4A5-9858-7141-96B5-79F1981BF0E6}" srcOrd="0" destOrd="0" presId="urn:microsoft.com/office/officeart/2005/8/layout/hProcess9"/>
    <dgm:cxn modelId="{BD33A5E7-D6A9-0440-B751-B2CFDAA7EF46}" srcId="{FF53146D-099C-F94E-9D9B-3EE5E61A93C6}" destId="{75853D1E-FA3C-AA42-AA70-5E884BF52A56}" srcOrd="3" destOrd="0" parTransId="{225CF3B4-918E-F84E-A090-53542D4102D2}" sibTransId="{90C7B3FB-5FF2-F149-99D6-E895281F2425}"/>
    <dgm:cxn modelId="{68866237-C224-1845-B9EC-E4773F9D08D1}" type="presParOf" srcId="{047BB63A-177A-DE47-94C8-2420463E673E}" destId="{D4E3C6FB-2AC8-AA4C-9149-FE207725F2ED}" srcOrd="0" destOrd="0" presId="urn:microsoft.com/office/officeart/2005/8/layout/hProcess9"/>
    <dgm:cxn modelId="{9BB4E284-5DBF-D84C-8EAA-80E26071928C}" type="presParOf" srcId="{047BB63A-177A-DE47-94C8-2420463E673E}" destId="{CF760AA4-F190-A044-94FC-6A3B38F868AF}" srcOrd="1" destOrd="0" presId="urn:microsoft.com/office/officeart/2005/8/layout/hProcess9"/>
    <dgm:cxn modelId="{576A4C74-6791-624D-8448-31B256AB12FF}" type="presParOf" srcId="{CF760AA4-F190-A044-94FC-6A3B38F868AF}" destId="{78595A15-BF68-B040-83F2-73EBC34FD673}" srcOrd="0" destOrd="0" presId="urn:microsoft.com/office/officeart/2005/8/layout/hProcess9"/>
    <dgm:cxn modelId="{60B2AF82-AA5F-E24F-8964-034CED586B2B}" type="presParOf" srcId="{CF760AA4-F190-A044-94FC-6A3B38F868AF}" destId="{899B820D-044E-A249-ABDA-FAED72CCA776}" srcOrd="1" destOrd="0" presId="urn:microsoft.com/office/officeart/2005/8/layout/hProcess9"/>
    <dgm:cxn modelId="{943554EA-81B5-F74D-9025-3EB546ECA6EF}" type="presParOf" srcId="{CF760AA4-F190-A044-94FC-6A3B38F868AF}" destId="{8836EC32-35B7-ED4B-9508-10F10DA78634}" srcOrd="2" destOrd="0" presId="urn:microsoft.com/office/officeart/2005/8/layout/hProcess9"/>
    <dgm:cxn modelId="{6A017AEC-EDD5-854F-975A-55B2A78923C0}" type="presParOf" srcId="{CF760AA4-F190-A044-94FC-6A3B38F868AF}" destId="{068ECB8D-DC0C-CE48-9D6F-3B1942BFF767}" srcOrd="3" destOrd="0" presId="urn:microsoft.com/office/officeart/2005/8/layout/hProcess9"/>
    <dgm:cxn modelId="{F6C9EAD2-72D4-9042-AB6C-AA6A54032144}" type="presParOf" srcId="{CF760AA4-F190-A044-94FC-6A3B38F868AF}" destId="{DBAAC624-5803-0540-AE18-2964C4A49230}" srcOrd="4" destOrd="0" presId="urn:microsoft.com/office/officeart/2005/8/layout/hProcess9"/>
    <dgm:cxn modelId="{8CC2F6E8-A70F-6B4F-B35E-9E78D0B7ECE7}" type="presParOf" srcId="{CF760AA4-F190-A044-94FC-6A3B38F868AF}" destId="{3EBF1E44-78D8-9948-8002-5FC270426B93}" srcOrd="5" destOrd="0" presId="urn:microsoft.com/office/officeart/2005/8/layout/hProcess9"/>
    <dgm:cxn modelId="{07825FE7-5241-F746-A40B-AA95EC4C63A3}" type="presParOf" srcId="{CF760AA4-F190-A044-94FC-6A3B38F868AF}" destId="{FD1EC4A5-9858-7141-96B5-79F1981BF0E6}"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8E6842-726A-E54C-B3CA-8215B8403BE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13C3084E-3393-3948-B594-F0C1C7284CDB}">
      <dgm:prSet custT="1"/>
      <dgm:spPr/>
      <dgm:t>
        <a:bodyPr/>
        <a:lstStyle/>
        <a:p>
          <a:endParaRPr lang="en-AU" sz="2000" kern="1200" dirty="0">
            <a:solidFill>
              <a:prstClr val="white"/>
            </a:solidFill>
            <a:latin typeface="Calibri" panose="020F0502020204030204"/>
            <a:ea typeface="+mn-ea"/>
            <a:cs typeface="+mn-cs"/>
          </a:endParaRPr>
        </a:p>
      </dgm:t>
    </dgm:pt>
    <dgm:pt modelId="{B589BE15-3009-2440-984A-D05EAB436720}" type="parTrans" cxnId="{D708ECCD-1577-4A4F-8449-6AB63761B834}">
      <dgm:prSet/>
      <dgm:spPr/>
      <dgm:t>
        <a:bodyPr/>
        <a:lstStyle/>
        <a:p>
          <a:endParaRPr lang="en-GB"/>
        </a:p>
      </dgm:t>
    </dgm:pt>
    <dgm:pt modelId="{2D7EF3CD-5F6B-4E41-A0AC-2889BCC3DA9F}" type="sibTrans" cxnId="{D708ECCD-1577-4A4F-8449-6AB63761B834}">
      <dgm:prSet/>
      <dgm:spPr/>
      <dgm:t>
        <a:bodyPr/>
        <a:lstStyle/>
        <a:p>
          <a:endParaRPr lang="en-GB"/>
        </a:p>
      </dgm:t>
    </dgm:pt>
    <dgm:pt modelId="{A1C35CA2-6B75-E64D-94C4-2EE53D5BEADA}">
      <dgm:prSet custT="1"/>
      <dgm:spPr/>
      <dgm:t>
        <a:bodyPr/>
        <a:lstStyle/>
        <a:p>
          <a:r>
            <a:rPr lang="en-US" sz="2000" kern="1200" dirty="0"/>
            <a:t>Educational and diversity goals within STEM fields:</a:t>
          </a:r>
          <a:endParaRPr lang="en-AU" sz="2000" kern="1200" dirty="0"/>
        </a:p>
      </dgm:t>
    </dgm:pt>
    <dgm:pt modelId="{5B7D5209-531D-594F-A80B-BD3D5168CCAC}" type="parTrans" cxnId="{BF422A05-ECF1-0440-AE4E-BCD8B4710754}">
      <dgm:prSet/>
      <dgm:spPr/>
      <dgm:t>
        <a:bodyPr/>
        <a:lstStyle/>
        <a:p>
          <a:endParaRPr lang="en-GB"/>
        </a:p>
      </dgm:t>
    </dgm:pt>
    <dgm:pt modelId="{324EF17E-E936-C64E-B8E8-C5FA1E4BB1F4}" type="sibTrans" cxnId="{BF422A05-ECF1-0440-AE4E-BCD8B4710754}">
      <dgm:prSet/>
      <dgm:spPr/>
      <dgm:t>
        <a:bodyPr/>
        <a:lstStyle/>
        <a:p>
          <a:endParaRPr lang="en-GB"/>
        </a:p>
      </dgm:t>
    </dgm:pt>
    <dgm:pt modelId="{B50C0025-24D3-464F-98CA-4B24A19F08FE}">
      <dgm:prSet custT="1"/>
      <dgm:spPr/>
      <dgm:t>
        <a:bodyPr/>
        <a:lstStyle/>
        <a:p>
          <a:r>
            <a:rPr lang="en-US" sz="2000" kern="1200" dirty="0"/>
            <a:t>Advancing educational initiatives</a:t>
          </a:r>
          <a:endParaRPr lang="en-AU" sz="2000" kern="1200" dirty="0"/>
        </a:p>
      </dgm:t>
    </dgm:pt>
    <dgm:pt modelId="{225C5D49-25A0-D949-AE4F-A935FD4BFF1E}" type="parTrans" cxnId="{5C3817B9-00CD-0840-81F1-3D020A69D26A}">
      <dgm:prSet/>
      <dgm:spPr/>
      <dgm:t>
        <a:bodyPr/>
        <a:lstStyle/>
        <a:p>
          <a:endParaRPr lang="en-GB"/>
        </a:p>
      </dgm:t>
    </dgm:pt>
    <dgm:pt modelId="{2961AE19-8353-DC4E-AEF6-555C69D510B2}" type="sibTrans" cxnId="{5C3817B9-00CD-0840-81F1-3D020A69D26A}">
      <dgm:prSet/>
      <dgm:spPr/>
      <dgm:t>
        <a:bodyPr/>
        <a:lstStyle/>
        <a:p>
          <a:endParaRPr lang="en-GB"/>
        </a:p>
      </dgm:t>
    </dgm:pt>
    <dgm:pt modelId="{0E9862F2-C130-AE4D-BC95-A3D19A14E020}">
      <dgm:prSet custT="1"/>
      <dgm:spPr/>
      <dgm:t>
        <a:bodyPr/>
        <a:lstStyle/>
        <a:p>
          <a:r>
            <a:rPr lang="en-US" sz="2000" kern="1200" dirty="0"/>
            <a:t>Promote diversity in astronomy and beyond</a:t>
          </a:r>
          <a:endParaRPr lang="en-AU" sz="2000" kern="1200" dirty="0"/>
        </a:p>
      </dgm:t>
    </dgm:pt>
    <dgm:pt modelId="{0AA34BE9-D457-F546-B40B-2627039B0F36}" type="parTrans" cxnId="{D3B5A33F-EFC8-3843-AAA1-010026B77641}">
      <dgm:prSet/>
      <dgm:spPr/>
      <dgm:t>
        <a:bodyPr/>
        <a:lstStyle/>
        <a:p>
          <a:endParaRPr lang="en-GB"/>
        </a:p>
      </dgm:t>
    </dgm:pt>
    <dgm:pt modelId="{94AC50BF-7FCA-4A48-9F5A-EC0FB6CCC028}" type="sibTrans" cxnId="{D3B5A33F-EFC8-3843-AAA1-010026B77641}">
      <dgm:prSet/>
      <dgm:spPr/>
      <dgm:t>
        <a:bodyPr/>
        <a:lstStyle/>
        <a:p>
          <a:endParaRPr lang="en-GB"/>
        </a:p>
      </dgm:t>
    </dgm:pt>
    <dgm:pt modelId="{CADA80CD-4EA8-6F45-B3BB-E97E16ACDD97}">
      <dgm:prSet custT="1"/>
      <dgm:spPr/>
      <dgm:t>
        <a:bodyPr/>
        <a:lstStyle/>
        <a:p>
          <a:r>
            <a:rPr lang="en-US" sz="2000" kern="1200" dirty="0"/>
            <a:t>Indigenous knowledge for the decadal plan – first time Indigenous astronomy knowledges and techniques throughout the DP</a:t>
          </a:r>
          <a:endParaRPr lang="en-AU" sz="2000" kern="1200" dirty="0"/>
        </a:p>
      </dgm:t>
    </dgm:pt>
    <dgm:pt modelId="{123FC192-9E04-F14D-A008-7CE558DB97A1}" type="parTrans" cxnId="{BBF4672E-295C-9E45-96C0-345A6B4F3082}">
      <dgm:prSet/>
      <dgm:spPr/>
      <dgm:t>
        <a:bodyPr/>
        <a:lstStyle/>
        <a:p>
          <a:endParaRPr lang="en-GB"/>
        </a:p>
      </dgm:t>
    </dgm:pt>
    <dgm:pt modelId="{C64D403F-BEC3-A442-9710-A9F5216CA593}" type="sibTrans" cxnId="{BBF4672E-295C-9E45-96C0-345A6B4F3082}">
      <dgm:prSet/>
      <dgm:spPr/>
      <dgm:t>
        <a:bodyPr/>
        <a:lstStyle/>
        <a:p>
          <a:endParaRPr lang="en-GB"/>
        </a:p>
      </dgm:t>
    </dgm:pt>
    <dgm:pt modelId="{8B56B365-3519-7B4C-AEA3-74E808F5AF91}">
      <dgm:prSet custT="1"/>
      <dgm:spPr/>
      <dgm:t>
        <a:bodyPr/>
        <a:lstStyle/>
        <a:p>
          <a:r>
            <a:rPr lang="en-US" sz="2000" kern="1200" dirty="0">
              <a:solidFill>
                <a:prstClr val="white"/>
              </a:solidFill>
              <a:latin typeface="Calibri" panose="020F0502020204030204"/>
              <a:ea typeface="+mn-ea"/>
              <a:cs typeface="+mn-cs"/>
            </a:rPr>
            <a:t>Strong theme of interconnection and coordination of the community and science</a:t>
          </a:r>
          <a:endParaRPr lang="en-AU" sz="2000" kern="1200" dirty="0"/>
        </a:p>
      </dgm:t>
    </dgm:pt>
    <dgm:pt modelId="{B370E9DD-162A-124A-97DC-285E3BD3EF6A}" type="parTrans" cxnId="{E66D1B22-090E-C84A-AAA3-DE8DC6D602F6}">
      <dgm:prSet/>
      <dgm:spPr/>
      <dgm:t>
        <a:bodyPr/>
        <a:lstStyle/>
        <a:p>
          <a:endParaRPr lang="en-GB"/>
        </a:p>
      </dgm:t>
    </dgm:pt>
    <dgm:pt modelId="{25C285BF-37BE-5F46-BBF0-53043CFCFDF9}" type="sibTrans" cxnId="{E66D1B22-090E-C84A-AAA3-DE8DC6D602F6}">
      <dgm:prSet/>
      <dgm:spPr/>
      <dgm:t>
        <a:bodyPr/>
        <a:lstStyle/>
        <a:p>
          <a:endParaRPr lang="en-GB"/>
        </a:p>
      </dgm:t>
    </dgm:pt>
    <dgm:pt modelId="{E8FA3650-F9BB-D943-8BF2-9FFC1FD494F3}">
      <dgm:prSet custT="1"/>
      <dgm:spPr/>
      <dgm:t>
        <a:bodyPr/>
        <a:lstStyle/>
        <a:p>
          <a:r>
            <a:rPr lang="en-US" sz="2000" kern="1200" dirty="0">
              <a:solidFill>
                <a:prstClr val="white"/>
              </a:solidFill>
              <a:latin typeface="Calibri" panose="020F0502020204030204"/>
              <a:ea typeface="+mn-ea"/>
              <a:cs typeface="+mn-cs"/>
            </a:rPr>
            <a:t>Impact of Australian astronomical technologies for the broader Australian community </a:t>
          </a:r>
          <a:endParaRPr lang="en-AU" sz="2000" kern="1200" dirty="0"/>
        </a:p>
      </dgm:t>
    </dgm:pt>
    <dgm:pt modelId="{133611AB-F201-C042-94DF-809C0A5C9032}" type="parTrans" cxnId="{C8281D55-6E53-8241-8A53-2FBB1426556D}">
      <dgm:prSet/>
      <dgm:spPr/>
      <dgm:t>
        <a:bodyPr/>
        <a:lstStyle/>
        <a:p>
          <a:endParaRPr lang="en-GB"/>
        </a:p>
      </dgm:t>
    </dgm:pt>
    <dgm:pt modelId="{567A5A9A-9C2D-7F45-9A26-F4FA3DC92D66}" type="sibTrans" cxnId="{C8281D55-6E53-8241-8A53-2FBB1426556D}">
      <dgm:prSet/>
      <dgm:spPr/>
      <dgm:t>
        <a:bodyPr/>
        <a:lstStyle/>
        <a:p>
          <a:endParaRPr lang="en-GB"/>
        </a:p>
      </dgm:t>
    </dgm:pt>
    <dgm:pt modelId="{36CB95B3-E499-F244-9F5C-7833FAF99A4C}">
      <dgm:prSet custT="1"/>
      <dgm:spPr/>
      <dgm:t>
        <a:bodyPr/>
        <a:lstStyle/>
        <a:p>
          <a:r>
            <a:rPr lang="en-AU" sz="2000" kern="1200" dirty="0"/>
            <a:t>Infrastructure – strong support for SKA and ESO capabilities, recognising the importance of mid-scale facilities - and the role of national facilities for science, education, training and development</a:t>
          </a:r>
        </a:p>
      </dgm:t>
    </dgm:pt>
    <dgm:pt modelId="{C9FC9437-B893-B14B-8F70-60E5A3B41A00}" type="parTrans" cxnId="{95DA473C-9E07-BF40-9733-DEA04173E37A}">
      <dgm:prSet/>
      <dgm:spPr/>
      <dgm:t>
        <a:bodyPr/>
        <a:lstStyle/>
        <a:p>
          <a:endParaRPr lang="en-GB"/>
        </a:p>
      </dgm:t>
    </dgm:pt>
    <dgm:pt modelId="{4EE98F06-BA65-824E-9288-51ACFD350ECF}" type="sibTrans" cxnId="{95DA473C-9E07-BF40-9733-DEA04173E37A}">
      <dgm:prSet/>
      <dgm:spPr/>
      <dgm:t>
        <a:bodyPr/>
        <a:lstStyle/>
        <a:p>
          <a:endParaRPr lang="en-GB"/>
        </a:p>
      </dgm:t>
    </dgm:pt>
    <dgm:pt modelId="{78CABC80-1460-DA4E-A37A-D564F674127C}" type="pres">
      <dgm:prSet presAssocID="{D38E6842-726A-E54C-B3CA-8215B8403BE0}" presName="linearFlow" presStyleCnt="0">
        <dgm:presLayoutVars>
          <dgm:dir/>
          <dgm:resizeHandles val="exact"/>
        </dgm:presLayoutVars>
      </dgm:prSet>
      <dgm:spPr/>
    </dgm:pt>
    <dgm:pt modelId="{F5438773-03EF-2E40-87FF-0B4767CBB9F2}" type="pres">
      <dgm:prSet presAssocID="{13C3084E-3393-3948-B594-F0C1C7284CDB}" presName="composite" presStyleCnt="0"/>
      <dgm:spPr/>
    </dgm:pt>
    <dgm:pt modelId="{30D37765-20BB-E046-B74F-AB729A53E1C8}" type="pres">
      <dgm:prSet presAssocID="{13C3084E-3393-3948-B594-F0C1C7284CDB}"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3000" r="-53000"/>
          </a:stretch>
        </a:blipFill>
      </dgm:spPr>
    </dgm:pt>
    <dgm:pt modelId="{036E7E7D-389B-6043-80A6-BA9EA1A18B0F}" type="pres">
      <dgm:prSet presAssocID="{13C3084E-3393-3948-B594-F0C1C7284CDB}" presName="txShp" presStyleLbl="node1" presStyleIdx="0" presStyleCnt="1" custScaleX="121586" custScaleY="117502">
        <dgm:presLayoutVars>
          <dgm:bulletEnabled val="1"/>
        </dgm:presLayoutVars>
      </dgm:prSet>
      <dgm:spPr/>
    </dgm:pt>
  </dgm:ptLst>
  <dgm:cxnLst>
    <dgm:cxn modelId="{BF422A05-ECF1-0440-AE4E-BCD8B4710754}" srcId="{13C3084E-3393-3948-B594-F0C1C7284CDB}" destId="{A1C35CA2-6B75-E64D-94C4-2EE53D5BEADA}" srcOrd="2" destOrd="0" parTransId="{5B7D5209-531D-594F-A80B-BD3D5168CCAC}" sibTransId="{324EF17E-E936-C64E-B8E8-C5FA1E4BB1F4}"/>
    <dgm:cxn modelId="{E66D1B22-090E-C84A-AAA3-DE8DC6D602F6}" srcId="{13C3084E-3393-3948-B594-F0C1C7284CDB}" destId="{8B56B365-3519-7B4C-AEA3-74E808F5AF91}" srcOrd="0" destOrd="0" parTransId="{B370E9DD-162A-124A-97DC-285E3BD3EF6A}" sibTransId="{25C285BF-37BE-5F46-BBF0-53043CFCFDF9}"/>
    <dgm:cxn modelId="{7D066724-8F38-5540-8C01-8988E3D9BAA2}" type="presOf" srcId="{CADA80CD-4EA8-6F45-B3BB-E97E16ACDD97}" destId="{036E7E7D-389B-6043-80A6-BA9EA1A18B0F}" srcOrd="0" destOrd="6" presId="urn:microsoft.com/office/officeart/2005/8/layout/vList3"/>
    <dgm:cxn modelId="{BBF4672E-295C-9E45-96C0-345A6B4F3082}" srcId="{13C3084E-3393-3948-B594-F0C1C7284CDB}" destId="{CADA80CD-4EA8-6F45-B3BB-E97E16ACDD97}" srcOrd="3" destOrd="0" parTransId="{123FC192-9E04-F14D-A008-7CE558DB97A1}" sibTransId="{C64D403F-BEC3-A442-9710-A9F5216CA593}"/>
    <dgm:cxn modelId="{95DA473C-9E07-BF40-9733-DEA04173E37A}" srcId="{13C3084E-3393-3948-B594-F0C1C7284CDB}" destId="{36CB95B3-E499-F244-9F5C-7833FAF99A4C}" srcOrd="4" destOrd="0" parTransId="{C9FC9437-B893-B14B-8F70-60E5A3B41A00}" sibTransId="{4EE98F06-BA65-824E-9288-51ACFD350ECF}"/>
    <dgm:cxn modelId="{D3B5A33F-EFC8-3843-AAA1-010026B77641}" srcId="{A1C35CA2-6B75-E64D-94C4-2EE53D5BEADA}" destId="{0E9862F2-C130-AE4D-BC95-A3D19A14E020}" srcOrd="1" destOrd="0" parTransId="{0AA34BE9-D457-F546-B40B-2627039B0F36}" sibTransId="{94AC50BF-7FCA-4A48-9F5A-EC0FB6CCC028}"/>
    <dgm:cxn modelId="{7B51134A-E9BD-E845-B681-EBF56937C9EF}" type="presOf" srcId="{E8FA3650-F9BB-D943-8BF2-9FFC1FD494F3}" destId="{036E7E7D-389B-6043-80A6-BA9EA1A18B0F}" srcOrd="0" destOrd="2" presId="urn:microsoft.com/office/officeart/2005/8/layout/vList3"/>
    <dgm:cxn modelId="{C9CC534A-7520-C049-8843-A626BFB0ED94}" type="presOf" srcId="{B50C0025-24D3-464F-98CA-4B24A19F08FE}" destId="{036E7E7D-389B-6043-80A6-BA9EA1A18B0F}" srcOrd="0" destOrd="4" presId="urn:microsoft.com/office/officeart/2005/8/layout/vList3"/>
    <dgm:cxn modelId="{F7622B50-3112-4144-8600-0FDF30B331D7}" type="presOf" srcId="{D38E6842-726A-E54C-B3CA-8215B8403BE0}" destId="{78CABC80-1460-DA4E-A37A-D564F674127C}" srcOrd="0" destOrd="0" presId="urn:microsoft.com/office/officeart/2005/8/layout/vList3"/>
    <dgm:cxn modelId="{C8281D55-6E53-8241-8A53-2FBB1426556D}" srcId="{13C3084E-3393-3948-B594-F0C1C7284CDB}" destId="{E8FA3650-F9BB-D943-8BF2-9FFC1FD494F3}" srcOrd="1" destOrd="0" parTransId="{133611AB-F201-C042-94DF-809C0A5C9032}" sibTransId="{567A5A9A-9C2D-7F45-9A26-F4FA3DC92D66}"/>
    <dgm:cxn modelId="{F520E369-1F47-3C42-91E3-6840A164E674}" type="presOf" srcId="{A1C35CA2-6B75-E64D-94C4-2EE53D5BEADA}" destId="{036E7E7D-389B-6043-80A6-BA9EA1A18B0F}" srcOrd="0" destOrd="3" presId="urn:microsoft.com/office/officeart/2005/8/layout/vList3"/>
    <dgm:cxn modelId="{27D368A6-9665-E545-9BEF-BAE86215FC4E}" type="presOf" srcId="{36CB95B3-E499-F244-9F5C-7833FAF99A4C}" destId="{036E7E7D-389B-6043-80A6-BA9EA1A18B0F}" srcOrd="0" destOrd="7" presId="urn:microsoft.com/office/officeart/2005/8/layout/vList3"/>
    <dgm:cxn modelId="{616E83A8-5245-3C41-8260-5AF0B8890535}" type="presOf" srcId="{13C3084E-3393-3948-B594-F0C1C7284CDB}" destId="{036E7E7D-389B-6043-80A6-BA9EA1A18B0F}" srcOrd="0" destOrd="0" presId="urn:microsoft.com/office/officeart/2005/8/layout/vList3"/>
    <dgm:cxn modelId="{5C3817B9-00CD-0840-81F1-3D020A69D26A}" srcId="{A1C35CA2-6B75-E64D-94C4-2EE53D5BEADA}" destId="{B50C0025-24D3-464F-98CA-4B24A19F08FE}" srcOrd="0" destOrd="0" parTransId="{225C5D49-25A0-D949-AE4F-A935FD4BFF1E}" sibTransId="{2961AE19-8353-DC4E-AEF6-555C69D510B2}"/>
    <dgm:cxn modelId="{C3FE10C5-ACA5-124B-B814-9B43F3796397}" type="presOf" srcId="{0E9862F2-C130-AE4D-BC95-A3D19A14E020}" destId="{036E7E7D-389B-6043-80A6-BA9EA1A18B0F}" srcOrd="0" destOrd="5" presId="urn:microsoft.com/office/officeart/2005/8/layout/vList3"/>
    <dgm:cxn modelId="{D708ECCD-1577-4A4F-8449-6AB63761B834}" srcId="{D38E6842-726A-E54C-B3CA-8215B8403BE0}" destId="{13C3084E-3393-3948-B594-F0C1C7284CDB}" srcOrd="0" destOrd="0" parTransId="{B589BE15-3009-2440-984A-D05EAB436720}" sibTransId="{2D7EF3CD-5F6B-4E41-A0AC-2889BCC3DA9F}"/>
    <dgm:cxn modelId="{78F0CCFA-1B15-0B44-969A-CA495D56EC8C}" type="presOf" srcId="{8B56B365-3519-7B4C-AEA3-74E808F5AF91}" destId="{036E7E7D-389B-6043-80A6-BA9EA1A18B0F}" srcOrd="0" destOrd="1" presId="urn:microsoft.com/office/officeart/2005/8/layout/vList3"/>
    <dgm:cxn modelId="{9076CE2D-B557-144A-BD85-1D5B9D518888}" type="presParOf" srcId="{78CABC80-1460-DA4E-A37A-D564F674127C}" destId="{F5438773-03EF-2E40-87FF-0B4767CBB9F2}" srcOrd="0" destOrd="0" presId="urn:microsoft.com/office/officeart/2005/8/layout/vList3"/>
    <dgm:cxn modelId="{A5786385-4C37-7C44-95BE-52F0DF9200C5}" type="presParOf" srcId="{F5438773-03EF-2E40-87FF-0B4767CBB9F2}" destId="{30D37765-20BB-E046-B74F-AB729A53E1C8}" srcOrd="0" destOrd="0" presId="urn:microsoft.com/office/officeart/2005/8/layout/vList3"/>
    <dgm:cxn modelId="{6F007632-01A9-3743-8575-B4A760BCD011}" type="presParOf" srcId="{F5438773-03EF-2E40-87FF-0B4767CBB9F2}" destId="{036E7E7D-389B-6043-80A6-BA9EA1A18B0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3C6FB-2AC8-AA4C-9149-FE207725F2ED}">
      <dsp:nvSpPr>
        <dsp:cNvPr id="0" name=""/>
        <dsp:cNvSpPr/>
      </dsp:nvSpPr>
      <dsp:spPr>
        <a:xfrm>
          <a:off x="850806" y="0"/>
          <a:ext cx="9642468" cy="438788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595A15-BF68-B040-83F2-73EBC34FD673}">
      <dsp:nvSpPr>
        <dsp:cNvPr id="0" name=""/>
        <dsp:cNvSpPr/>
      </dsp:nvSpPr>
      <dsp:spPr>
        <a:xfrm>
          <a:off x="871265" y="1388089"/>
          <a:ext cx="2061676" cy="15812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US" sz="1500" kern="1200" dirty="0">
              <a:solidFill>
                <a:schemeClr val="bg2"/>
              </a:solidFill>
            </a:rPr>
            <a:t>National presentations and discussion at the 2023 and 2024 Annual Scientific Meetings of the ASA</a:t>
          </a:r>
          <a:endParaRPr lang="en-GB" sz="1500" kern="1200" dirty="0">
            <a:solidFill>
              <a:schemeClr val="bg2"/>
            </a:solidFill>
          </a:endParaRPr>
        </a:p>
      </dsp:txBody>
      <dsp:txXfrm>
        <a:off x="948455" y="1465279"/>
        <a:ext cx="1907296" cy="1426855"/>
      </dsp:txXfrm>
    </dsp:sp>
    <dsp:sp modelId="{8836EC32-35B7-ED4B-9508-10F10DA78634}">
      <dsp:nvSpPr>
        <dsp:cNvPr id="0" name=""/>
        <dsp:cNvSpPr/>
      </dsp:nvSpPr>
      <dsp:spPr>
        <a:xfrm>
          <a:off x="3055774" y="1388089"/>
          <a:ext cx="2094027" cy="15812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2"/>
              </a:solidFill>
            </a:rPr>
            <a:t>Nationwide town hall and WG meetings between Feb-July 2024</a:t>
          </a:r>
        </a:p>
      </dsp:txBody>
      <dsp:txXfrm>
        <a:off x="3132964" y="1465279"/>
        <a:ext cx="1939647" cy="1426855"/>
      </dsp:txXfrm>
    </dsp:sp>
    <dsp:sp modelId="{DBAAC624-5803-0540-AE18-2964C4A49230}">
      <dsp:nvSpPr>
        <dsp:cNvPr id="0" name=""/>
        <dsp:cNvSpPr/>
      </dsp:nvSpPr>
      <dsp:spPr>
        <a:xfrm>
          <a:off x="5267595" y="1309450"/>
          <a:ext cx="1868007" cy="1738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Individual / institutional surveys</a:t>
          </a:r>
        </a:p>
      </dsp:txBody>
      <dsp:txXfrm>
        <a:off x="5352464" y="1394319"/>
        <a:ext cx="1698269" cy="1568812"/>
      </dsp:txXfrm>
    </dsp:sp>
    <dsp:sp modelId="{FD1EC4A5-9858-7141-96B5-79F1981BF0E6}">
      <dsp:nvSpPr>
        <dsp:cNvPr id="0" name=""/>
        <dsp:cNvSpPr/>
      </dsp:nvSpPr>
      <dsp:spPr>
        <a:xfrm>
          <a:off x="7269243" y="1297901"/>
          <a:ext cx="1952463" cy="17007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2"/>
              </a:solidFill>
            </a:rPr>
            <a:t>Release of an exposure draft for feedback in January 2025.</a:t>
          </a:r>
        </a:p>
      </dsp:txBody>
      <dsp:txXfrm>
        <a:off x="7352265" y="1380923"/>
        <a:ext cx="1786419" cy="15346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E7E7D-389B-6043-80A6-BA9EA1A18B0F}">
      <dsp:nvSpPr>
        <dsp:cNvPr id="0" name=""/>
        <dsp:cNvSpPr/>
      </dsp:nvSpPr>
      <dsp:spPr>
        <a:xfrm rot="10800000">
          <a:off x="1804326" y="621570"/>
          <a:ext cx="10165860" cy="494429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5541" tIns="76200" rIns="142240" bIns="76200" numCol="1" spcCol="1270" anchor="t" anchorCtr="0">
          <a:noAutofit/>
        </a:bodyPr>
        <a:lstStyle/>
        <a:p>
          <a:pPr marL="0" lvl="0" indent="0" algn="l" defTabSz="889000">
            <a:lnSpc>
              <a:spcPct val="90000"/>
            </a:lnSpc>
            <a:spcBef>
              <a:spcPct val="0"/>
            </a:spcBef>
            <a:spcAft>
              <a:spcPct val="35000"/>
            </a:spcAft>
            <a:buNone/>
          </a:pPr>
          <a:endParaRPr lang="en-AU" sz="2000" kern="1200" dirty="0">
            <a:solidFill>
              <a:prstClr val="white"/>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dirty="0">
              <a:solidFill>
                <a:prstClr val="white"/>
              </a:solidFill>
              <a:latin typeface="Calibri" panose="020F0502020204030204"/>
              <a:ea typeface="+mn-ea"/>
              <a:cs typeface="+mn-cs"/>
            </a:rPr>
            <a:t>Strong theme of interconnection and coordination of the community and science</a:t>
          </a:r>
          <a:endParaRPr lang="en-AU" sz="2000" kern="1200" dirty="0"/>
        </a:p>
        <a:p>
          <a:pPr marL="228600" lvl="1" indent="-228600" algn="l" defTabSz="889000">
            <a:lnSpc>
              <a:spcPct val="90000"/>
            </a:lnSpc>
            <a:spcBef>
              <a:spcPct val="0"/>
            </a:spcBef>
            <a:spcAft>
              <a:spcPct val="15000"/>
            </a:spcAft>
            <a:buChar char="•"/>
          </a:pPr>
          <a:r>
            <a:rPr lang="en-US" sz="2000" kern="1200" dirty="0">
              <a:solidFill>
                <a:prstClr val="white"/>
              </a:solidFill>
              <a:latin typeface="Calibri" panose="020F0502020204030204"/>
              <a:ea typeface="+mn-ea"/>
              <a:cs typeface="+mn-cs"/>
            </a:rPr>
            <a:t>Impact of Australian astronomical technologies for the broader Australian community </a:t>
          </a:r>
          <a:endParaRPr lang="en-AU" sz="2000" kern="1200" dirty="0"/>
        </a:p>
        <a:p>
          <a:pPr marL="228600" lvl="1" indent="-228600" algn="l" defTabSz="889000">
            <a:lnSpc>
              <a:spcPct val="90000"/>
            </a:lnSpc>
            <a:spcBef>
              <a:spcPct val="0"/>
            </a:spcBef>
            <a:spcAft>
              <a:spcPct val="15000"/>
            </a:spcAft>
            <a:buChar char="•"/>
          </a:pPr>
          <a:r>
            <a:rPr lang="en-US" sz="2000" kern="1200" dirty="0"/>
            <a:t>Educational and diversity goals within STEM fields:</a:t>
          </a:r>
          <a:endParaRPr lang="en-AU" sz="2000" kern="1200" dirty="0"/>
        </a:p>
        <a:p>
          <a:pPr marL="457200" lvl="2" indent="-228600" algn="l" defTabSz="889000">
            <a:lnSpc>
              <a:spcPct val="90000"/>
            </a:lnSpc>
            <a:spcBef>
              <a:spcPct val="0"/>
            </a:spcBef>
            <a:spcAft>
              <a:spcPct val="15000"/>
            </a:spcAft>
            <a:buChar char="•"/>
          </a:pPr>
          <a:r>
            <a:rPr lang="en-US" sz="2000" kern="1200" dirty="0"/>
            <a:t>Advancing educational initiatives</a:t>
          </a:r>
          <a:endParaRPr lang="en-AU" sz="2000" kern="1200" dirty="0"/>
        </a:p>
        <a:p>
          <a:pPr marL="457200" lvl="2" indent="-228600" algn="l" defTabSz="889000">
            <a:lnSpc>
              <a:spcPct val="90000"/>
            </a:lnSpc>
            <a:spcBef>
              <a:spcPct val="0"/>
            </a:spcBef>
            <a:spcAft>
              <a:spcPct val="15000"/>
            </a:spcAft>
            <a:buChar char="•"/>
          </a:pPr>
          <a:r>
            <a:rPr lang="en-US" sz="2000" kern="1200" dirty="0"/>
            <a:t>Promote diversity in astronomy and beyond</a:t>
          </a:r>
          <a:endParaRPr lang="en-AU" sz="2000" kern="1200" dirty="0"/>
        </a:p>
        <a:p>
          <a:pPr marL="228600" lvl="1" indent="-228600" algn="l" defTabSz="889000">
            <a:lnSpc>
              <a:spcPct val="90000"/>
            </a:lnSpc>
            <a:spcBef>
              <a:spcPct val="0"/>
            </a:spcBef>
            <a:spcAft>
              <a:spcPct val="15000"/>
            </a:spcAft>
            <a:buChar char="•"/>
          </a:pPr>
          <a:r>
            <a:rPr lang="en-US" sz="2000" kern="1200" dirty="0"/>
            <a:t>Indigenous knowledge for the decadal plan – first time Indigenous astronomy knowledges and techniques throughout the DP</a:t>
          </a:r>
          <a:endParaRPr lang="en-AU" sz="2000" kern="1200" dirty="0"/>
        </a:p>
        <a:p>
          <a:pPr marL="228600" lvl="1" indent="-228600" algn="l" defTabSz="889000">
            <a:lnSpc>
              <a:spcPct val="90000"/>
            </a:lnSpc>
            <a:spcBef>
              <a:spcPct val="0"/>
            </a:spcBef>
            <a:spcAft>
              <a:spcPct val="15000"/>
            </a:spcAft>
            <a:buChar char="•"/>
          </a:pPr>
          <a:r>
            <a:rPr lang="en-AU" sz="2000" kern="1200" dirty="0"/>
            <a:t>Infrastructure – strong support for SKA and ESO capabilities, recognising the importance of mid-scale facilities - and the role of national facilities for science, education, training and development</a:t>
          </a:r>
        </a:p>
      </dsp:txBody>
      <dsp:txXfrm rot="10800000">
        <a:off x="3040400" y="621570"/>
        <a:ext cx="8929786" cy="4944298"/>
      </dsp:txXfrm>
    </dsp:sp>
    <dsp:sp modelId="{30D37765-20BB-E046-B74F-AB729A53E1C8}">
      <dsp:nvSpPr>
        <dsp:cNvPr id="0" name=""/>
        <dsp:cNvSpPr/>
      </dsp:nvSpPr>
      <dsp:spPr>
        <a:xfrm>
          <a:off x="602813" y="989799"/>
          <a:ext cx="4207841" cy="420784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87935-DC6A-2240-99D5-DD77DBD460B8}" type="datetimeFigureOut">
              <a:rPr lang="en-US" smtClean="0"/>
              <a:t>10/4/24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09172D-0ED0-9543-B3D9-FD8F486D8140}" type="slidenum">
              <a:rPr lang="en-US" smtClean="0"/>
              <a:t>‹#›</a:t>
            </a:fld>
            <a:endParaRPr lang="en-US"/>
          </a:p>
        </p:txBody>
      </p:sp>
    </p:spTree>
    <p:extLst>
      <p:ext uri="{BB962C8B-B14F-4D97-AF65-F5344CB8AC3E}">
        <p14:creationId xmlns:p14="http://schemas.microsoft.com/office/powerpoint/2010/main" val="319514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p>
        </p:txBody>
      </p:sp>
      <p:sp>
        <p:nvSpPr>
          <p:cNvPr id="4" name="Slide Number Placeholder 3"/>
          <p:cNvSpPr>
            <a:spLocks noGrp="1"/>
          </p:cNvSpPr>
          <p:nvPr>
            <p:ph type="sldNum" sz="quarter" idx="5"/>
          </p:nvPr>
        </p:nvSpPr>
        <p:spPr/>
        <p:txBody>
          <a:bodyPr/>
          <a:lstStyle/>
          <a:p>
            <a:fld id="{2D09172D-0ED0-9543-B3D9-FD8F486D8140}" type="slidenum">
              <a:rPr lang="en-US" smtClean="0"/>
              <a:t>16</a:t>
            </a:fld>
            <a:endParaRPr lang="en-US"/>
          </a:p>
        </p:txBody>
      </p:sp>
    </p:spTree>
    <p:extLst>
      <p:ext uri="{BB962C8B-B14F-4D97-AF65-F5344CB8AC3E}">
        <p14:creationId xmlns:p14="http://schemas.microsoft.com/office/powerpoint/2010/main" val="247616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249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58EC-6FDC-4DAA-80C4-27F07FD7A2D5}"/>
              </a:ext>
            </a:extLst>
          </p:cNvPr>
          <p:cNvSpPr>
            <a:spLocks noGrp="1"/>
          </p:cNvSpPr>
          <p:nvPr>
            <p:ph type="ctrTitle"/>
          </p:nvPr>
        </p:nvSpPr>
        <p:spPr>
          <a:xfrm>
            <a:off x="666000" y="1332000"/>
            <a:ext cx="10800000" cy="2160000"/>
          </a:xfrm>
          <a:prstGeom prst="rect">
            <a:avLst/>
          </a:prstGeom>
        </p:spPr>
        <p:txBody>
          <a:bodyPr lIns="0" tIns="0" rIns="0" bIns="0" anchor="b"/>
          <a:lstStyle>
            <a:lvl1pPr algn="l">
              <a:defRPr sz="48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ADFA1A9-D6A2-4E55-A06A-8B8B65C6B920}"/>
              </a:ext>
            </a:extLst>
          </p:cNvPr>
          <p:cNvSpPr>
            <a:spLocks noGrp="1"/>
          </p:cNvSpPr>
          <p:nvPr>
            <p:ph type="subTitle" idx="1"/>
          </p:nvPr>
        </p:nvSpPr>
        <p:spPr>
          <a:xfrm>
            <a:off x="666000" y="3672000"/>
            <a:ext cx="10800000" cy="2700000"/>
          </a:xfrm>
          <a:prstGeom prst="rect">
            <a:avLst/>
          </a:prstGeom>
        </p:spPr>
        <p:txBody>
          <a:bodyPr lIns="0" tIns="0" rIns="0" bIns="0"/>
          <a:lstStyle>
            <a:lvl1pPr marL="0" indent="0" algn="l">
              <a:buNone/>
              <a:defRPr sz="2400">
                <a:solidFill>
                  <a:srgbClr val="2441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1260158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FA2AB-A4E6-47AC-9F9D-6534C11703D0}"/>
              </a:ext>
            </a:extLst>
          </p:cNvPr>
          <p:cNvSpPr>
            <a:spLocks noGrp="1"/>
          </p:cNvSpPr>
          <p:nvPr>
            <p:ph type="title"/>
          </p:nvPr>
        </p:nvSpPr>
        <p:spPr>
          <a:xfrm>
            <a:off x="666000" y="1800000"/>
            <a:ext cx="10800000" cy="1080000"/>
          </a:xfrm>
          <a:prstGeom prst="rect">
            <a:avLst/>
          </a:prstGeom>
        </p:spPr>
        <p:txBody>
          <a:bodyPr lIns="0" tIns="0" rIns="0" bIns="0"/>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13C3FA6B-D139-490F-94A0-30356CBBA20A}"/>
              </a:ext>
            </a:extLst>
          </p:cNvPr>
          <p:cNvSpPr>
            <a:spLocks noGrp="1"/>
          </p:cNvSpPr>
          <p:nvPr>
            <p:ph idx="1"/>
          </p:nvPr>
        </p:nvSpPr>
        <p:spPr>
          <a:xfrm>
            <a:off x="666000" y="3060000"/>
            <a:ext cx="10800000" cy="3312000"/>
          </a:xfrm>
          <a:prstGeom prst="rect">
            <a:avLst/>
          </a:prstGeo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040360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C3FA6B-D139-490F-94A0-30356CBBA20A}"/>
              </a:ext>
            </a:extLst>
          </p:cNvPr>
          <p:cNvSpPr>
            <a:spLocks noGrp="1"/>
          </p:cNvSpPr>
          <p:nvPr>
            <p:ph idx="1"/>
          </p:nvPr>
        </p:nvSpPr>
        <p:spPr>
          <a:xfrm>
            <a:off x="666000" y="1800000"/>
            <a:ext cx="10800000" cy="4572000"/>
          </a:xfrm>
          <a:prstGeom prst="rect">
            <a:avLst/>
          </a:prstGeo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3569153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A4FB49-2246-44BF-B8F8-C4898AF3CD8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06" y="0"/>
            <a:ext cx="12188386" cy="6857999"/>
          </a:xfrm>
          <a:prstGeom prst="rect">
            <a:avLst/>
          </a:prstGeom>
        </p:spPr>
      </p:pic>
    </p:spTree>
    <p:extLst>
      <p:ext uri="{BB962C8B-B14F-4D97-AF65-F5344CB8AC3E}">
        <p14:creationId xmlns:p14="http://schemas.microsoft.com/office/powerpoint/2010/main" val="291815866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3FFC3E-C1D8-4791-B41C-0934551484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806" y="0"/>
            <a:ext cx="12188386" cy="6857999"/>
          </a:xfrm>
          <a:prstGeom prst="rect">
            <a:avLst/>
          </a:prstGeom>
        </p:spPr>
      </p:pic>
    </p:spTree>
    <p:extLst>
      <p:ext uri="{BB962C8B-B14F-4D97-AF65-F5344CB8AC3E}">
        <p14:creationId xmlns:p14="http://schemas.microsoft.com/office/powerpoint/2010/main" val="246308703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hyperlink" Target="https://www.science.org.au/supporting-science/science-policy-and-analysis/decadal-plans-for-science/astro2035" TargetMode="External"/><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nc@science.org.au" TargetMode="External"/><Relationship Id="rId2" Type="http://schemas.openxmlformats.org/officeDocument/2006/relationships/hyperlink" Target="mailto:vkilborn@swin.edu.au" TargetMode="External"/><Relationship Id="rId1" Type="http://schemas.openxmlformats.org/officeDocument/2006/relationships/slideLayout" Target="../slideLayouts/slideLayout3.xml"/><Relationship Id="rId4" Type="http://schemas.openxmlformats.org/officeDocument/2006/relationships/hyperlink" Target="https://www.science.org.au/supporting-science/science-policy-and-analysis/decadal-plans-for-science/astro203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cience.org.au/national-committee-astronomy"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442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F66F-E3E8-0BDC-8791-F760D3E2058A}"/>
              </a:ext>
            </a:extLst>
          </p:cNvPr>
          <p:cNvSpPr>
            <a:spLocks noGrp="1"/>
          </p:cNvSpPr>
          <p:nvPr>
            <p:ph type="title"/>
          </p:nvPr>
        </p:nvSpPr>
        <p:spPr>
          <a:xfrm>
            <a:off x="1218509" y="1292918"/>
            <a:ext cx="10800000" cy="856703"/>
          </a:xfrm>
        </p:spPr>
        <p:txBody>
          <a:bodyPr/>
          <a:lstStyle/>
          <a:p>
            <a:r>
              <a:rPr lang="en-AU" dirty="0"/>
              <a:t>Decadal </a:t>
            </a:r>
            <a:r>
              <a:rPr lang="en-AU" dirty="0" err="1"/>
              <a:t>PlanEditorial</a:t>
            </a:r>
            <a:r>
              <a:rPr lang="en-AU" dirty="0"/>
              <a:t> Board</a:t>
            </a:r>
          </a:p>
        </p:txBody>
      </p:sp>
      <p:sp>
        <p:nvSpPr>
          <p:cNvPr id="3" name="Content Placeholder 2">
            <a:extLst>
              <a:ext uri="{FF2B5EF4-FFF2-40B4-BE49-F238E27FC236}">
                <a16:creationId xmlns:a16="http://schemas.microsoft.com/office/drawing/2014/main" id="{31565517-0ECF-C865-3CE8-4C3D99789A5C}"/>
              </a:ext>
            </a:extLst>
          </p:cNvPr>
          <p:cNvSpPr>
            <a:spLocks noGrp="1"/>
          </p:cNvSpPr>
          <p:nvPr>
            <p:ph idx="1"/>
          </p:nvPr>
        </p:nvSpPr>
        <p:spPr>
          <a:xfrm>
            <a:off x="299760" y="2139093"/>
            <a:ext cx="7164244" cy="4265173"/>
          </a:xfrm>
        </p:spPr>
        <p:txBody>
          <a:bodyPr/>
          <a:lstStyle/>
          <a:p>
            <a:r>
              <a:rPr lang="en-US" sz="2000" dirty="0">
                <a:solidFill>
                  <a:schemeClr val="accent1"/>
                </a:solidFill>
              </a:rPr>
              <a:t>The editorial board is tasked with taking the community white papers and drafting the decadal plan</a:t>
            </a:r>
          </a:p>
          <a:p>
            <a:r>
              <a:rPr lang="en-US" sz="2000" dirty="0">
                <a:solidFill>
                  <a:schemeClr val="accent1"/>
                </a:solidFill>
              </a:rPr>
              <a:t>The EB met in mid-September to write the first draft of the DP</a:t>
            </a:r>
          </a:p>
          <a:p>
            <a:pPr marL="0" indent="0">
              <a:buNone/>
            </a:pPr>
            <a:endParaRPr lang="en-US" sz="2000" dirty="0">
              <a:solidFill>
                <a:schemeClr val="accent1"/>
              </a:solidFill>
            </a:endParaRPr>
          </a:p>
          <a:p>
            <a:pPr marL="0" indent="0">
              <a:buNone/>
            </a:pPr>
            <a:endParaRPr lang="en-US" sz="2000" dirty="0">
              <a:solidFill>
                <a:schemeClr val="accent1"/>
              </a:solidFill>
            </a:endParaRPr>
          </a:p>
          <a:p>
            <a:pPr marL="0" indent="0">
              <a:buNone/>
            </a:pPr>
            <a:endParaRPr lang="en-US" sz="2000" dirty="0">
              <a:solidFill>
                <a:schemeClr val="accent1"/>
              </a:solidFill>
            </a:endParaRPr>
          </a:p>
          <a:p>
            <a:pPr marL="0" indent="0">
              <a:buNone/>
            </a:pPr>
            <a:endParaRPr lang="en-AU" sz="2000" dirty="0">
              <a:solidFill>
                <a:schemeClr val="accent1"/>
              </a:solidFill>
            </a:endParaRPr>
          </a:p>
        </p:txBody>
      </p:sp>
      <p:sp>
        <p:nvSpPr>
          <p:cNvPr id="5" name="Rectangle 1">
            <a:extLst>
              <a:ext uri="{FF2B5EF4-FFF2-40B4-BE49-F238E27FC236}">
                <a16:creationId xmlns:a16="http://schemas.microsoft.com/office/drawing/2014/main" id="{3F12A210-C020-8473-1605-B7DDD4D00A36}"/>
              </a:ext>
            </a:extLst>
          </p:cNvPr>
          <p:cNvSpPr>
            <a:spLocks noChangeArrowheads="1"/>
          </p:cNvSpPr>
          <p:nvPr/>
        </p:nvSpPr>
        <p:spPr bwMode="auto">
          <a:xfrm>
            <a:off x="1793704" y="22793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rgbClr val="000000"/>
                </a:solidFill>
                <a:effectLst/>
                <a:latin typeface="Aptos" panose="020B00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C2ACC2F3-CDDB-F3B5-29FB-2066B3BFEE6C}"/>
              </a:ext>
            </a:extLst>
          </p:cNvPr>
          <p:cNvGraphicFramePr>
            <a:graphicFrameLocks noGrp="1"/>
          </p:cNvGraphicFramePr>
          <p:nvPr>
            <p:extLst>
              <p:ext uri="{D42A27DB-BD31-4B8C-83A1-F6EECF244321}">
                <p14:modId xmlns:p14="http://schemas.microsoft.com/office/powerpoint/2010/main" val="2487050210"/>
              </p:ext>
            </p:extLst>
          </p:nvPr>
        </p:nvGraphicFramePr>
        <p:xfrm>
          <a:off x="299760" y="3483227"/>
          <a:ext cx="8782549" cy="2839088"/>
        </p:xfrm>
        <a:graphic>
          <a:graphicData uri="http://schemas.openxmlformats.org/drawingml/2006/table">
            <a:tbl>
              <a:tblPr>
                <a:tableStyleId>{5C22544A-7EE6-4342-B048-85BDC9FD1C3A}</a:tableStyleId>
              </a:tblPr>
              <a:tblGrid>
                <a:gridCol w="3486183">
                  <a:extLst>
                    <a:ext uri="{9D8B030D-6E8A-4147-A177-3AD203B41FA5}">
                      <a16:colId xmlns:a16="http://schemas.microsoft.com/office/drawing/2014/main" val="1078128940"/>
                    </a:ext>
                  </a:extLst>
                </a:gridCol>
                <a:gridCol w="2128914">
                  <a:extLst>
                    <a:ext uri="{9D8B030D-6E8A-4147-A177-3AD203B41FA5}">
                      <a16:colId xmlns:a16="http://schemas.microsoft.com/office/drawing/2014/main" val="1505064416"/>
                    </a:ext>
                  </a:extLst>
                </a:gridCol>
                <a:gridCol w="3167452">
                  <a:extLst>
                    <a:ext uri="{9D8B030D-6E8A-4147-A177-3AD203B41FA5}">
                      <a16:colId xmlns:a16="http://schemas.microsoft.com/office/drawing/2014/main" val="3359711811"/>
                    </a:ext>
                  </a:extLst>
                </a:gridCol>
              </a:tblGrid>
              <a:tr h="312726">
                <a:tc>
                  <a:txBody>
                    <a:bodyPr/>
                    <a:lstStyle/>
                    <a:p>
                      <a:pPr>
                        <a:lnSpc>
                          <a:spcPct val="107000"/>
                        </a:lnSpc>
                      </a:pPr>
                      <a:r>
                        <a:rPr lang="en-AU" sz="2000" b="1" kern="100" dirty="0">
                          <a:effectLst/>
                        </a:rPr>
                        <a:t>Editorial member  </a:t>
                      </a: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b="1" kern="100" dirty="0">
                          <a:effectLst/>
                        </a:rPr>
                        <a:t>Role</a:t>
                      </a: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b="1" kern="100" dirty="0">
                          <a:effectLst/>
                        </a:rPr>
                        <a:t>State </a:t>
                      </a: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3270496007"/>
                  </a:ext>
                </a:extLst>
              </a:tr>
              <a:tr h="332286">
                <a:tc>
                  <a:txBody>
                    <a:bodyPr/>
                    <a:lstStyle/>
                    <a:p>
                      <a:pPr>
                        <a:lnSpc>
                          <a:spcPct val="107000"/>
                        </a:lnSpc>
                      </a:pPr>
                      <a:r>
                        <a:rPr lang="en-AU" sz="2000" u="none" kern="100" dirty="0">
                          <a:effectLst/>
                        </a:rPr>
                        <a:t>Professor Virginia Kilborn </a:t>
                      </a:r>
                      <a:endParaRPr lang="en-AU" sz="2000" u="none"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US" sz="2000" kern="100" dirty="0">
                          <a:effectLst/>
                        </a:rPr>
                        <a:t>Chair</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kern="100">
                          <a:effectLst/>
                        </a:rPr>
                        <a:t>Victoria</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4232930873"/>
                  </a:ext>
                </a:extLst>
              </a:tr>
              <a:tr h="310465">
                <a:tc>
                  <a:txBody>
                    <a:bodyPr/>
                    <a:lstStyle/>
                    <a:p>
                      <a:pPr>
                        <a:lnSpc>
                          <a:spcPct val="107000"/>
                        </a:lnSpc>
                      </a:pPr>
                      <a:r>
                        <a:rPr lang="en-AU" sz="2000" u="none" kern="100" dirty="0">
                          <a:effectLst/>
                        </a:rPr>
                        <a:t>Professor Sarah Brough  </a:t>
                      </a:r>
                      <a:endParaRPr lang="en-AU" sz="2000" u="none"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kern="100" dirty="0">
                          <a:effectLst/>
                        </a:rPr>
                        <a:t>Deputy chair</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kern="100">
                          <a:effectLst/>
                        </a:rPr>
                        <a:t>New South Wales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454559839"/>
                  </a:ext>
                </a:extLst>
              </a:tr>
              <a:tr h="324489">
                <a:tc>
                  <a:txBody>
                    <a:bodyPr/>
                    <a:lstStyle/>
                    <a:p>
                      <a:pPr>
                        <a:lnSpc>
                          <a:spcPct val="107000"/>
                        </a:lnSpc>
                      </a:pPr>
                      <a:r>
                        <a:rPr lang="en-AU" sz="2000" u="none" kern="100" dirty="0">
                          <a:effectLst/>
                        </a:rPr>
                        <a:t>Professor Tamara Davis </a:t>
                      </a:r>
                      <a:endParaRPr lang="en-AU" sz="2000" u="none"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kern="100">
                          <a:effectLst/>
                        </a:rPr>
                        <a:t>Board member</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kern="100">
                          <a:effectLst/>
                        </a:rPr>
                        <a:t>Queensland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1454857342"/>
                  </a:ext>
                </a:extLst>
              </a:tr>
              <a:tr h="348359">
                <a:tc>
                  <a:txBody>
                    <a:bodyPr/>
                    <a:lstStyle/>
                    <a:p>
                      <a:pPr>
                        <a:lnSpc>
                          <a:spcPct val="107000"/>
                        </a:lnSpc>
                      </a:pPr>
                      <a:r>
                        <a:rPr lang="en-AU" sz="2000" u="none" kern="100" dirty="0">
                          <a:effectLst/>
                        </a:rPr>
                        <a:t>Professor Cathryn Trott </a:t>
                      </a:r>
                      <a:endParaRPr lang="en-AU" sz="2000" u="none"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kern="100">
                          <a:effectLst/>
                        </a:rPr>
                        <a:t>Board member</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kern="100">
                          <a:effectLst/>
                        </a:rPr>
                        <a:t>Western Australia</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3497900037"/>
                  </a:ext>
                </a:extLst>
              </a:tr>
              <a:tr h="310465">
                <a:tc>
                  <a:txBody>
                    <a:bodyPr/>
                    <a:lstStyle/>
                    <a:p>
                      <a:pPr>
                        <a:lnSpc>
                          <a:spcPct val="107000"/>
                        </a:lnSpc>
                      </a:pPr>
                      <a:r>
                        <a:rPr lang="en-AU" sz="2000" u="none" kern="100" dirty="0">
                          <a:effectLst/>
                        </a:rPr>
                        <a:t>Professor Mike Ireland </a:t>
                      </a:r>
                      <a:endParaRPr lang="en-AU" sz="2000" u="none"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kern="100">
                          <a:effectLst/>
                        </a:rPr>
                        <a:t>Board member</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kern="100">
                          <a:effectLst/>
                        </a:rPr>
                        <a:t>ACT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3023244334"/>
                  </a:ext>
                </a:extLst>
              </a:tr>
              <a:tr h="331135">
                <a:tc>
                  <a:txBody>
                    <a:bodyPr/>
                    <a:lstStyle/>
                    <a:p>
                      <a:pPr>
                        <a:lnSpc>
                          <a:spcPct val="107000"/>
                        </a:lnSpc>
                      </a:pPr>
                      <a:r>
                        <a:rPr lang="en-AU" sz="2000" u="none" kern="100" dirty="0">
                          <a:effectLst/>
                        </a:rPr>
                        <a:t>Professor Chris Power</a:t>
                      </a:r>
                      <a:endParaRPr lang="en-AU" sz="2000" u="none"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kern="100">
                          <a:effectLst/>
                        </a:rPr>
                        <a:t>Board member</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nSpc>
                          <a:spcPct val="107000"/>
                        </a:lnSpc>
                      </a:pPr>
                      <a:r>
                        <a:rPr lang="en-AU" sz="2000" kern="100" dirty="0">
                          <a:effectLst/>
                        </a:rPr>
                        <a:t>Western Australia</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687994312"/>
                  </a:ext>
                </a:extLst>
              </a:tr>
            </a:tbl>
          </a:graphicData>
        </a:graphic>
      </p:graphicFrame>
      <p:pic>
        <p:nvPicPr>
          <p:cNvPr id="7" name="Picture 6" descr="A group of people standing in a room&#10;&#10;Description automatically generated">
            <a:extLst>
              <a:ext uri="{FF2B5EF4-FFF2-40B4-BE49-F238E27FC236}">
                <a16:creationId xmlns:a16="http://schemas.microsoft.com/office/drawing/2014/main" id="{A77474C6-DDFA-9E22-2A2D-CFC2E27A43E0}"/>
              </a:ext>
            </a:extLst>
          </p:cNvPr>
          <p:cNvPicPr>
            <a:picLocks noChangeAspect="1"/>
          </p:cNvPicPr>
          <p:nvPr/>
        </p:nvPicPr>
        <p:blipFill>
          <a:blip r:embed="rId2">
            <a:extLst>
              <a:ext uri="{28A0092B-C50C-407E-A947-70E740481C1C}">
                <a14:useLocalDpi xmlns:a14="http://schemas.microsoft.com/office/drawing/2010/main" val="0"/>
              </a:ext>
            </a:extLst>
          </a:blip>
          <a:srcRect t="17597" b="8618"/>
          <a:stretch/>
        </p:blipFill>
        <p:spPr>
          <a:xfrm>
            <a:off x="8058364" y="1131192"/>
            <a:ext cx="3833876" cy="3771768"/>
          </a:xfrm>
          <a:prstGeom prst="rect">
            <a:avLst/>
          </a:prstGeom>
        </p:spPr>
      </p:pic>
    </p:spTree>
    <p:extLst>
      <p:ext uri="{BB962C8B-B14F-4D97-AF65-F5344CB8AC3E}">
        <p14:creationId xmlns:p14="http://schemas.microsoft.com/office/powerpoint/2010/main" val="1915167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2BF9-0F21-B40D-F515-B7C20301A966}"/>
              </a:ext>
            </a:extLst>
          </p:cNvPr>
          <p:cNvSpPr>
            <a:spLocks noGrp="1"/>
          </p:cNvSpPr>
          <p:nvPr>
            <p:ph type="title"/>
          </p:nvPr>
        </p:nvSpPr>
        <p:spPr>
          <a:xfrm>
            <a:off x="666000" y="1497014"/>
            <a:ext cx="10800000" cy="1080000"/>
          </a:xfrm>
        </p:spPr>
        <p:txBody>
          <a:bodyPr/>
          <a:lstStyle/>
          <a:p>
            <a:r>
              <a:rPr lang="en-US" b="1" dirty="0"/>
              <a:t>(a few) Highlights of the decade</a:t>
            </a:r>
          </a:p>
        </p:txBody>
      </p:sp>
      <p:sp>
        <p:nvSpPr>
          <p:cNvPr id="3" name="Content Placeholder 2">
            <a:extLst>
              <a:ext uri="{FF2B5EF4-FFF2-40B4-BE49-F238E27FC236}">
                <a16:creationId xmlns:a16="http://schemas.microsoft.com/office/drawing/2014/main" id="{4E05FB7A-7949-AC9D-27DD-35FBC204F908}"/>
              </a:ext>
            </a:extLst>
          </p:cNvPr>
          <p:cNvSpPr>
            <a:spLocks noGrp="1"/>
          </p:cNvSpPr>
          <p:nvPr>
            <p:ph idx="1"/>
          </p:nvPr>
        </p:nvSpPr>
        <p:spPr>
          <a:xfrm>
            <a:off x="185984" y="2369094"/>
            <a:ext cx="9481311" cy="3823786"/>
          </a:xfrm>
        </p:spPr>
        <p:txBody>
          <a:bodyPr/>
          <a:lstStyle/>
          <a:p>
            <a:r>
              <a:rPr lang="en-US" dirty="0"/>
              <a:t>Gravitational Waves detected by LIGO</a:t>
            </a:r>
          </a:p>
          <a:p>
            <a:r>
              <a:rPr lang="en-US" dirty="0"/>
              <a:t>ESO strategic partnership began</a:t>
            </a:r>
          </a:p>
          <a:p>
            <a:r>
              <a:rPr lang="en-US" dirty="0"/>
              <a:t>SKAO IGO establishes, construction of SKA-low </a:t>
            </a:r>
          </a:p>
          <a:p>
            <a:r>
              <a:rPr lang="en-US" dirty="0"/>
              <a:t>ASKAP began science operations</a:t>
            </a:r>
          </a:p>
          <a:p>
            <a:r>
              <a:rPr lang="en-US" dirty="0"/>
              <a:t>SAMI / GALAH / GAMA / HECTOR all saw milestones in previous decade</a:t>
            </a:r>
          </a:p>
          <a:p>
            <a:r>
              <a:rPr lang="en-US" dirty="0"/>
              <a:t>Matthew </a:t>
            </a:r>
            <a:r>
              <a:rPr lang="en-US" dirty="0" err="1"/>
              <a:t>Bailes</a:t>
            </a:r>
            <a:r>
              <a:rPr lang="en-US" dirty="0"/>
              <a:t> won the Shaw prize for FRBs</a:t>
            </a:r>
          </a:p>
          <a:p>
            <a:r>
              <a:rPr lang="en-US" dirty="0"/>
              <a:t>Industry and instrumentation flourished </a:t>
            </a:r>
          </a:p>
          <a:p>
            <a:endParaRPr lang="en-US" dirty="0"/>
          </a:p>
          <a:p>
            <a:endParaRPr lang="en-US" dirty="0"/>
          </a:p>
        </p:txBody>
      </p:sp>
      <p:pic>
        <p:nvPicPr>
          <p:cNvPr id="5" name="Picture 4" descr="A blue and green grid pattern with circles&#10;&#10;Description automatically generated">
            <a:extLst>
              <a:ext uri="{FF2B5EF4-FFF2-40B4-BE49-F238E27FC236}">
                <a16:creationId xmlns:a16="http://schemas.microsoft.com/office/drawing/2014/main" id="{B112CE64-AE7C-C22F-E30F-09044F2D167B}"/>
              </a:ext>
            </a:extLst>
          </p:cNvPr>
          <p:cNvPicPr>
            <a:picLocks noChangeAspect="1"/>
          </p:cNvPicPr>
          <p:nvPr/>
        </p:nvPicPr>
        <p:blipFill>
          <a:blip r:embed="rId2">
            <a:extLst>
              <a:ext uri="{28A0092B-C50C-407E-A947-70E740481C1C}">
                <a14:useLocalDpi xmlns:a14="http://schemas.microsoft.com/office/drawing/2010/main" val="0"/>
              </a:ext>
            </a:extLst>
          </a:blip>
          <a:srcRect l="31825"/>
          <a:stretch/>
        </p:blipFill>
        <p:spPr>
          <a:xfrm>
            <a:off x="10558510" y="1355319"/>
            <a:ext cx="1460226" cy="1221696"/>
          </a:xfrm>
          <a:prstGeom prst="rect">
            <a:avLst/>
          </a:prstGeom>
        </p:spPr>
      </p:pic>
      <p:pic>
        <p:nvPicPr>
          <p:cNvPr id="7" name="Picture 6" descr="A blue and white logo&#10;&#10;Description automatically generated">
            <a:extLst>
              <a:ext uri="{FF2B5EF4-FFF2-40B4-BE49-F238E27FC236}">
                <a16:creationId xmlns:a16="http://schemas.microsoft.com/office/drawing/2014/main" id="{67FA7992-4E46-78A1-3852-C0B0421BE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2948" y="1355318"/>
            <a:ext cx="956952" cy="1237438"/>
          </a:xfrm>
          <a:prstGeom prst="rect">
            <a:avLst/>
          </a:prstGeom>
        </p:spPr>
      </p:pic>
      <p:pic>
        <p:nvPicPr>
          <p:cNvPr id="9" name="Picture 8" descr="Aerial view of a field of power lines&#10;&#10;Description automatically generated">
            <a:extLst>
              <a:ext uri="{FF2B5EF4-FFF2-40B4-BE49-F238E27FC236}">
                <a16:creationId xmlns:a16="http://schemas.microsoft.com/office/drawing/2014/main" id="{F51EE9ED-B73D-E716-FD71-D51592470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2948" y="2577014"/>
            <a:ext cx="2342962" cy="851986"/>
          </a:xfrm>
          <a:prstGeom prst="rect">
            <a:avLst/>
          </a:prstGeom>
        </p:spPr>
      </p:pic>
      <p:pic>
        <p:nvPicPr>
          <p:cNvPr id="11" name="Picture 10" descr="A group of satellite dishes in the sky&#10;&#10;Description automatically generated">
            <a:extLst>
              <a:ext uri="{FF2B5EF4-FFF2-40B4-BE49-F238E27FC236}">
                <a16:creationId xmlns:a16="http://schemas.microsoft.com/office/drawing/2014/main" id="{F63F6155-1510-862B-5FC5-46A43EC84F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0122" y="3429001"/>
            <a:ext cx="2335893" cy="1329370"/>
          </a:xfrm>
          <a:prstGeom prst="rect">
            <a:avLst/>
          </a:prstGeom>
        </p:spPr>
      </p:pic>
      <p:pic>
        <p:nvPicPr>
          <p:cNvPr id="13" name="Picture 12" descr="A logo with text and a picture of a galaxy&#10;&#10;Description automatically generated">
            <a:extLst>
              <a:ext uri="{FF2B5EF4-FFF2-40B4-BE49-F238E27FC236}">
                <a16:creationId xmlns:a16="http://schemas.microsoft.com/office/drawing/2014/main" id="{D750670C-579A-A984-16DA-084A443F4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0122" y="4758370"/>
            <a:ext cx="2345788" cy="1120765"/>
          </a:xfrm>
          <a:prstGeom prst="rect">
            <a:avLst/>
          </a:prstGeom>
        </p:spPr>
      </p:pic>
      <p:pic>
        <p:nvPicPr>
          <p:cNvPr id="15" name="Picture 14" descr="A person in a suit and tie standing at a podium&#10;&#10;Description automatically generated">
            <a:extLst>
              <a:ext uri="{FF2B5EF4-FFF2-40B4-BE49-F238E27FC236}">
                <a16:creationId xmlns:a16="http://schemas.microsoft.com/office/drawing/2014/main" id="{D26068AF-E120-206C-1AD0-C7BA21894B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24954" y="5830834"/>
            <a:ext cx="997390" cy="912866"/>
          </a:xfrm>
          <a:prstGeom prst="rect">
            <a:avLst/>
          </a:prstGeom>
        </p:spPr>
      </p:pic>
      <p:pic>
        <p:nvPicPr>
          <p:cNvPr id="17" name="Picture 16" descr="A blue text with stars and dots&#10;&#10;Description automatically generated">
            <a:extLst>
              <a:ext uri="{FF2B5EF4-FFF2-40B4-BE49-F238E27FC236}">
                <a16:creationId xmlns:a16="http://schemas.microsoft.com/office/drawing/2014/main" id="{3E74A4CD-9439-EC4F-760A-EE1DB5A295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9003" y="5830834"/>
            <a:ext cx="2130021" cy="912866"/>
          </a:xfrm>
          <a:prstGeom prst="rect">
            <a:avLst/>
          </a:prstGeom>
        </p:spPr>
      </p:pic>
    </p:spTree>
    <p:extLst>
      <p:ext uri="{BB962C8B-B14F-4D97-AF65-F5344CB8AC3E}">
        <p14:creationId xmlns:p14="http://schemas.microsoft.com/office/powerpoint/2010/main" val="2808146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4ED2-401B-94DA-722F-3A19019D461D}"/>
              </a:ext>
            </a:extLst>
          </p:cNvPr>
          <p:cNvSpPr>
            <a:spLocks noGrp="1"/>
          </p:cNvSpPr>
          <p:nvPr>
            <p:ph type="title"/>
          </p:nvPr>
        </p:nvSpPr>
        <p:spPr>
          <a:xfrm>
            <a:off x="4245428" y="885600"/>
            <a:ext cx="6991971" cy="1080000"/>
          </a:xfrm>
        </p:spPr>
        <p:txBody>
          <a:bodyPr/>
          <a:lstStyle/>
          <a:p>
            <a:r>
              <a:rPr lang="en-US" dirty="0"/>
              <a:t>Demographics</a:t>
            </a:r>
          </a:p>
        </p:txBody>
      </p:sp>
      <p:pic>
        <p:nvPicPr>
          <p:cNvPr id="1026" name="Picture 2">
            <a:extLst>
              <a:ext uri="{FF2B5EF4-FFF2-40B4-BE49-F238E27FC236}">
                <a16:creationId xmlns:a16="http://schemas.microsoft.com/office/drawing/2014/main" id="{C00F22F7-D6E3-657C-7E4D-0072951552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7826" y="1437418"/>
            <a:ext cx="10856347" cy="54205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480CC7-5C8B-D865-F511-0E82CC5E23B2}"/>
              </a:ext>
            </a:extLst>
          </p:cNvPr>
          <p:cNvSpPr txBox="1"/>
          <p:nvPr/>
        </p:nvSpPr>
        <p:spPr>
          <a:xfrm>
            <a:off x="10952390" y="6363091"/>
            <a:ext cx="6098720" cy="369332"/>
          </a:xfrm>
          <a:prstGeom prst="rect">
            <a:avLst/>
          </a:prstGeom>
          <a:noFill/>
        </p:spPr>
        <p:txBody>
          <a:bodyPr wrap="square">
            <a:spAutoFit/>
          </a:bodyPr>
          <a:lstStyle/>
          <a:p>
            <a:r>
              <a:rPr lang="en-AU" sz="1800" b="0" i="0" u="none" strike="noStrike" dirty="0">
                <a:solidFill>
                  <a:srgbClr val="000000"/>
                </a:solidFill>
                <a:effectLst/>
                <a:latin typeface="Aptos" panose="020B0004020202020204" pitchFamily="34" charset="0"/>
              </a:rPr>
              <a:t>N=1119</a:t>
            </a:r>
            <a:endParaRPr lang="en-US" dirty="0"/>
          </a:p>
        </p:txBody>
      </p:sp>
    </p:spTree>
    <p:extLst>
      <p:ext uri="{BB962C8B-B14F-4D97-AF65-F5344CB8AC3E}">
        <p14:creationId xmlns:p14="http://schemas.microsoft.com/office/powerpoint/2010/main" val="1923764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graph of different colored bars&#10;&#10;Description automatically generated with medium confidence">
            <a:extLst>
              <a:ext uri="{FF2B5EF4-FFF2-40B4-BE49-F238E27FC236}">
                <a16:creationId xmlns:a16="http://schemas.microsoft.com/office/drawing/2014/main" id="{1C31279D-731D-261A-38FA-4063FE4AD1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8672" y="1401673"/>
            <a:ext cx="7394557" cy="493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759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graph of men and women&#10;&#10;Description automatically generated">
            <a:extLst>
              <a:ext uri="{FF2B5EF4-FFF2-40B4-BE49-F238E27FC236}">
                <a16:creationId xmlns:a16="http://schemas.microsoft.com/office/drawing/2014/main" id="{96FFE3B4-6407-E5EE-3138-A4664B4C44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1217292"/>
            <a:ext cx="7917864" cy="526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341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graph of the difference between men and women&#10;&#10;Description automatically generated">
            <a:extLst>
              <a:ext uri="{FF2B5EF4-FFF2-40B4-BE49-F238E27FC236}">
                <a16:creationId xmlns:a16="http://schemas.microsoft.com/office/drawing/2014/main" id="{05F3A681-17CF-5E56-1425-96A0CD1562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2957" y="1508447"/>
            <a:ext cx="7037615" cy="468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6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103E-7959-450A-9972-52D1515BB66C}"/>
              </a:ext>
            </a:extLst>
          </p:cNvPr>
          <p:cNvSpPr>
            <a:spLocks noGrp="1"/>
          </p:cNvSpPr>
          <p:nvPr>
            <p:ph type="title"/>
          </p:nvPr>
        </p:nvSpPr>
        <p:spPr>
          <a:xfrm>
            <a:off x="2765413" y="1038360"/>
            <a:ext cx="10800000" cy="1080000"/>
          </a:xfrm>
        </p:spPr>
        <p:txBody>
          <a:bodyPr/>
          <a:lstStyle/>
          <a:p>
            <a:r>
              <a:rPr lang="en-AU" dirty="0"/>
              <a:t>Looking ahead: 2026–2035</a:t>
            </a:r>
          </a:p>
        </p:txBody>
      </p:sp>
      <p:graphicFrame>
        <p:nvGraphicFramePr>
          <p:cNvPr id="5" name="Content Placeholder 4">
            <a:extLst>
              <a:ext uri="{FF2B5EF4-FFF2-40B4-BE49-F238E27FC236}">
                <a16:creationId xmlns:a16="http://schemas.microsoft.com/office/drawing/2014/main" id="{C4E0D23C-64B3-1528-A671-1244DAC6013E}"/>
              </a:ext>
            </a:extLst>
          </p:cNvPr>
          <p:cNvGraphicFramePr>
            <a:graphicFrameLocks noGrp="1"/>
          </p:cNvGraphicFramePr>
          <p:nvPr>
            <p:ph idx="1"/>
            <p:extLst>
              <p:ext uri="{D42A27DB-BD31-4B8C-83A1-F6EECF244321}">
                <p14:modId xmlns:p14="http://schemas.microsoft.com/office/powerpoint/2010/main" val="2229374928"/>
              </p:ext>
            </p:extLst>
          </p:nvPr>
        </p:nvGraphicFramePr>
        <p:xfrm>
          <a:off x="137160" y="929640"/>
          <a:ext cx="12573000" cy="618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9535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llustration of galaxy in space">
            <a:extLst>
              <a:ext uri="{FF2B5EF4-FFF2-40B4-BE49-F238E27FC236}">
                <a16:creationId xmlns:a16="http://schemas.microsoft.com/office/drawing/2014/main" id="{FF79222F-4AB8-8345-ADD0-51E9BA18A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406" y="4985508"/>
            <a:ext cx="2195545" cy="1559180"/>
          </a:xfrm>
          <a:prstGeom prst="rect">
            <a:avLst/>
          </a:prstGeom>
        </p:spPr>
      </p:pic>
      <p:sp>
        <p:nvSpPr>
          <p:cNvPr id="2" name="Title 1">
            <a:extLst>
              <a:ext uri="{FF2B5EF4-FFF2-40B4-BE49-F238E27FC236}">
                <a16:creationId xmlns:a16="http://schemas.microsoft.com/office/drawing/2014/main" id="{B29AD51E-79D6-0CEE-F799-B79C276EFE69}"/>
              </a:ext>
            </a:extLst>
          </p:cNvPr>
          <p:cNvSpPr>
            <a:spLocks noGrp="1"/>
          </p:cNvSpPr>
          <p:nvPr>
            <p:ph type="title"/>
          </p:nvPr>
        </p:nvSpPr>
        <p:spPr>
          <a:xfrm>
            <a:off x="1715383" y="1135304"/>
            <a:ext cx="11116334" cy="662735"/>
          </a:xfrm>
        </p:spPr>
        <p:txBody>
          <a:bodyPr/>
          <a:lstStyle/>
          <a:p>
            <a:r>
              <a:rPr lang="en-US" dirty="0"/>
              <a:t>Images/ case studies for Decadal Plan</a:t>
            </a:r>
          </a:p>
        </p:txBody>
      </p:sp>
      <p:sp>
        <p:nvSpPr>
          <p:cNvPr id="3" name="Content Placeholder 2">
            <a:extLst>
              <a:ext uri="{FF2B5EF4-FFF2-40B4-BE49-F238E27FC236}">
                <a16:creationId xmlns:a16="http://schemas.microsoft.com/office/drawing/2014/main" id="{FA7278A6-25EC-D438-858C-AA28F58D6F4D}"/>
              </a:ext>
            </a:extLst>
          </p:cNvPr>
          <p:cNvSpPr>
            <a:spLocks noGrp="1"/>
          </p:cNvSpPr>
          <p:nvPr>
            <p:ph idx="1"/>
          </p:nvPr>
        </p:nvSpPr>
        <p:spPr>
          <a:xfrm>
            <a:off x="558360" y="1872492"/>
            <a:ext cx="10800000" cy="3312000"/>
          </a:xfrm>
        </p:spPr>
        <p:txBody>
          <a:bodyPr/>
          <a:lstStyle/>
          <a:p>
            <a:r>
              <a:rPr lang="en-US" sz="4600" dirty="0">
                <a:solidFill>
                  <a:srgbClr val="00B0F0"/>
                </a:solidFill>
                <a:latin typeface="Bradley Hand" pitchFamily="2" charset="77"/>
              </a:rPr>
              <a:t>We need you </a:t>
            </a:r>
            <a:r>
              <a:rPr lang="en-US" dirty="0">
                <a:sym typeface="Wingdings" pitchFamily="2" charset="2"/>
              </a:rPr>
              <a:t>to provide images and case studies to go in the decadal plan:</a:t>
            </a:r>
          </a:p>
          <a:p>
            <a:pPr lvl="1">
              <a:buFont typeface="Wingdings" pitchFamily="2" charset="2"/>
              <a:buChar char="Ø"/>
            </a:pPr>
            <a:r>
              <a:rPr lang="en-US" dirty="0">
                <a:sym typeface="Wingdings" pitchFamily="2" charset="2"/>
              </a:rPr>
              <a:t>Please gather images for which you have the copyright, and are relevant for inclusion in the plan</a:t>
            </a:r>
          </a:p>
          <a:p>
            <a:pPr lvl="1">
              <a:buFont typeface="Wingdings" pitchFamily="2" charset="2"/>
              <a:buChar char="Ø"/>
            </a:pPr>
            <a:r>
              <a:rPr lang="en-US" dirty="0">
                <a:sym typeface="Wingdings" pitchFamily="2" charset="2"/>
              </a:rPr>
              <a:t>Could be astronomical images, instruments, students and other people doing astronomy (please ensure correct permissions)</a:t>
            </a:r>
          </a:p>
          <a:p>
            <a:pPr lvl="1">
              <a:buFont typeface="Wingdings" pitchFamily="2" charset="2"/>
              <a:buChar char="Ø"/>
            </a:pPr>
            <a:r>
              <a:rPr lang="en-US" dirty="0">
                <a:sym typeface="Wingdings" pitchFamily="2" charset="2"/>
              </a:rPr>
              <a:t>Upload request for images will come later this year. Send me your case studies now!</a:t>
            </a:r>
            <a:endParaRPr lang="en-US" dirty="0"/>
          </a:p>
        </p:txBody>
      </p:sp>
      <p:pic>
        <p:nvPicPr>
          <p:cNvPr id="9" name="Picture 8" descr="Moon as seen from earth on dark sky">
            <a:extLst>
              <a:ext uri="{FF2B5EF4-FFF2-40B4-BE49-F238E27FC236}">
                <a16:creationId xmlns:a16="http://schemas.microsoft.com/office/drawing/2014/main" id="{91908D47-DB4E-2A86-14F1-247AF25FB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215" y="4933431"/>
            <a:ext cx="2333759" cy="1689137"/>
          </a:xfrm>
          <a:prstGeom prst="rect">
            <a:avLst/>
          </a:prstGeom>
        </p:spPr>
      </p:pic>
      <p:pic>
        <p:nvPicPr>
          <p:cNvPr id="11" name="Picture 10" descr="Milky way in night sky">
            <a:extLst>
              <a:ext uri="{FF2B5EF4-FFF2-40B4-BE49-F238E27FC236}">
                <a16:creationId xmlns:a16="http://schemas.microsoft.com/office/drawing/2014/main" id="{45D682E1-B9F8-E813-31CA-E38E074AD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6915">
            <a:off x="4538306" y="5057217"/>
            <a:ext cx="2334915" cy="1557826"/>
          </a:xfrm>
          <a:prstGeom prst="rect">
            <a:avLst/>
          </a:prstGeom>
        </p:spPr>
      </p:pic>
      <p:pic>
        <p:nvPicPr>
          <p:cNvPr id="7" name="Picture 6" descr="Young boy playing with a solar system model">
            <a:extLst>
              <a:ext uri="{FF2B5EF4-FFF2-40B4-BE49-F238E27FC236}">
                <a16:creationId xmlns:a16="http://schemas.microsoft.com/office/drawing/2014/main" id="{DC5C4595-1B50-2DAE-4BF2-15D0AE9641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3620">
            <a:off x="7895720" y="4981563"/>
            <a:ext cx="2391641" cy="1592870"/>
          </a:xfrm>
          <a:prstGeom prst="rect">
            <a:avLst/>
          </a:prstGeom>
        </p:spPr>
      </p:pic>
      <p:pic>
        <p:nvPicPr>
          <p:cNvPr id="15" name="Picture 14" descr="Fibre optics illustration">
            <a:extLst>
              <a:ext uri="{FF2B5EF4-FFF2-40B4-BE49-F238E27FC236}">
                <a16:creationId xmlns:a16="http://schemas.microsoft.com/office/drawing/2014/main" id="{3EA67A6C-3EBC-69B6-60E6-D4285604A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84331">
            <a:off x="3027530" y="5078883"/>
            <a:ext cx="2439549" cy="1462777"/>
          </a:xfrm>
          <a:prstGeom prst="rect">
            <a:avLst/>
          </a:prstGeom>
        </p:spPr>
      </p:pic>
    </p:spTree>
    <p:extLst>
      <p:ext uri="{BB962C8B-B14F-4D97-AF65-F5344CB8AC3E}">
        <p14:creationId xmlns:p14="http://schemas.microsoft.com/office/powerpoint/2010/main" val="151458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screenshot of a web page&#10;&#10;Description automatically generated">
            <a:extLst>
              <a:ext uri="{FF2B5EF4-FFF2-40B4-BE49-F238E27FC236}">
                <a16:creationId xmlns:a16="http://schemas.microsoft.com/office/drawing/2014/main" id="{7CB59AFE-F4A8-D3CC-DE19-50BA019DA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036" y="2046290"/>
            <a:ext cx="5702634" cy="4499525"/>
          </a:xfrm>
          <a:prstGeom prst="rect">
            <a:avLst/>
          </a:prstGeom>
        </p:spPr>
      </p:pic>
      <p:sp>
        <p:nvSpPr>
          <p:cNvPr id="5" name="TextBox 4">
            <a:extLst>
              <a:ext uri="{FF2B5EF4-FFF2-40B4-BE49-F238E27FC236}">
                <a16:creationId xmlns:a16="http://schemas.microsoft.com/office/drawing/2014/main" id="{B64C986A-B591-685D-9BD5-39187FB041C7}"/>
              </a:ext>
            </a:extLst>
          </p:cNvPr>
          <p:cNvSpPr txBox="1"/>
          <p:nvPr/>
        </p:nvSpPr>
        <p:spPr>
          <a:xfrm>
            <a:off x="364435" y="3030828"/>
            <a:ext cx="4760844" cy="2031325"/>
          </a:xfrm>
          <a:prstGeom prst="rect">
            <a:avLst/>
          </a:prstGeom>
          <a:noFill/>
        </p:spPr>
        <p:txBody>
          <a:bodyPr wrap="square" rtlCol="0">
            <a:spAutoFit/>
          </a:bodyPr>
          <a:lstStyle/>
          <a:p>
            <a:r>
              <a:rPr lang="en-US" dirty="0"/>
              <a:t>Website is a repository for documents, white papers, and working group and board memberships</a:t>
            </a:r>
          </a:p>
          <a:p>
            <a:endParaRPr lang="en-US" dirty="0"/>
          </a:p>
          <a:p>
            <a:r>
              <a:rPr lang="en-US" dirty="0">
                <a:hlinkClick r:id="rId3"/>
              </a:rPr>
              <a:t>https://</a:t>
            </a:r>
            <a:r>
              <a:rPr lang="en-US" dirty="0" err="1">
                <a:hlinkClick r:id="rId3"/>
              </a:rPr>
              <a:t>www.science.org.au</a:t>
            </a:r>
            <a:r>
              <a:rPr lang="en-US" dirty="0">
                <a:hlinkClick r:id="rId3"/>
              </a:rPr>
              <a:t>/supporting-science/science-policy-and-analysis/decadal-plans-for-science/astro2035</a:t>
            </a:r>
            <a:endParaRPr lang="en-US" dirty="0"/>
          </a:p>
        </p:txBody>
      </p:sp>
      <p:sp>
        <p:nvSpPr>
          <p:cNvPr id="6" name="Title 1">
            <a:extLst>
              <a:ext uri="{FF2B5EF4-FFF2-40B4-BE49-F238E27FC236}">
                <a16:creationId xmlns:a16="http://schemas.microsoft.com/office/drawing/2014/main" id="{920B72B3-5F76-499A-A70D-BDE8D6824917}"/>
              </a:ext>
            </a:extLst>
          </p:cNvPr>
          <p:cNvSpPr>
            <a:spLocks noGrp="1"/>
          </p:cNvSpPr>
          <p:nvPr>
            <p:ph type="title"/>
          </p:nvPr>
        </p:nvSpPr>
        <p:spPr>
          <a:xfrm>
            <a:off x="364435" y="1542567"/>
            <a:ext cx="6472087" cy="634281"/>
          </a:xfrm>
        </p:spPr>
        <p:txBody>
          <a:bodyPr/>
          <a:lstStyle/>
          <a:p>
            <a:r>
              <a:rPr lang="en-US" sz="4000" dirty="0"/>
              <a:t>Decadal plan website</a:t>
            </a:r>
            <a:endParaRPr lang="en-AU" sz="4000" dirty="0"/>
          </a:p>
        </p:txBody>
      </p:sp>
    </p:spTree>
    <p:extLst>
      <p:ext uri="{BB962C8B-B14F-4D97-AF65-F5344CB8AC3E}">
        <p14:creationId xmlns:p14="http://schemas.microsoft.com/office/powerpoint/2010/main" val="1400055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E5E1F-A7B5-8F2A-C945-0B947E55AC1C}"/>
              </a:ext>
            </a:extLst>
          </p:cNvPr>
          <p:cNvSpPr>
            <a:spLocks noGrp="1"/>
          </p:cNvSpPr>
          <p:nvPr>
            <p:ph type="title"/>
          </p:nvPr>
        </p:nvSpPr>
        <p:spPr>
          <a:xfrm>
            <a:off x="696000" y="923083"/>
            <a:ext cx="10800000" cy="1080000"/>
          </a:xfrm>
        </p:spPr>
        <p:txBody>
          <a:bodyPr/>
          <a:lstStyle/>
          <a:p>
            <a:pPr algn="ctr"/>
            <a:r>
              <a:rPr lang="en-AU" dirty="0"/>
              <a:t>Acknowledgements</a:t>
            </a:r>
          </a:p>
        </p:txBody>
      </p:sp>
      <p:sp>
        <p:nvSpPr>
          <p:cNvPr id="3" name="Content Placeholder 2">
            <a:extLst>
              <a:ext uri="{FF2B5EF4-FFF2-40B4-BE49-F238E27FC236}">
                <a16:creationId xmlns:a16="http://schemas.microsoft.com/office/drawing/2014/main" id="{FC1748EA-31E1-7FC3-91B1-615FA6EA8555}"/>
              </a:ext>
            </a:extLst>
          </p:cNvPr>
          <p:cNvSpPr>
            <a:spLocks noGrp="1"/>
          </p:cNvSpPr>
          <p:nvPr>
            <p:ph idx="1"/>
          </p:nvPr>
        </p:nvSpPr>
        <p:spPr>
          <a:xfrm>
            <a:off x="348000" y="1713436"/>
            <a:ext cx="11496000" cy="5144563"/>
          </a:xfrm>
        </p:spPr>
        <p:txBody>
          <a:bodyPr/>
          <a:lstStyle/>
          <a:p>
            <a:r>
              <a:rPr lang="en-AU" dirty="0">
                <a:solidFill>
                  <a:schemeClr val="accent1"/>
                </a:solidFill>
              </a:rPr>
              <a:t>We would like to sincerely thank all working group chairs for their leadership (see next for their sparkler talks)</a:t>
            </a:r>
          </a:p>
          <a:p>
            <a:r>
              <a:rPr lang="en-AU" dirty="0">
                <a:solidFill>
                  <a:schemeClr val="accent1"/>
                </a:solidFill>
              </a:rPr>
              <a:t>CSIRO for financially supporting the Decadal plan</a:t>
            </a:r>
          </a:p>
          <a:p>
            <a:r>
              <a:rPr lang="en-AU" dirty="0">
                <a:solidFill>
                  <a:schemeClr val="accent1"/>
                </a:solidFill>
              </a:rPr>
              <a:t>ASA for hosting communication channel</a:t>
            </a:r>
          </a:p>
          <a:p>
            <a:r>
              <a:rPr lang="en-AU" dirty="0">
                <a:solidFill>
                  <a:schemeClr val="accent1"/>
                </a:solidFill>
              </a:rPr>
              <a:t>Every astronomy community member who filled out the survey and is participating in some way in the consultation process</a:t>
            </a:r>
          </a:p>
          <a:p>
            <a:r>
              <a:rPr lang="en-AU" dirty="0">
                <a:solidFill>
                  <a:schemeClr val="accent1"/>
                </a:solidFill>
              </a:rPr>
              <a:t>All astronomy group leaders and their teams for providing detailed survey information</a:t>
            </a:r>
          </a:p>
          <a:p>
            <a:r>
              <a:rPr lang="en-AU" dirty="0">
                <a:solidFill>
                  <a:schemeClr val="accent1"/>
                </a:solidFill>
              </a:rPr>
              <a:t>Editorial board for agreeing to draft the DP</a:t>
            </a:r>
          </a:p>
          <a:p>
            <a:r>
              <a:rPr lang="en-AU" dirty="0" err="1">
                <a:solidFill>
                  <a:schemeClr val="accent1"/>
                </a:solidFill>
              </a:rPr>
              <a:t>Swasti</a:t>
            </a:r>
            <a:r>
              <a:rPr lang="en-AU" dirty="0">
                <a:solidFill>
                  <a:schemeClr val="accent1"/>
                </a:solidFill>
              </a:rPr>
              <a:t> Devi and the whole team at the Academy of Science for their support</a:t>
            </a:r>
          </a:p>
          <a:p>
            <a:pPr marL="0" indent="0">
              <a:buNone/>
            </a:pPr>
            <a:endParaRPr lang="en-AU" dirty="0">
              <a:solidFill>
                <a:schemeClr val="accent1"/>
              </a:solidFill>
            </a:endParaRPr>
          </a:p>
          <a:p>
            <a:pPr marL="0" indent="0">
              <a:buNone/>
            </a:pPr>
            <a:endParaRPr lang="en-AU" dirty="0">
              <a:solidFill>
                <a:schemeClr val="accent1"/>
              </a:solidFill>
            </a:endParaRPr>
          </a:p>
        </p:txBody>
      </p:sp>
    </p:spTree>
    <p:extLst>
      <p:ext uri="{BB962C8B-B14F-4D97-AF65-F5344CB8AC3E}">
        <p14:creationId xmlns:p14="http://schemas.microsoft.com/office/powerpoint/2010/main" val="2417747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888AA-0D2D-D4AC-C00C-2FFA8EED8569}"/>
              </a:ext>
            </a:extLst>
          </p:cNvPr>
          <p:cNvSpPr>
            <a:spLocks noGrp="1"/>
          </p:cNvSpPr>
          <p:nvPr>
            <p:ph type="title"/>
          </p:nvPr>
        </p:nvSpPr>
        <p:spPr>
          <a:xfrm>
            <a:off x="1073772" y="1637416"/>
            <a:ext cx="10800000" cy="1080000"/>
          </a:xfrm>
        </p:spPr>
        <p:txBody>
          <a:bodyPr/>
          <a:lstStyle/>
          <a:p>
            <a:r>
              <a:rPr lang="en-AU" dirty="0"/>
              <a:t>Acknowledgment of Country  </a:t>
            </a:r>
          </a:p>
        </p:txBody>
      </p:sp>
      <p:sp>
        <p:nvSpPr>
          <p:cNvPr id="3" name="Content Placeholder 2">
            <a:extLst>
              <a:ext uri="{FF2B5EF4-FFF2-40B4-BE49-F238E27FC236}">
                <a16:creationId xmlns:a16="http://schemas.microsoft.com/office/drawing/2014/main" id="{696B71B4-1A92-5BFE-2AC6-FE2F564E3602}"/>
              </a:ext>
            </a:extLst>
          </p:cNvPr>
          <p:cNvSpPr>
            <a:spLocks noGrp="1"/>
          </p:cNvSpPr>
          <p:nvPr>
            <p:ph idx="1"/>
          </p:nvPr>
        </p:nvSpPr>
        <p:spPr>
          <a:xfrm>
            <a:off x="1073772" y="2717416"/>
            <a:ext cx="9089660" cy="3498031"/>
          </a:xfrm>
        </p:spPr>
        <p:txBody>
          <a:bodyPr/>
          <a:lstStyle/>
          <a:p>
            <a:pPr marL="0" indent="0">
              <a:buNone/>
            </a:pPr>
            <a:r>
              <a:rPr lang="en-US" sz="2000" dirty="0"/>
              <a:t>The Australian Academy of Science acknowledges and pays respects to the Ngunnawal people, the Traditional Owners of the lands on which the Academy office is located. The Academy also acknowledges and pays respects to the Traditional Owners and the Elders past, present and emerging of all the lands on which the Academy operates, and its Fellows live and work. They hold the memories, traditions, cultures and hopes of Aboriginal and Torres Strait Islander peoples of Australia.</a:t>
            </a:r>
            <a:endParaRPr lang="en-AU" sz="2000" dirty="0"/>
          </a:p>
        </p:txBody>
      </p:sp>
    </p:spTree>
    <p:extLst>
      <p:ext uri="{BB962C8B-B14F-4D97-AF65-F5344CB8AC3E}">
        <p14:creationId xmlns:p14="http://schemas.microsoft.com/office/powerpoint/2010/main" val="440894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FCB85-D06C-6883-5732-47DF037266D4}"/>
              </a:ext>
            </a:extLst>
          </p:cNvPr>
          <p:cNvSpPr>
            <a:spLocks noGrp="1"/>
          </p:cNvSpPr>
          <p:nvPr>
            <p:ph type="title"/>
          </p:nvPr>
        </p:nvSpPr>
        <p:spPr>
          <a:xfrm>
            <a:off x="666000" y="1540508"/>
            <a:ext cx="10800000" cy="1080000"/>
          </a:xfrm>
        </p:spPr>
        <p:txBody>
          <a:bodyPr/>
          <a:lstStyle/>
          <a:p>
            <a:r>
              <a:rPr lang="en-AU" dirty="0"/>
              <a:t>For any Questions:</a:t>
            </a:r>
          </a:p>
        </p:txBody>
      </p:sp>
      <p:sp>
        <p:nvSpPr>
          <p:cNvPr id="3" name="Content Placeholder 2">
            <a:extLst>
              <a:ext uri="{FF2B5EF4-FFF2-40B4-BE49-F238E27FC236}">
                <a16:creationId xmlns:a16="http://schemas.microsoft.com/office/drawing/2014/main" id="{B72E3711-FE49-389D-C546-DD928F0F7A16}"/>
              </a:ext>
            </a:extLst>
          </p:cNvPr>
          <p:cNvSpPr>
            <a:spLocks noGrp="1"/>
          </p:cNvSpPr>
          <p:nvPr>
            <p:ph idx="1"/>
          </p:nvPr>
        </p:nvSpPr>
        <p:spPr>
          <a:xfrm>
            <a:off x="666000" y="2448340"/>
            <a:ext cx="10800000" cy="3312000"/>
          </a:xfrm>
        </p:spPr>
        <p:txBody>
          <a:bodyPr/>
          <a:lstStyle/>
          <a:p>
            <a:r>
              <a:rPr lang="en-US" dirty="0"/>
              <a:t>For any questions reach out to Virginia at </a:t>
            </a:r>
            <a:r>
              <a:rPr lang="en-US" dirty="0">
                <a:hlinkClick r:id="rId2"/>
              </a:rPr>
              <a:t>vkilborn@swin.edu.au</a:t>
            </a:r>
            <a:r>
              <a:rPr lang="en-US" dirty="0"/>
              <a:t> and the Academy at </a:t>
            </a:r>
            <a:r>
              <a:rPr lang="en-US" dirty="0">
                <a:hlinkClick r:id="rId3"/>
              </a:rPr>
              <a:t>nc@science.org.au</a:t>
            </a:r>
            <a:endParaRPr lang="en-US" dirty="0"/>
          </a:p>
          <a:p>
            <a:pPr marL="0" indent="0">
              <a:buNone/>
            </a:pPr>
            <a:endParaRPr lang="en-US" dirty="0"/>
          </a:p>
          <a:p>
            <a:r>
              <a:rPr lang="en-US" dirty="0"/>
              <a:t>Visit the </a:t>
            </a:r>
            <a:r>
              <a:rPr lang="en-US" dirty="0">
                <a:hlinkClick r:id="rId4"/>
              </a:rPr>
              <a:t>website</a:t>
            </a:r>
            <a:r>
              <a:rPr lang="en-US" dirty="0"/>
              <a:t> to gather more updates</a:t>
            </a:r>
          </a:p>
          <a:p>
            <a:pPr marL="0" indent="0">
              <a:buNone/>
            </a:pPr>
            <a:endParaRPr lang="en-AU" dirty="0"/>
          </a:p>
        </p:txBody>
      </p:sp>
    </p:spTree>
    <p:extLst>
      <p:ext uri="{BB962C8B-B14F-4D97-AF65-F5344CB8AC3E}">
        <p14:creationId xmlns:p14="http://schemas.microsoft.com/office/powerpoint/2010/main" val="2733975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75E02-1E20-EBE1-3DEC-B5E2DA0D8129}"/>
              </a:ext>
            </a:extLst>
          </p:cNvPr>
          <p:cNvSpPr>
            <a:spLocks noGrp="1"/>
          </p:cNvSpPr>
          <p:nvPr>
            <p:ph type="title"/>
          </p:nvPr>
        </p:nvSpPr>
        <p:spPr>
          <a:xfrm>
            <a:off x="2152567" y="1020123"/>
            <a:ext cx="10800000" cy="1080000"/>
          </a:xfrm>
        </p:spPr>
        <p:txBody>
          <a:bodyPr/>
          <a:lstStyle/>
          <a:p>
            <a:r>
              <a:rPr lang="en-US" dirty="0"/>
              <a:t>Prelude… a personal AAT timeline</a:t>
            </a:r>
          </a:p>
        </p:txBody>
      </p:sp>
      <p:pic>
        <p:nvPicPr>
          <p:cNvPr id="5" name="Content Placeholder 4" descr="A person and person standing in a field&#10;&#10;Description automatically generated">
            <a:extLst>
              <a:ext uri="{FF2B5EF4-FFF2-40B4-BE49-F238E27FC236}">
                <a16:creationId xmlns:a16="http://schemas.microsoft.com/office/drawing/2014/main" id="{CCDB18EC-A02D-C523-4CC8-EBE04B6E1B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049" b="3074"/>
          <a:stretch/>
        </p:blipFill>
        <p:spPr>
          <a:xfrm>
            <a:off x="5010920" y="1942845"/>
            <a:ext cx="1756573" cy="2222110"/>
          </a:xfrm>
        </p:spPr>
      </p:pic>
      <p:pic>
        <p:nvPicPr>
          <p:cNvPr id="7" name="Picture 6" descr="A baby lying on the floor&#10;&#10;Description automatically generated">
            <a:extLst>
              <a:ext uri="{FF2B5EF4-FFF2-40B4-BE49-F238E27FC236}">
                <a16:creationId xmlns:a16="http://schemas.microsoft.com/office/drawing/2014/main" id="{2F787825-E2D0-CB3C-D05F-E7DA07A2B211}"/>
              </a:ext>
            </a:extLst>
          </p:cNvPr>
          <p:cNvPicPr>
            <a:picLocks noChangeAspect="1"/>
          </p:cNvPicPr>
          <p:nvPr/>
        </p:nvPicPr>
        <p:blipFill>
          <a:blip r:embed="rId3">
            <a:extLst>
              <a:ext uri="{28A0092B-C50C-407E-A947-70E740481C1C}">
                <a14:useLocalDpi xmlns:a14="http://schemas.microsoft.com/office/drawing/2010/main" val="0"/>
              </a:ext>
            </a:extLst>
          </a:blip>
          <a:srcRect l="31481" t="35861" r="15240" b="15852"/>
          <a:stretch/>
        </p:blipFill>
        <p:spPr>
          <a:xfrm>
            <a:off x="294249" y="1914011"/>
            <a:ext cx="1858318" cy="2245600"/>
          </a:xfrm>
          <a:prstGeom prst="rect">
            <a:avLst/>
          </a:prstGeom>
        </p:spPr>
      </p:pic>
      <p:sp>
        <p:nvSpPr>
          <p:cNvPr id="10" name="TextBox 9">
            <a:extLst>
              <a:ext uri="{FF2B5EF4-FFF2-40B4-BE49-F238E27FC236}">
                <a16:creationId xmlns:a16="http://schemas.microsoft.com/office/drawing/2014/main" id="{B420EBC7-6242-DB4B-93A0-C2BDD1D20F6D}"/>
              </a:ext>
            </a:extLst>
          </p:cNvPr>
          <p:cNvSpPr txBox="1"/>
          <p:nvPr/>
        </p:nvSpPr>
        <p:spPr>
          <a:xfrm>
            <a:off x="2586296" y="4211935"/>
            <a:ext cx="2349812" cy="923330"/>
          </a:xfrm>
          <a:prstGeom prst="rect">
            <a:avLst/>
          </a:prstGeom>
          <a:noFill/>
        </p:spPr>
        <p:txBody>
          <a:bodyPr wrap="square" rtlCol="0">
            <a:spAutoFit/>
          </a:bodyPr>
          <a:lstStyle/>
          <a:p>
            <a:r>
              <a:rPr lang="en-US" dirty="0"/>
              <a:t>16</a:t>
            </a:r>
            <a:r>
              <a:rPr lang="en-US" baseline="30000" dirty="0"/>
              <a:t>th</a:t>
            </a:r>
            <a:r>
              <a:rPr lang="en-US" dirty="0"/>
              <a:t> October 1974 </a:t>
            </a:r>
          </a:p>
          <a:p>
            <a:r>
              <a:rPr lang="en-US" dirty="0"/>
              <a:t>AAT opening by HRH Prince Charles</a:t>
            </a:r>
          </a:p>
        </p:txBody>
      </p:sp>
      <p:pic>
        <p:nvPicPr>
          <p:cNvPr id="12" name="Picture 11" descr="A group of men standing on a platform&#10;&#10;Description automatically generated">
            <a:extLst>
              <a:ext uri="{FF2B5EF4-FFF2-40B4-BE49-F238E27FC236}">
                <a16:creationId xmlns:a16="http://schemas.microsoft.com/office/drawing/2014/main" id="{6F70B754-7438-A1C9-A6EE-578AA84BAAA6}"/>
              </a:ext>
            </a:extLst>
          </p:cNvPr>
          <p:cNvPicPr>
            <a:picLocks noChangeAspect="1"/>
          </p:cNvPicPr>
          <p:nvPr/>
        </p:nvPicPr>
        <p:blipFill>
          <a:blip r:embed="rId4">
            <a:extLst>
              <a:ext uri="{28A0092B-C50C-407E-A947-70E740481C1C}">
                <a14:useLocalDpi xmlns:a14="http://schemas.microsoft.com/office/drawing/2010/main" val="0"/>
              </a:ext>
            </a:extLst>
          </a:blip>
          <a:srcRect r="16964"/>
          <a:stretch/>
        </p:blipFill>
        <p:spPr>
          <a:xfrm>
            <a:off x="2714619" y="1895874"/>
            <a:ext cx="1858318" cy="2245600"/>
          </a:xfrm>
          <a:prstGeom prst="rect">
            <a:avLst/>
          </a:prstGeom>
        </p:spPr>
      </p:pic>
      <p:sp>
        <p:nvSpPr>
          <p:cNvPr id="13" name="TextBox 12">
            <a:extLst>
              <a:ext uri="{FF2B5EF4-FFF2-40B4-BE49-F238E27FC236}">
                <a16:creationId xmlns:a16="http://schemas.microsoft.com/office/drawing/2014/main" id="{32BEEB7E-5D57-F36E-DE15-9ECB97ED1EF5}"/>
              </a:ext>
            </a:extLst>
          </p:cNvPr>
          <p:cNvSpPr txBox="1"/>
          <p:nvPr/>
        </p:nvSpPr>
        <p:spPr>
          <a:xfrm>
            <a:off x="5177672" y="4167137"/>
            <a:ext cx="1870830" cy="1200329"/>
          </a:xfrm>
          <a:prstGeom prst="rect">
            <a:avLst/>
          </a:prstGeom>
          <a:noFill/>
        </p:spPr>
        <p:txBody>
          <a:bodyPr wrap="square" rtlCol="0">
            <a:spAutoFit/>
          </a:bodyPr>
          <a:lstStyle/>
          <a:p>
            <a:r>
              <a:rPr lang="en-US" dirty="0"/>
              <a:t>2003 – HRH Prince Charles at Jodrell Bank Observatory</a:t>
            </a:r>
          </a:p>
        </p:txBody>
      </p:sp>
      <p:sp>
        <p:nvSpPr>
          <p:cNvPr id="14" name="TextBox 13">
            <a:extLst>
              <a:ext uri="{FF2B5EF4-FFF2-40B4-BE49-F238E27FC236}">
                <a16:creationId xmlns:a16="http://schemas.microsoft.com/office/drawing/2014/main" id="{D8DE4F5F-32E6-F7FD-FC5E-C87DAEEC25D2}"/>
              </a:ext>
            </a:extLst>
          </p:cNvPr>
          <p:cNvSpPr txBox="1"/>
          <p:nvPr/>
        </p:nvSpPr>
        <p:spPr>
          <a:xfrm>
            <a:off x="338976" y="4167137"/>
            <a:ext cx="1813591" cy="646331"/>
          </a:xfrm>
          <a:prstGeom prst="rect">
            <a:avLst/>
          </a:prstGeom>
          <a:noFill/>
        </p:spPr>
        <p:txBody>
          <a:bodyPr wrap="square" rtlCol="0">
            <a:spAutoFit/>
          </a:bodyPr>
          <a:lstStyle/>
          <a:p>
            <a:r>
              <a:rPr lang="en-US" dirty="0"/>
              <a:t>4 days earlier . . . A baby was born</a:t>
            </a:r>
          </a:p>
        </p:txBody>
      </p:sp>
      <p:pic>
        <p:nvPicPr>
          <p:cNvPr id="16" name="Picture 15" descr="A low angle view of a mountain&#10;&#10;Description automatically generated">
            <a:extLst>
              <a:ext uri="{FF2B5EF4-FFF2-40B4-BE49-F238E27FC236}">
                <a16:creationId xmlns:a16="http://schemas.microsoft.com/office/drawing/2014/main" id="{823DC6AB-DE05-7B24-D46B-E649EDC42429}"/>
              </a:ext>
            </a:extLst>
          </p:cNvPr>
          <p:cNvPicPr>
            <a:picLocks noChangeAspect="1"/>
          </p:cNvPicPr>
          <p:nvPr/>
        </p:nvPicPr>
        <p:blipFill>
          <a:blip r:embed="rId5">
            <a:extLst>
              <a:ext uri="{28A0092B-C50C-407E-A947-70E740481C1C}">
                <a14:useLocalDpi xmlns:a14="http://schemas.microsoft.com/office/drawing/2010/main" val="0"/>
              </a:ext>
            </a:extLst>
          </a:blip>
          <a:srcRect t="33786" b="32557"/>
          <a:stretch/>
        </p:blipFill>
        <p:spPr>
          <a:xfrm rot="10800000">
            <a:off x="0" y="5404693"/>
            <a:ext cx="12192000" cy="1453307"/>
          </a:xfrm>
          <a:prstGeom prst="rect">
            <a:avLst/>
          </a:prstGeom>
        </p:spPr>
      </p:pic>
      <p:pic>
        <p:nvPicPr>
          <p:cNvPr id="20" name="Picture 19" descr="A person sitting in a chair&#10;&#10;Description automatically generated">
            <a:extLst>
              <a:ext uri="{FF2B5EF4-FFF2-40B4-BE49-F238E27FC236}">
                <a16:creationId xmlns:a16="http://schemas.microsoft.com/office/drawing/2014/main" id="{555D6FE7-16F5-2995-7D4D-6F7EC84B6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1222" y="1942845"/>
            <a:ext cx="4667845" cy="2269090"/>
          </a:xfrm>
          <a:prstGeom prst="rect">
            <a:avLst/>
          </a:prstGeom>
        </p:spPr>
      </p:pic>
      <p:sp>
        <p:nvSpPr>
          <p:cNvPr id="21" name="TextBox 20">
            <a:extLst>
              <a:ext uri="{FF2B5EF4-FFF2-40B4-BE49-F238E27FC236}">
                <a16:creationId xmlns:a16="http://schemas.microsoft.com/office/drawing/2014/main" id="{CF784CAE-EBE3-6C03-E02C-51605555A041}"/>
              </a:ext>
            </a:extLst>
          </p:cNvPr>
          <p:cNvSpPr txBox="1"/>
          <p:nvPr/>
        </p:nvSpPr>
        <p:spPr>
          <a:xfrm>
            <a:off x="7932365" y="4301627"/>
            <a:ext cx="2984791" cy="369332"/>
          </a:xfrm>
          <a:prstGeom prst="rect">
            <a:avLst/>
          </a:prstGeom>
          <a:noFill/>
        </p:spPr>
        <p:txBody>
          <a:bodyPr wrap="none" rtlCol="0">
            <a:spAutoFit/>
          </a:bodyPr>
          <a:lstStyle/>
          <a:p>
            <a:r>
              <a:rPr lang="en-US" dirty="0"/>
              <a:t>2018 – KOALA </a:t>
            </a:r>
            <a:r>
              <a:rPr lang="en-US" dirty="0" err="1"/>
              <a:t>obs</a:t>
            </a:r>
            <a:r>
              <a:rPr lang="en-US" dirty="0"/>
              <a:t> for Hi KIDS</a:t>
            </a:r>
          </a:p>
        </p:txBody>
      </p:sp>
    </p:spTree>
    <p:extLst>
      <p:ext uri="{BB962C8B-B14F-4D97-AF65-F5344CB8AC3E}">
        <p14:creationId xmlns:p14="http://schemas.microsoft.com/office/powerpoint/2010/main" val="226651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heckerboard(across)">
                                      <p:cBhvr>
                                        <p:cTn id="23" dur="500"/>
                                        <p:tgtEl>
                                          <p:spTgt spid="2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DEBA-9CB1-4D14-94F9-68F84AE6056C}"/>
              </a:ext>
            </a:extLst>
          </p:cNvPr>
          <p:cNvSpPr>
            <a:spLocks noGrp="1"/>
          </p:cNvSpPr>
          <p:nvPr>
            <p:ph type="ctrTitle"/>
          </p:nvPr>
        </p:nvSpPr>
        <p:spPr>
          <a:xfrm>
            <a:off x="666000" y="914399"/>
            <a:ext cx="7594080" cy="1241853"/>
          </a:xfrm>
        </p:spPr>
        <p:txBody>
          <a:bodyPr/>
          <a:lstStyle/>
          <a:p>
            <a:r>
              <a:rPr lang="en-AU" dirty="0"/>
              <a:t>Decadal Plan - Overview</a:t>
            </a:r>
          </a:p>
        </p:txBody>
      </p:sp>
      <p:sp>
        <p:nvSpPr>
          <p:cNvPr id="3" name="Subtitle 2">
            <a:extLst>
              <a:ext uri="{FF2B5EF4-FFF2-40B4-BE49-F238E27FC236}">
                <a16:creationId xmlns:a16="http://schemas.microsoft.com/office/drawing/2014/main" id="{1E5B9D5E-08FA-44D6-949D-290E9A982E4C}"/>
              </a:ext>
            </a:extLst>
          </p:cNvPr>
          <p:cNvSpPr>
            <a:spLocks noGrp="1"/>
          </p:cNvSpPr>
          <p:nvPr>
            <p:ph type="subTitle" idx="1"/>
          </p:nvPr>
        </p:nvSpPr>
        <p:spPr>
          <a:xfrm>
            <a:off x="536253" y="2218037"/>
            <a:ext cx="8526270" cy="3917093"/>
          </a:xfrm>
        </p:spPr>
        <p:txBody>
          <a:bodyPr/>
          <a:lstStyle/>
          <a:p>
            <a:pPr marL="342900" indent="-342900">
              <a:buFont typeface="Arial" panose="020B0604020202020204" pitchFamily="34" charset="0"/>
              <a:buChar char="•"/>
            </a:pPr>
            <a:r>
              <a:rPr lang="en-US" sz="2000" dirty="0"/>
              <a:t>The Australian astronomical community is carrying out a formal strategic planning process on a ten-year timeframe, reviewing its goals and progress at the mid-term mark.</a:t>
            </a:r>
          </a:p>
          <a:p>
            <a:pPr marL="342900" indent="-342900">
              <a:buFont typeface="Arial" panose="020B0604020202020204" pitchFamily="34" charset="0"/>
              <a:buChar char="•"/>
            </a:pPr>
            <a:r>
              <a:rPr lang="en-US" sz="2000" dirty="0"/>
              <a:t>This process is run by the Australian Academy of Science’s </a:t>
            </a:r>
            <a:r>
              <a:rPr lang="en-US" sz="2000" dirty="0">
                <a:hlinkClick r:id="rId2"/>
              </a:rPr>
              <a:t>National Committee for Astronomy</a:t>
            </a:r>
            <a:r>
              <a:rPr lang="en-US" sz="2000" dirty="0"/>
              <a:t>. </a:t>
            </a:r>
          </a:p>
          <a:p>
            <a:pPr marL="342900" indent="-342900">
              <a:buFont typeface="Arial" panose="020B0604020202020204" pitchFamily="34" charset="0"/>
              <a:buChar char="•"/>
            </a:pPr>
            <a:r>
              <a:rPr lang="en-US" sz="2000" dirty="0"/>
              <a:t>It provides the opportunity for Australian astronomy to</a:t>
            </a:r>
          </a:p>
          <a:p>
            <a:pPr marL="800100" lvl="1" indent="-342900" algn="l">
              <a:buFont typeface="Arial" panose="020B0604020202020204" pitchFamily="34" charset="0"/>
              <a:buChar char="•"/>
            </a:pPr>
            <a:r>
              <a:rPr lang="en-US" sz="1800" dirty="0"/>
              <a:t>carry out a review of its current capabilities, assess its impact both nationally and internationally, </a:t>
            </a:r>
          </a:p>
          <a:p>
            <a:pPr marL="800100" lvl="1" indent="-342900" algn="l">
              <a:buFont typeface="Arial" panose="020B0604020202020204" pitchFamily="34" charset="0"/>
              <a:buChar char="•"/>
            </a:pPr>
            <a:r>
              <a:rPr lang="en-US" sz="1800" dirty="0"/>
              <a:t>provide a vision for the future and set priorities and develop strategies to implement the vision</a:t>
            </a:r>
          </a:p>
          <a:p>
            <a:pPr marL="800100" lvl="1" indent="-342900" algn="l">
              <a:buFont typeface="Arial" panose="020B0604020202020204" pitchFamily="34" charset="0"/>
              <a:buChar char="•"/>
            </a:pPr>
            <a:r>
              <a:rPr lang="en-US" sz="1800" dirty="0"/>
              <a:t>Astronomy Australia Limited (AAL) supports the delivery of the infrastructure goals of the Australian Astronomy Decadal Plan</a:t>
            </a:r>
          </a:p>
          <a:p>
            <a:pPr lvl="1" algn="l"/>
            <a:endParaRPr lang="en-US" sz="1800" dirty="0"/>
          </a:p>
        </p:txBody>
      </p:sp>
      <p:pic>
        <p:nvPicPr>
          <p:cNvPr id="6" name="Picture 5">
            <a:extLst>
              <a:ext uri="{FF2B5EF4-FFF2-40B4-BE49-F238E27FC236}">
                <a16:creationId xmlns:a16="http://schemas.microsoft.com/office/drawing/2014/main" id="{353616A5-0C3F-1D07-3539-D089DFA3468C}"/>
              </a:ext>
            </a:extLst>
          </p:cNvPr>
          <p:cNvPicPr>
            <a:picLocks noChangeAspect="1"/>
          </p:cNvPicPr>
          <p:nvPr/>
        </p:nvPicPr>
        <p:blipFill>
          <a:blip r:embed="rId3"/>
          <a:stretch>
            <a:fillRect/>
          </a:stretch>
        </p:blipFill>
        <p:spPr>
          <a:xfrm>
            <a:off x="9588844" y="2100647"/>
            <a:ext cx="2491401" cy="3303389"/>
          </a:xfrm>
          <a:prstGeom prst="rect">
            <a:avLst/>
          </a:prstGeom>
        </p:spPr>
      </p:pic>
      <p:pic>
        <p:nvPicPr>
          <p:cNvPr id="8" name="Picture 7">
            <a:extLst>
              <a:ext uri="{FF2B5EF4-FFF2-40B4-BE49-F238E27FC236}">
                <a16:creationId xmlns:a16="http://schemas.microsoft.com/office/drawing/2014/main" id="{6C08A667-1660-DDBF-3288-81F7E727A785}"/>
              </a:ext>
            </a:extLst>
          </p:cNvPr>
          <p:cNvPicPr>
            <a:picLocks noChangeAspect="1"/>
          </p:cNvPicPr>
          <p:nvPr/>
        </p:nvPicPr>
        <p:blipFill>
          <a:blip r:embed="rId4"/>
          <a:stretch>
            <a:fillRect/>
          </a:stretch>
        </p:blipFill>
        <p:spPr>
          <a:xfrm rot="20719501">
            <a:off x="9082633" y="4168666"/>
            <a:ext cx="1154427" cy="1498944"/>
          </a:xfrm>
          <a:prstGeom prst="rect">
            <a:avLst/>
          </a:prstGeom>
          <a:solidFill>
            <a:srgbClr val="FFFFFF">
              <a:shade val="85000"/>
            </a:srgbClr>
          </a:solidFill>
          <a:ln w="190500" cap="sq">
            <a:noFill/>
            <a:miter lim="800000"/>
          </a:ln>
          <a:effectLst/>
        </p:spPr>
      </p:pic>
    </p:spTree>
    <p:extLst>
      <p:ext uri="{BB962C8B-B14F-4D97-AF65-F5344CB8AC3E}">
        <p14:creationId xmlns:p14="http://schemas.microsoft.com/office/powerpoint/2010/main" val="4135666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4945-F80D-F2EC-F855-BDD5D47909C1}"/>
              </a:ext>
            </a:extLst>
          </p:cNvPr>
          <p:cNvSpPr>
            <a:spLocks noGrp="1"/>
          </p:cNvSpPr>
          <p:nvPr>
            <p:ph type="title"/>
          </p:nvPr>
        </p:nvSpPr>
        <p:spPr>
          <a:xfrm>
            <a:off x="666000" y="1416940"/>
            <a:ext cx="10800000" cy="714601"/>
          </a:xfrm>
        </p:spPr>
        <p:txBody>
          <a:bodyPr/>
          <a:lstStyle/>
          <a:p>
            <a:r>
              <a:rPr lang="en-US"/>
              <a:t>Vision and impact of the decadal plan</a:t>
            </a:r>
            <a:br>
              <a:rPr lang="en-US"/>
            </a:br>
            <a:endParaRPr lang="en-AU" dirty="0"/>
          </a:p>
        </p:txBody>
      </p:sp>
      <p:sp>
        <p:nvSpPr>
          <p:cNvPr id="3" name="Content Placeholder 2">
            <a:extLst>
              <a:ext uri="{FF2B5EF4-FFF2-40B4-BE49-F238E27FC236}">
                <a16:creationId xmlns:a16="http://schemas.microsoft.com/office/drawing/2014/main" id="{6581ECE3-58AE-FFAE-6B45-A0A5A0E28A37}"/>
              </a:ext>
            </a:extLst>
          </p:cNvPr>
          <p:cNvSpPr>
            <a:spLocks noGrp="1"/>
          </p:cNvSpPr>
          <p:nvPr>
            <p:ph idx="1"/>
          </p:nvPr>
        </p:nvSpPr>
        <p:spPr>
          <a:xfrm>
            <a:off x="666000" y="2599892"/>
            <a:ext cx="10800000" cy="3600185"/>
          </a:xfrm>
        </p:spPr>
        <p:txBody>
          <a:bodyPr/>
          <a:lstStyle/>
          <a:p>
            <a:r>
              <a:rPr lang="en-US" sz="2000" dirty="0">
                <a:solidFill>
                  <a:schemeClr val="accent1"/>
                </a:solidFill>
              </a:rPr>
              <a:t>The Decadal Plan not only articulates a strategic vision for Australian astronomy but also sets a roadmap for addressing critical scientific questions and building the necessary infrastructure.</a:t>
            </a:r>
          </a:p>
          <a:p>
            <a:r>
              <a:rPr lang="en-US" sz="2000" dirty="0">
                <a:solidFill>
                  <a:schemeClr val="accent1"/>
                </a:solidFill>
              </a:rPr>
              <a:t>It examines:</a:t>
            </a:r>
          </a:p>
          <a:p>
            <a:pPr lvl="1"/>
            <a:r>
              <a:rPr lang="en-US" sz="2000" dirty="0"/>
              <a:t>Educational, training, and career pathways, reinforcing Australia’s research leadership globally. </a:t>
            </a:r>
          </a:p>
          <a:p>
            <a:pPr lvl="1"/>
            <a:r>
              <a:rPr lang="en-US" sz="2000" dirty="0"/>
              <a:t>Engages with governmental bodies, and industrial, and research partners worldwide, the plan secures essential funding and fosters international collaboration.</a:t>
            </a:r>
          </a:p>
          <a:p>
            <a:pPr marL="0" indent="0">
              <a:buNone/>
            </a:pPr>
            <a:r>
              <a:rPr lang="en-US" sz="2000" dirty="0">
                <a:solidFill>
                  <a:schemeClr val="accent1"/>
                </a:solidFill>
              </a:rPr>
              <a:t>Alignment with Government priorities:</a:t>
            </a:r>
          </a:p>
          <a:p>
            <a:pPr lvl="1"/>
            <a:r>
              <a:rPr lang="en-US" sz="2000" dirty="0"/>
              <a:t>Provides advice and recommendations that directly benefit Government initiatives and priorities in the current Australian science system</a:t>
            </a:r>
          </a:p>
          <a:p>
            <a:pPr lvl="1"/>
            <a:r>
              <a:rPr lang="en-US" sz="2000" dirty="0"/>
              <a:t>Support ongoing investments and identify further scientific opportunities for Australia</a:t>
            </a:r>
          </a:p>
          <a:p>
            <a:pPr marL="457200" lvl="1" indent="0">
              <a:buNone/>
            </a:pPr>
            <a:br>
              <a:rPr lang="en-US" sz="2000" dirty="0"/>
            </a:br>
            <a:endParaRPr lang="en-US" sz="2000" dirty="0"/>
          </a:p>
          <a:p>
            <a:pPr marL="0" indent="0">
              <a:buNone/>
            </a:pPr>
            <a:endParaRPr lang="en-US" sz="2000" dirty="0">
              <a:solidFill>
                <a:schemeClr val="accent1"/>
              </a:solidFill>
            </a:endParaRPr>
          </a:p>
          <a:p>
            <a:endParaRPr lang="en-AU" sz="2000" dirty="0">
              <a:solidFill>
                <a:schemeClr val="accent1"/>
              </a:solidFill>
            </a:endParaRPr>
          </a:p>
        </p:txBody>
      </p:sp>
    </p:spTree>
    <p:extLst>
      <p:ext uri="{BB962C8B-B14F-4D97-AF65-F5344CB8AC3E}">
        <p14:creationId xmlns:p14="http://schemas.microsoft.com/office/powerpoint/2010/main" val="164031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B40C-2E24-3047-53A0-F6238862F0E9}"/>
              </a:ext>
            </a:extLst>
          </p:cNvPr>
          <p:cNvSpPr>
            <a:spLocks noGrp="1"/>
          </p:cNvSpPr>
          <p:nvPr>
            <p:ph type="title"/>
          </p:nvPr>
        </p:nvSpPr>
        <p:spPr>
          <a:xfrm>
            <a:off x="4501851" y="797816"/>
            <a:ext cx="2955073" cy="1080000"/>
          </a:xfrm>
        </p:spPr>
        <p:txBody>
          <a:bodyPr/>
          <a:lstStyle/>
          <a:p>
            <a:r>
              <a:rPr lang="en-AU" dirty="0"/>
              <a:t>Timeframe</a:t>
            </a:r>
          </a:p>
        </p:txBody>
      </p:sp>
      <p:sp>
        <p:nvSpPr>
          <p:cNvPr id="3" name="Content Placeholder 2">
            <a:extLst>
              <a:ext uri="{FF2B5EF4-FFF2-40B4-BE49-F238E27FC236}">
                <a16:creationId xmlns:a16="http://schemas.microsoft.com/office/drawing/2014/main" id="{38C7F8F8-1EEC-96DD-3640-9045AFD2098D}"/>
              </a:ext>
            </a:extLst>
          </p:cNvPr>
          <p:cNvSpPr>
            <a:spLocks noGrp="1"/>
          </p:cNvSpPr>
          <p:nvPr>
            <p:ph idx="1"/>
          </p:nvPr>
        </p:nvSpPr>
        <p:spPr>
          <a:xfrm>
            <a:off x="430365" y="1337816"/>
            <a:ext cx="10800000" cy="4265173"/>
          </a:xfrm>
        </p:spPr>
        <p:txBody>
          <a:bodyPr/>
          <a:lstStyle/>
          <a:p>
            <a:pPr marL="0" indent="0">
              <a:buNone/>
            </a:pPr>
            <a:r>
              <a:rPr lang="en-US" sz="2600" dirty="0">
                <a:solidFill>
                  <a:schemeClr val="accent1"/>
                </a:solidFill>
              </a:rPr>
              <a:t>June 2023 to July 2025</a:t>
            </a:r>
          </a:p>
          <a:p>
            <a:pPr marL="0" indent="0">
              <a:buNone/>
            </a:pPr>
            <a:endParaRPr lang="en-US" sz="2000" dirty="0">
              <a:solidFill>
                <a:schemeClr val="accent1"/>
              </a:solidFill>
            </a:endParaRPr>
          </a:p>
          <a:p>
            <a:pPr marL="0" indent="0">
              <a:buNone/>
            </a:pPr>
            <a:endParaRPr lang="en-AU" sz="2000" dirty="0">
              <a:solidFill>
                <a:schemeClr val="accent1"/>
              </a:solidFill>
            </a:endParaRPr>
          </a:p>
        </p:txBody>
      </p:sp>
      <p:graphicFrame>
        <p:nvGraphicFramePr>
          <p:cNvPr id="8" name="Table 7">
            <a:extLst>
              <a:ext uri="{FF2B5EF4-FFF2-40B4-BE49-F238E27FC236}">
                <a16:creationId xmlns:a16="http://schemas.microsoft.com/office/drawing/2014/main" id="{98FF7AA9-212A-D29F-D504-A06A98DD40D9}"/>
              </a:ext>
            </a:extLst>
          </p:cNvPr>
          <p:cNvGraphicFramePr>
            <a:graphicFrameLocks noGrp="1"/>
          </p:cNvGraphicFramePr>
          <p:nvPr>
            <p:extLst>
              <p:ext uri="{D42A27DB-BD31-4B8C-83A1-F6EECF244321}">
                <p14:modId xmlns:p14="http://schemas.microsoft.com/office/powerpoint/2010/main" val="1203878045"/>
              </p:ext>
            </p:extLst>
          </p:nvPr>
        </p:nvGraphicFramePr>
        <p:xfrm>
          <a:off x="474155" y="1877816"/>
          <a:ext cx="11717845" cy="4733245"/>
        </p:xfrm>
        <a:graphic>
          <a:graphicData uri="http://schemas.openxmlformats.org/drawingml/2006/table">
            <a:tbl>
              <a:tblPr/>
              <a:tblGrid>
                <a:gridCol w="2916208">
                  <a:extLst>
                    <a:ext uri="{9D8B030D-6E8A-4147-A177-3AD203B41FA5}">
                      <a16:colId xmlns:a16="http://schemas.microsoft.com/office/drawing/2014/main" val="110599062"/>
                    </a:ext>
                  </a:extLst>
                </a:gridCol>
                <a:gridCol w="8801637">
                  <a:extLst>
                    <a:ext uri="{9D8B030D-6E8A-4147-A177-3AD203B41FA5}">
                      <a16:colId xmlns:a16="http://schemas.microsoft.com/office/drawing/2014/main" val="3268118990"/>
                    </a:ext>
                  </a:extLst>
                </a:gridCol>
              </a:tblGrid>
              <a:tr h="354704">
                <a:tc>
                  <a:txBody>
                    <a:bodyPr/>
                    <a:lstStyle/>
                    <a:p>
                      <a:pPr algn="l" rtl="0" fontAlgn="base"/>
                      <a:r>
                        <a:rPr lang="en-US" sz="1600" b="1" i="0" u="none" strike="noStrike">
                          <a:solidFill>
                            <a:srgbClr val="000000"/>
                          </a:solidFill>
                          <a:effectLst/>
                          <a:latin typeface="Calibri" panose="020F0502020204030204" pitchFamily="34" charset="0"/>
                        </a:rPr>
                        <a:t>Date</a:t>
                      </a:r>
                      <a:r>
                        <a:rPr lang="en-US" sz="1600" b="1" i="0">
                          <a:solidFill>
                            <a:srgbClr val="000000"/>
                          </a:solidFill>
                          <a:effectLst/>
                          <a:latin typeface="Calibri" panose="020F0502020204030204" pitchFamily="34" charset="0"/>
                        </a:rPr>
                        <a:t> </a:t>
                      </a:r>
                      <a:endParaRPr lang="en-US" sz="1600" b="1" i="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tc>
                  <a:txBody>
                    <a:bodyPr/>
                    <a:lstStyle/>
                    <a:p>
                      <a:pPr algn="l" rtl="0" fontAlgn="base"/>
                      <a:r>
                        <a:rPr lang="en-US" sz="1600" b="1" i="0" u="none" strike="noStrike" dirty="0">
                          <a:solidFill>
                            <a:srgbClr val="000000"/>
                          </a:solidFill>
                          <a:effectLst/>
                          <a:latin typeface="Calibri" panose="020F0502020204030204" pitchFamily="34" charset="0"/>
                        </a:rPr>
                        <a:t>Activity</a:t>
                      </a:r>
                      <a:r>
                        <a:rPr lang="en-US" sz="1600" b="1" i="0" dirty="0">
                          <a:solidFill>
                            <a:srgbClr val="000000"/>
                          </a:solidFill>
                          <a:effectLst/>
                          <a:latin typeface="Calibri" panose="020F0502020204030204" pitchFamily="34" charset="0"/>
                        </a:rPr>
                        <a:t> </a:t>
                      </a:r>
                      <a:endParaRPr lang="en-US" sz="1600" b="1"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extLst>
                  <a:ext uri="{0D108BD9-81ED-4DB2-BD59-A6C34878D82A}">
                    <a16:rowId xmlns:a16="http://schemas.microsoft.com/office/drawing/2014/main" val="3775364547"/>
                  </a:ext>
                </a:extLst>
              </a:tr>
              <a:tr h="798084">
                <a:tc>
                  <a:txBody>
                    <a:bodyPr/>
                    <a:lstStyle/>
                    <a:p>
                      <a:pPr algn="l" rtl="0" fontAlgn="base"/>
                      <a:r>
                        <a:rPr lang="en-US" sz="1600" b="0" i="0" u="none" strike="noStrike" dirty="0">
                          <a:solidFill>
                            <a:srgbClr val="000000"/>
                          </a:solidFill>
                          <a:effectLst/>
                          <a:latin typeface="Calibri" panose="020F0502020204030204" pitchFamily="34" charset="0"/>
                        </a:rPr>
                        <a:t>June-December 2023</a:t>
                      </a:r>
                      <a:r>
                        <a:rPr lang="en-US" sz="1600" b="1" i="0" dirty="0">
                          <a:solidFill>
                            <a:srgbClr val="000000"/>
                          </a:solidFill>
                          <a:effectLst/>
                          <a:latin typeface="Calibri" panose="020F0502020204030204" pitchFamily="34" charset="0"/>
                        </a:rPr>
                        <a:t> </a:t>
                      </a:r>
                      <a:endParaRPr lang="en-US" sz="1600" b="1"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tc>
                  <a:txBody>
                    <a:bodyPr/>
                    <a:lstStyle/>
                    <a:p>
                      <a:pPr algn="l" rtl="0" fontAlgn="base"/>
                      <a:r>
                        <a:rPr lang="en-US" sz="1600" b="0" i="0" u="none" strike="noStrike">
                          <a:solidFill>
                            <a:srgbClr val="000000"/>
                          </a:solidFill>
                          <a:effectLst/>
                          <a:latin typeface="Calibri" panose="020F0502020204030204" pitchFamily="34" charset="0"/>
                        </a:rPr>
                        <a:t>Project initiation and establishment of working groups</a:t>
                      </a:r>
                      <a:r>
                        <a:rPr lang="en-US" sz="1600" b="0" i="0">
                          <a:solidFill>
                            <a:srgbClr val="000000"/>
                          </a:solidFill>
                          <a:effectLst/>
                          <a:latin typeface="Calibri" panose="020F0502020204030204" pitchFamily="34" charset="0"/>
                        </a:rPr>
                        <a:t> </a:t>
                      </a:r>
                      <a:endParaRPr lang="en-US" sz="1600" b="0" i="0">
                        <a:effectLst/>
                      </a:endParaRPr>
                    </a:p>
                    <a:p>
                      <a:pPr algn="l" rtl="0" fontAlgn="base"/>
                      <a:r>
                        <a:rPr lang="en-US" sz="1600" b="0" i="0" u="none" strike="noStrike">
                          <a:solidFill>
                            <a:srgbClr val="000000"/>
                          </a:solidFill>
                          <a:effectLst/>
                          <a:latin typeface="Calibri" panose="020F0502020204030204" pitchFamily="34" charset="0"/>
                        </a:rPr>
                        <a:t>Presentation at ASA conference</a:t>
                      </a:r>
                      <a:r>
                        <a:rPr lang="en-US" sz="1600" b="0" i="0">
                          <a:solidFill>
                            <a:srgbClr val="000000"/>
                          </a:solidFill>
                          <a:effectLst/>
                          <a:latin typeface="Calibri" panose="020F0502020204030204" pitchFamily="34" charset="0"/>
                        </a:rPr>
                        <a:t> </a:t>
                      </a:r>
                      <a:endParaRPr lang="en-US" sz="1600" b="0" i="0">
                        <a:effectLst/>
                      </a:endParaRPr>
                    </a:p>
                    <a:p>
                      <a:pPr algn="l" rtl="0" fontAlgn="base"/>
                      <a:r>
                        <a:rPr lang="en-US" sz="1600" b="0" i="0" u="none" strike="noStrike">
                          <a:solidFill>
                            <a:srgbClr val="000000"/>
                          </a:solidFill>
                          <a:effectLst/>
                          <a:latin typeface="Calibri" panose="020F0502020204030204" pitchFamily="34" charset="0"/>
                        </a:rPr>
                        <a:t>Development of working group plans and white papers</a:t>
                      </a:r>
                      <a:r>
                        <a:rPr lang="en-US" sz="1600" b="0" i="0">
                          <a:solidFill>
                            <a:srgbClr val="000000"/>
                          </a:solidFill>
                          <a:effectLst/>
                          <a:latin typeface="Calibri" panose="020F0502020204030204" pitchFamily="34" charset="0"/>
                        </a:rPr>
                        <a:t> </a:t>
                      </a:r>
                      <a:endParaRPr lang="en-US" sz="1600" b="0" i="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extLst>
                  <a:ext uri="{0D108BD9-81ED-4DB2-BD59-A6C34878D82A}">
                    <a16:rowId xmlns:a16="http://schemas.microsoft.com/office/drawing/2014/main" val="1287974509"/>
                  </a:ext>
                </a:extLst>
              </a:tr>
              <a:tr h="510269">
                <a:tc>
                  <a:txBody>
                    <a:bodyPr/>
                    <a:lstStyle/>
                    <a:p>
                      <a:pPr algn="l" rtl="0" fontAlgn="base"/>
                      <a:r>
                        <a:rPr lang="en-US" sz="1600" b="0" i="0" u="none" strike="noStrike" dirty="0">
                          <a:solidFill>
                            <a:srgbClr val="000000"/>
                          </a:solidFill>
                          <a:effectLst/>
                          <a:latin typeface="Calibri" panose="020F0502020204030204" pitchFamily="34" charset="0"/>
                        </a:rPr>
                        <a:t>February-May 2024</a:t>
                      </a:r>
                      <a:r>
                        <a:rPr lang="en-US" sz="1600" b="1" i="0" dirty="0">
                          <a:solidFill>
                            <a:srgbClr val="000000"/>
                          </a:solidFill>
                          <a:effectLst/>
                          <a:latin typeface="Calibri" panose="020F0502020204030204" pitchFamily="34" charset="0"/>
                        </a:rPr>
                        <a:t> </a:t>
                      </a:r>
                      <a:endParaRPr lang="en-US" sz="1600" b="1"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Calibri" panose="020F0502020204030204" pitchFamily="34" charset="0"/>
                        </a:rPr>
                        <a:t>Establish an editorial committee</a:t>
                      </a:r>
                    </a:p>
                    <a:p>
                      <a:pPr algn="l" rtl="0" fontAlgn="base"/>
                      <a:r>
                        <a:rPr lang="en-US" sz="1600" b="0" i="0" u="none" strike="noStrike" dirty="0">
                          <a:solidFill>
                            <a:srgbClr val="000000"/>
                          </a:solidFill>
                          <a:effectLst/>
                          <a:latin typeface="Calibri" panose="020F0502020204030204" pitchFamily="34" charset="0"/>
                        </a:rPr>
                        <a:t>Nation-wide town-hall meetings and online consultation</a:t>
                      </a:r>
                      <a:r>
                        <a:rPr lang="en-US" sz="1600" b="0" i="0" dirty="0">
                          <a:solidFill>
                            <a:srgbClr val="000000"/>
                          </a:solidFill>
                          <a:effectLst/>
                          <a:latin typeface="Calibri" panose="020F0502020204030204" pitchFamily="34" charset="0"/>
                        </a:rPr>
                        <a:t> </a:t>
                      </a:r>
                      <a:endParaRPr lang="en-US" sz="1600" b="0"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extLst>
                  <a:ext uri="{0D108BD9-81ED-4DB2-BD59-A6C34878D82A}">
                    <a16:rowId xmlns:a16="http://schemas.microsoft.com/office/drawing/2014/main" val="1923336272"/>
                  </a:ext>
                </a:extLst>
              </a:tr>
              <a:tr h="706526">
                <a:tc>
                  <a:txBody>
                    <a:bodyPr/>
                    <a:lstStyle/>
                    <a:p>
                      <a:pPr algn="l" rtl="0" fontAlgn="base"/>
                      <a:r>
                        <a:rPr lang="en-US" sz="1600" b="0" i="0" u="none" strike="noStrike" dirty="0">
                          <a:solidFill>
                            <a:srgbClr val="000000"/>
                          </a:solidFill>
                          <a:effectLst/>
                          <a:latin typeface="Calibri" panose="020F0502020204030204" pitchFamily="34" charset="0"/>
                        </a:rPr>
                        <a:t>June-July 2024</a:t>
                      </a:r>
                      <a:r>
                        <a:rPr lang="en-US" sz="1600" b="1" i="0" dirty="0">
                          <a:solidFill>
                            <a:srgbClr val="000000"/>
                          </a:solidFill>
                          <a:effectLst/>
                          <a:latin typeface="Calibri" panose="020F0502020204030204" pitchFamily="34" charset="0"/>
                        </a:rPr>
                        <a:t> </a:t>
                      </a:r>
                      <a:endParaRPr lang="en-US" sz="1600" b="1"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Calibri" panose="020F0502020204030204" pitchFamily="34" charset="0"/>
                        </a:rPr>
                        <a:t>National presentation at ASA conference</a:t>
                      </a:r>
                      <a:r>
                        <a:rPr lang="en-US" sz="1600" b="0" i="0" dirty="0">
                          <a:solidFill>
                            <a:srgbClr val="000000"/>
                          </a:solidFill>
                          <a:effectLst/>
                          <a:latin typeface="Calibri" panose="020F0502020204030204" pitchFamily="34" charset="0"/>
                        </a:rPr>
                        <a:t> </a:t>
                      </a:r>
                      <a:endParaRPr lang="en-US" sz="1600" b="0" i="0" dirty="0">
                        <a:effectLst/>
                      </a:endParaRPr>
                    </a:p>
                    <a:p>
                      <a:pPr algn="l" rtl="0" fontAlgn="base"/>
                      <a:r>
                        <a:rPr lang="en-US" sz="1600" b="0" i="0" u="none" strike="noStrike" dirty="0">
                          <a:solidFill>
                            <a:srgbClr val="000000"/>
                          </a:solidFill>
                          <a:effectLst/>
                          <a:latin typeface="Calibri" panose="020F0502020204030204" pitchFamily="34" charset="0"/>
                        </a:rPr>
                        <a:t>Development of working group reports</a:t>
                      </a:r>
                      <a:r>
                        <a:rPr lang="en-US" sz="1600" b="0" i="0" dirty="0">
                          <a:solidFill>
                            <a:srgbClr val="000000"/>
                          </a:solidFill>
                          <a:effectLst/>
                          <a:latin typeface="Calibri" panose="020F0502020204030204" pitchFamily="34" charset="0"/>
                        </a:rPr>
                        <a:t> </a:t>
                      </a:r>
                    </a:p>
                    <a:p>
                      <a:pPr algn="l" rtl="0" fontAlgn="base"/>
                      <a:r>
                        <a:rPr lang="en-US" sz="1600" b="0" i="0" dirty="0">
                          <a:solidFill>
                            <a:srgbClr val="000000"/>
                          </a:solidFill>
                          <a:effectLst/>
                          <a:latin typeface="Calibri" panose="020F0502020204030204" pitchFamily="34" charset="0"/>
                        </a:rPr>
                        <a:t>Series of in-person town-hall meetings</a:t>
                      </a:r>
                      <a:endParaRPr lang="en-US" sz="1600" b="0"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extLst>
                  <a:ext uri="{0D108BD9-81ED-4DB2-BD59-A6C34878D82A}">
                    <a16:rowId xmlns:a16="http://schemas.microsoft.com/office/drawing/2014/main" val="281941207"/>
                  </a:ext>
                </a:extLst>
              </a:tr>
              <a:tr h="510269">
                <a:tc>
                  <a:txBody>
                    <a:bodyPr/>
                    <a:lstStyle/>
                    <a:p>
                      <a:pPr algn="l" rtl="0" fontAlgn="base"/>
                      <a:r>
                        <a:rPr lang="en-US" sz="1600" b="0" i="0" u="none" strike="noStrike" dirty="0">
                          <a:solidFill>
                            <a:srgbClr val="000000"/>
                          </a:solidFill>
                          <a:effectLst/>
                          <a:latin typeface="Calibri" panose="020F0502020204030204" pitchFamily="34" charset="0"/>
                        </a:rPr>
                        <a:t>September 2024</a:t>
                      </a:r>
                      <a:r>
                        <a:rPr lang="en-US" sz="1600" b="1" i="0" dirty="0">
                          <a:solidFill>
                            <a:srgbClr val="000000"/>
                          </a:solidFill>
                          <a:effectLst/>
                          <a:latin typeface="Calibri" panose="020F0502020204030204" pitchFamily="34" charset="0"/>
                        </a:rPr>
                        <a:t> </a:t>
                      </a:r>
                      <a:endParaRPr lang="en-US" sz="1600" b="1"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Calibri" panose="020F0502020204030204" pitchFamily="34" charset="0"/>
                        </a:rPr>
                        <a:t>Working group white papers provided to the NCA – September 1</a:t>
                      </a:r>
                      <a:endParaRPr lang="en-US" sz="1600" b="0" i="0" dirty="0">
                        <a:effectLst/>
                      </a:endParaRPr>
                    </a:p>
                    <a:p>
                      <a:pPr algn="l" rtl="0" fontAlgn="base"/>
                      <a:r>
                        <a:rPr lang="en-US" sz="1600" b="0" i="0" u="none" strike="noStrike" dirty="0">
                          <a:solidFill>
                            <a:srgbClr val="000000"/>
                          </a:solidFill>
                          <a:effectLst/>
                          <a:latin typeface="Calibri" panose="020F0502020204030204" pitchFamily="34" charset="0"/>
                        </a:rPr>
                        <a:t>Incorporation into first draft of the decadal plan by the editorial committee – September 16</a:t>
                      </a:r>
                      <a:endParaRPr lang="en-US" sz="1600" b="0"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extLst>
                  <a:ext uri="{0D108BD9-81ED-4DB2-BD59-A6C34878D82A}">
                    <a16:rowId xmlns:a16="http://schemas.microsoft.com/office/drawing/2014/main" val="2765348449"/>
                  </a:ext>
                </a:extLst>
              </a:tr>
              <a:tr h="510269">
                <a:tc>
                  <a:txBody>
                    <a:bodyPr/>
                    <a:lstStyle/>
                    <a:p>
                      <a:pPr algn="l" rtl="0" fontAlgn="base"/>
                      <a:r>
                        <a:rPr lang="en-US" sz="1600" b="0" i="0" dirty="0">
                          <a:effectLst/>
                          <a:latin typeface="Calibri" panose="020F0502020204030204" pitchFamily="34" charset="0"/>
                        </a:rPr>
                        <a:t>September-December 2024</a:t>
                      </a:r>
                      <a:r>
                        <a:rPr lang="en-US" sz="1600" b="1" i="0" dirty="0">
                          <a:effectLst/>
                          <a:latin typeface="Calibri" panose="020F0502020204030204" pitchFamily="34" charset="0"/>
                        </a:rPr>
                        <a:t> </a:t>
                      </a:r>
                      <a:endParaRPr lang="en-US" sz="1600" b="1"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Calibri" panose="020F0502020204030204" pitchFamily="34" charset="0"/>
                        </a:rPr>
                        <a:t>Editorial committee preparation of exposure draft</a:t>
                      </a:r>
                      <a:r>
                        <a:rPr lang="en-US" sz="1600" b="0" i="0" dirty="0">
                          <a:solidFill>
                            <a:srgbClr val="000000"/>
                          </a:solidFill>
                          <a:effectLst/>
                          <a:latin typeface="Calibri" panose="020F0502020204030204" pitchFamily="34" charset="0"/>
                        </a:rPr>
                        <a:t> (including feedback by NCA / Academy of Science)</a:t>
                      </a:r>
                      <a:endParaRPr lang="en-US" sz="1600" b="0"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extLst>
                  <a:ext uri="{0D108BD9-81ED-4DB2-BD59-A6C34878D82A}">
                    <a16:rowId xmlns:a16="http://schemas.microsoft.com/office/drawing/2014/main" val="1504005835"/>
                  </a:ext>
                </a:extLst>
              </a:tr>
              <a:tr h="354704">
                <a:tc>
                  <a:txBody>
                    <a:bodyPr/>
                    <a:lstStyle/>
                    <a:p>
                      <a:pPr algn="l" rtl="0" fontAlgn="base"/>
                      <a:r>
                        <a:rPr lang="en-US" sz="1600" b="0" i="0">
                          <a:effectLst/>
                          <a:latin typeface="Calibri" panose="020F0502020204030204" pitchFamily="34" charset="0"/>
                        </a:rPr>
                        <a:t>January-February 2025</a:t>
                      </a:r>
                      <a:r>
                        <a:rPr lang="en-US" sz="1600" b="1" i="0">
                          <a:effectLst/>
                          <a:latin typeface="Calibri" panose="020F0502020204030204" pitchFamily="34" charset="0"/>
                        </a:rPr>
                        <a:t> </a:t>
                      </a:r>
                      <a:endParaRPr lang="en-US" sz="1600" b="1" i="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tc>
                  <a:txBody>
                    <a:bodyPr/>
                    <a:lstStyle/>
                    <a:p>
                      <a:pPr algn="l" rtl="0" fontAlgn="base"/>
                      <a:r>
                        <a:rPr lang="en-US" sz="1600" b="0" i="0" u="none" strike="noStrike">
                          <a:solidFill>
                            <a:srgbClr val="000000"/>
                          </a:solidFill>
                          <a:effectLst/>
                          <a:latin typeface="Calibri" panose="020F0502020204030204" pitchFamily="34" charset="0"/>
                        </a:rPr>
                        <a:t>Exposure draft consultation</a:t>
                      </a:r>
                      <a:r>
                        <a:rPr lang="en-US" sz="1600" b="0" i="0">
                          <a:solidFill>
                            <a:srgbClr val="000000"/>
                          </a:solidFill>
                          <a:effectLst/>
                          <a:latin typeface="Calibri" panose="020F0502020204030204" pitchFamily="34" charset="0"/>
                        </a:rPr>
                        <a:t> </a:t>
                      </a:r>
                      <a:endParaRPr lang="en-US" sz="1600" b="0" i="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extLst>
                  <a:ext uri="{0D108BD9-81ED-4DB2-BD59-A6C34878D82A}">
                    <a16:rowId xmlns:a16="http://schemas.microsoft.com/office/drawing/2014/main" val="4178847179"/>
                  </a:ext>
                </a:extLst>
              </a:tr>
              <a:tr h="354704">
                <a:tc>
                  <a:txBody>
                    <a:bodyPr/>
                    <a:lstStyle/>
                    <a:p>
                      <a:pPr algn="l" rtl="0" fontAlgn="base"/>
                      <a:r>
                        <a:rPr lang="en-US" sz="1600" b="0" i="0">
                          <a:effectLst/>
                          <a:latin typeface="Calibri" panose="020F0502020204030204" pitchFamily="34" charset="0"/>
                        </a:rPr>
                        <a:t>March-June 2025</a:t>
                      </a:r>
                      <a:r>
                        <a:rPr lang="en-US" sz="1600" b="1" i="0">
                          <a:effectLst/>
                          <a:latin typeface="Calibri" panose="020F0502020204030204" pitchFamily="34" charset="0"/>
                        </a:rPr>
                        <a:t> </a:t>
                      </a:r>
                      <a:endParaRPr lang="en-US" sz="1600" b="1" i="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Calibri" panose="020F0502020204030204" pitchFamily="34" charset="0"/>
                        </a:rPr>
                        <a:t>Report </a:t>
                      </a:r>
                      <a:r>
                        <a:rPr lang="en-US" sz="1600" b="0" i="0" u="none" strike="noStrike" dirty="0" err="1">
                          <a:solidFill>
                            <a:srgbClr val="000000"/>
                          </a:solidFill>
                          <a:effectLst/>
                          <a:latin typeface="Calibri" panose="020F0502020204030204" pitchFamily="34" charset="0"/>
                        </a:rPr>
                        <a:t>finalisation</a:t>
                      </a:r>
                      <a:r>
                        <a:rPr lang="en-US" sz="1600" b="0" i="0" u="none" strike="noStrike" dirty="0">
                          <a:solidFill>
                            <a:srgbClr val="000000"/>
                          </a:solidFill>
                          <a:effectLst/>
                          <a:latin typeface="Calibri" panose="020F0502020204030204" pitchFamily="34" charset="0"/>
                        </a:rPr>
                        <a:t> and prepublication</a:t>
                      </a:r>
                      <a:r>
                        <a:rPr lang="en-US" sz="1600" b="0" i="0" dirty="0">
                          <a:solidFill>
                            <a:srgbClr val="000000"/>
                          </a:solidFill>
                          <a:effectLst/>
                          <a:latin typeface="Calibri" panose="020F0502020204030204" pitchFamily="34" charset="0"/>
                        </a:rPr>
                        <a:t> </a:t>
                      </a:r>
                      <a:endParaRPr lang="en-US" sz="1600" b="0"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extLst>
                  <a:ext uri="{0D108BD9-81ED-4DB2-BD59-A6C34878D82A}">
                    <a16:rowId xmlns:a16="http://schemas.microsoft.com/office/drawing/2014/main" val="972604164"/>
                  </a:ext>
                </a:extLst>
              </a:tr>
              <a:tr h="354704">
                <a:tc>
                  <a:txBody>
                    <a:bodyPr/>
                    <a:lstStyle/>
                    <a:p>
                      <a:pPr algn="l" rtl="0" fontAlgn="base"/>
                      <a:r>
                        <a:rPr lang="en-US" sz="1600" b="0" i="0" dirty="0">
                          <a:effectLst/>
                          <a:latin typeface="Calibri" panose="020F0502020204030204" pitchFamily="34" charset="0"/>
                        </a:rPr>
                        <a:t>July 2025</a:t>
                      </a:r>
                      <a:r>
                        <a:rPr lang="en-US" sz="1600" b="1" i="0" dirty="0">
                          <a:effectLst/>
                          <a:latin typeface="Calibri" panose="020F0502020204030204" pitchFamily="34" charset="0"/>
                        </a:rPr>
                        <a:t> </a:t>
                      </a:r>
                      <a:endParaRPr lang="en-US" sz="1600" b="1"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Calibri" panose="020F0502020204030204" pitchFamily="34" charset="0"/>
                        </a:rPr>
                        <a:t>Launch</a:t>
                      </a:r>
                      <a:r>
                        <a:rPr lang="en-US" sz="1600" b="0" i="0" dirty="0">
                          <a:solidFill>
                            <a:srgbClr val="000000"/>
                          </a:solidFill>
                          <a:effectLst/>
                          <a:latin typeface="Calibri" panose="020F0502020204030204" pitchFamily="34" charset="0"/>
                        </a:rPr>
                        <a:t> of the Decadal Plan at the ASA conference</a:t>
                      </a:r>
                      <a:endParaRPr lang="en-US" sz="1600" b="0" i="0" dirty="0">
                        <a:effectLst/>
                      </a:endParaRPr>
                    </a:p>
                  </a:txBody>
                  <a:tcPr anchor="ctr">
                    <a:lnL w="9525" cap="flat" cmpd="sng" algn="ctr">
                      <a:solidFill>
                        <a:srgbClr val="B4C6E7"/>
                      </a:solidFill>
                      <a:prstDash val="solid"/>
                      <a:round/>
                      <a:headEnd type="none" w="med" len="med"/>
                      <a:tailEnd type="none" w="med" len="med"/>
                    </a:lnL>
                    <a:lnR w="9525" cap="flat" cmpd="sng" algn="ctr">
                      <a:solidFill>
                        <a:srgbClr val="B4C6E7"/>
                      </a:solidFill>
                      <a:prstDash val="solid"/>
                      <a:round/>
                      <a:headEnd type="none" w="med" len="med"/>
                      <a:tailEnd type="none" w="med" len="med"/>
                    </a:lnR>
                    <a:lnT w="9525" cap="flat" cmpd="sng" algn="ctr">
                      <a:solidFill>
                        <a:srgbClr val="B4C6E7"/>
                      </a:solidFill>
                      <a:prstDash val="solid"/>
                      <a:round/>
                      <a:headEnd type="none" w="med" len="med"/>
                      <a:tailEnd type="none" w="med" len="med"/>
                    </a:lnT>
                    <a:lnB w="9525" cap="flat" cmpd="sng" algn="ctr">
                      <a:solidFill>
                        <a:srgbClr val="B4C6E7"/>
                      </a:solidFill>
                      <a:prstDash val="solid"/>
                      <a:round/>
                      <a:headEnd type="none" w="med" len="med"/>
                      <a:tailEnd type="none" w="med" len="med"/>
                    </a:lnB>
                    <a:noFill/>
                  </a:tcPr>
                </a:tc>
                <a:extLst>
                  <a:ext uri="{0D108BD9-81ED-4DB2-BD59-A6C34878D82A}">
                    <a16:rowId xmlns:a16="http://schemas.microsoft.com/office/drawing/2014/main" val="1302029295"/>
                  </a:ext>
                </a:extLst>
              </a:tr>
            </a:tbl>
          </a:graphicData>
        </a:graphic>
      </p:graphicFrame>
      <p:sp>
        <p:nvSpPr>
          <p:cNvPr id="4" name="Oval 3">
            <a:extLst>
              <a:ext uri="{FF2B5EF4-FFF2-40B4-BE49-F238E27FC236}">
                <a16:creationId xmlns:a16="http://schemas.microsoft.com/office/drawing/2014/main" id="{50D5B34C-5221-3B45-B932-70B30962DC4B}"/>
              </a:ext>
            </a:extLst>
          </p:cNvPr>
          <p:cNvSpPr/>
          <p:nvPr/>
        </p:nvSpPr>
        <p:spPr>
          <a:xfrm>
            <a:off x="3058012" y="4307248"/>
            <a:ext cx="8486288" cy="121293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A8CD7F0-224C-7BB8-3443-9B3D0C4ABA29}"/>
              </a:ext>
            </a:extLst>
          </p:cNvPr>
          <p:cNvCxnSpPr>
            <a:cxnSpLocks/>
          </p:cNvCxnSpPr>
          <p:nvPr/>
        </p:nvCxnSpPr>
        <p:spPr>
          <a:xfrm flipH="1">
            <a:off x="9485632" y="3302000"/>
            <a:ext cx="1588768" cy="1212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41EC169-13AC-A334-A216-7E081D332D71}"/>
              </a:ext>
            </a:extLst>
          </p:cNvPr>
          <p:cNvSpPr txBox="1"/>
          <p:nvPr/>
        </p:nvSpPr>
        <p:spPr>
          <a:xfrm>
            <a:off x="9379199" y="2993171"/>
            <a:ext cx="1588768" cy="430887"/>
          </a:xfrm>
          <a:prstGeom prst="rect">
            <a:avLst/>
          </a:prstGeom>
          <a:noFill/>
        </p:spPr>
        <p:txBody>
          <a:bodyPr wrap="none" rtlCol="0">
            <a:spAutoFit/>
          </a:bodyPr>
          <a:lstStyle/>
          <a:p>
            <a:r>
              <a:rPr lang="en-US" sz="2200" dirty="0">
                <a:solidFill>
                  <a:srgbClr val="FF0000"/>
                </a:solidFill>
              </a:rPr>
              <a:t>We are here</a:t>
            </a:r>
          </a:p>
        </p:txBody>
      </p:sp>
    </p:spTree>
    <p:extLst>
      <p:ext uri="{BB962C8B-B14F-4D97-AF65-F5344CB8AC3E}">
        <p14:creationId xmlns:p14="http://schemas.microsoft.com/office/powerpoint/2010/main" val="384055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EDA9-066D-01BB-5292-14CF86225BE5}"/>
              </a:ext>
            </a:extLst>
          </p:cNvPr>
          <p:cNvSpPr>
            <a:spLocks noGrp="1"/>
          </p:cNvSpPr>
          <p:nvPr>
            <p:ph type="title"/>
          </p:nvPr>
        </p:nvSpPr>
        <p:spPr>
          <a:xfrm>
            <a:off x="1605113" y="1237767"/>
            <a:ext cx="10800000" cy="634281"/>
          </a:xfrm>
        </p:spPr>
        <p:txBody>
          <a:bodyPr/>
          <a:lstStyle/>
          <a:p>
            <a:r>
              <a:rPr lang="en-US" sz="4000" dirty="0"/>
              <a:t>Decadal plan working groups</a:t>
            </a:r>
            <a:br>
              <a:rPr lang="en-US" sz="4000" dirty="0"/>
            </a:br>
            <a:endParaRPr lang="en-AU" sz="4000" dirty="0"/>
          </a:p>
        </p:txBody>
      </p:sp>
      <p:sp>
        <p:nvSpPr>
          <p:cNvPr id="3" name="Content Placeholder 2">
            <a:extLst>
              <a:ext uri="{FF2B5EF4-FFF2-40B4-BE49-F238E27FC236}">
                <a16:creationId xmlns:a16="http://schemas.microsoft.com/office/drawing/2014/main" id="{C32AB14C-157D-D325-00A2-629F9165A67F}"/>
              </a:ext>
            </a:extLst>
          </p:cNvPr>
          <p:cNvSpPr>
            <a:spLocks noGrp="1"/>
          </p:cNvSpPr>
          <p:nvPr>
            <p:ph idx="1"/>
          </p:nvPr>
        </p:nvSpPr>
        <p:spPr>
          <a:xfrm>
            <a:off x="98044" y="1961634"/>
            <a:ext cx="7056974" cy="4479325"/>
          </a:xfrm>
        </p:spPr>
        <p:txBody>
          <a:bodyPr/>
          <a:lstStyle/>
          <a:p>
            <a:r>
              <a:rPr lang="en-US" sz="1800" dirty="0">
                <a:solidFill>
                  <a:schemeClr val="accent1"/>
                </a:solidFill>
              </a:rPr>
              <a:t>White papers provided by working groups provide the basis for the Decadal Plan</a:t>
            </a:r>
          </a:p>
          <a:p>
            <a:r>
              <a:rPr lang="en-US" sz="1800" b="1" dirty="0"/>
              <a:t>Working groups</a:t>
            </a:r>
          </a:p>
          <a:p>
            <a:r>
              <a:rPr lang="en-US" sz="1800" dirty="0">
                <a:solidFill>
                  <a:schemeClr val="accent1"/>
                </a:solidFill>
              </a:rPr>
              <a:t>13 working groups established. </a:t>
            </a:r>
          </a:p>
          <a:p>
            <a:r>
              <a:rPr lang="en-US" sz="1800" dirty="0">
                <a:solidFill>
                  <a:schemeClr val="accent1"/>
                </a:solidFill>
              </a:rPr>
              <a:t>Working group chairs met </a:t>
            </a:r>
            <a:r>
              <a:rPr lang="en-US" sz="1800" b="1" dirty="0">
                <a:solidFill>
                  <a:schemeClr val="accent1"/>
                </a:solidFill>
              </a:rPr>
              <a:t>monthly</a:t>
            </a:r>
            <a:r>
              <a:rPr lang="en-US" sz="1800" dirty="0">
                <a:solidFill>
                  <a:schemeClr val="accent1"/>
                </a:solidFill>
              </a:rPr>
              <a:t> to provide feedback to the NCA chair, and to ensure collaboration in the development of the WG white papers</a:t>
            </a:r>
          </a:p>
          <a:p>
            <a:pPr marL="0" indent="0">
              <a:buNone/>
            </a:pPr>
            <a:r>
              <a:rPr lang="en-US" sz="1800" b="1" dirty="0"/>
              <a:t>Membership:</a:t>
            </a:r>
          </a:p>
          <a:p>
            <a:r>
              <a:rPr lang="en-US" sz="1800" dirty="0">
                <a:solidFill>
                  <a:schemeClr val="accent1"/>
                </a:solidFill>
              </a:rPr>
              <a:t>An overwhelming response from the community, with approximately </a:t>
            </a:r>
            <a:r>
              <a:rPr lang="en-US" sz="1800" b="1" dirty="0">
                <a:solidFill>
                  <a:schemeClr val="accent1"/>
                </a:solidFill>
              </a:rPr>
              <a:t>253 members contributing to various working groups</a:t>
            </a:r>
            <a:r>
              <a:rPr lang="en-US" sz="1800" dirty="0">
                <a:solidFill>
                  <a:schemeClr val="accent1"/>
                </a:solidFill>
              </a:rPr>
              <a:t>. This diverse group represents a wide range of institutions, fields, and demographics, showcasing the robust engagement of our community in shaping the future of Australian astronomy.</a:t>
            </a:r>
          </a:p>
          <a:p>
            <a:r>
              <a:rPr lang="en-US" sz="1800" dirty="0">
                <a:solidFill>
                  <a:schemeClr val="accent1"/>
                </a:solidFill>
              </a:rPr>
              <a:t>13 white papers were delivered in September</a:t>
            </a:r>
          </a:p>
          <a:p>
            <a:endParaRPr lang="en-AU" sz="1600" dirty="0"/>
          </a:p>
        </p:txBody>
      </p:sp>
      <p:pic>
        <p:nvPicPr>
          <p:cNvPr id="7" name="Picture 6">
            <a:extLst>
              <a:ext uri="{FF2B5EF4-FFF2-40B4-BE49-F238E27FC236}">
                <a16:creationId xmlns:a16="http://schemas.microsoft.com/office/drawing/2014/main" id="{BD55CD3E-BCDF-B857-C559-DA9FCC052821}"/>
              </a:ext>
            </a:extLst>
          </p:cNvPr>
          <p:cNvPicPr>
            <a:picLocks noChangeAspect="1"/>
          </p:cNvPicPr>
          <p:nvPr/>
        </p:nvPicPr>
        <p:blipFill>
          <a:blip r:embed="rId2"/>
          <a:stretch>
            <a:fillRect/>
          </a:stretch>
        </p:blipFill>
        <p:spPr>
          <a:xfrm>
            <a:off x="7155018" y="1860157"/>
            <a:ext cx="4938938" cy="438000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Oval 5">
            <a:extLst>
              <a:ext uri="{FF2B5EF4-FFF2-40B4-BE49-F238E27FC236}">
                <a16:creationId xmlns:a16="http://schemas.microsoft.com/office/drawing/2014/main" id="{00BB8F09-3CA6-A3B8-1D30-358B33CA0E7B}"/>
              </a:ext>
            </a:extLst>
          </p:cNvPr>
          <p:cNvSpPr/>
          <p:nvPr/>
        </p:nvSpPr>
        <p:spPr>
          <a:xfrm>
            <a:off x="9646920" y="2179321"/>
            <a:ext cx="1737360" cy="3151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4FF4475-5C8B-B66F-642C-09BD5C5B8318}"/>
              </a:ext>
            </a:extLst>
          </p:cNvPr>
          <p:cNvSpPr/>
          <p:nvPr/>
        </p:nvSpPr>
        <p:spPr>
          <a:xfrm>
            <a:off x="9738361" y="4874114"/>
            <a:ext cx="1996440" cy="3151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3980C7-9E89-15F4-52C2-EFACB43D01E9}"/>
              </a:ext>
            </a:extLst>
          </p:cNvPr>
          <p:cNvSpPr/>
          <p:nvPr/>
        </p:nvSpPr>
        <p:spPr>
          <a:xfrm>
            <a:off x="9799320" y="2508556"/>
            <a:ext cx="2133599" cy="3151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87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BE34A4D-3EE1-19E6-C1CE-21C201D96E7A}"/>
              </a:ext>
            </a:extLst>
          </p:cNvPr>
          <p:cNvGraphicFramePr/>
          <p:nvPr>
            <p:extLst>
              <p:ext uri="{D42A27DB-BD31-4B8C-83A1-F6EECF244321}">
                <p14:modId xmlns:p14="http://schemas.microsoft.com/office/powerpoint/2010/main" val="749186123"/>
              </p:ext>
            </p:extLst>
          </p:nvPr>
        </p:nvGraphicFramePr>
        <p:xfrm>
          <a:off x="847920" y="2438400"/>
          <a:ext cx="11344080" cy="4387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5E190E0E-E113-E57C-A22F-33A96EA48FC4}"/>
              </a:ext>
            </a:extLst>
          </p:cNvPr>
          <p:cNvSpPr>
            <a:spLocks noGrp="1"/>
          </p:cNvSpPr>
          <p:nvPr>
            <p:ph type="title"/>
          </p:nvPr>
        </p:nvSpPr>
        <p:spPr>
          <a:xfrm>
            <a:off x="2738160" y="1100607"/>
            <a:ext cx="10800000" cy="683709"/>
          </a:xfrm>
        </p:spPr>
        <p:txBody>
          <a:bodyPr/>
          <a:lstStyle/>
          <a:p>
            <a:r>
              <a:rPr lang="en-AU" dirty="0"/>
              <a:t>Stakeholder consultation</a:t>
            </a:r>
          </a:p>
        </p:txBody>
      </p:sp>
      <p:sp>
        <p:nvSpPr>
          <p:cNvPr id="3" name="Content Placeholder 2">
            <a:extLst>
              <a:ext uri="{FF2B5EF4-FFF2-40B4-BE49-F238E27FC236}">
                <a16:creationId xmlns:a16="http://schemas.microsoft.com/office/drawing/2014/main" id="{E337C8DF-66C1-325C-9086-8129E7E47F2C}"/>
              </a:ext>
            </a:extLst>
          </p:cNvPr>
          <p:cNvSpPr>
            <a:spLocks noGrp="1"/>
          </p:cNvSpPr>
          <p:nvPr>
            <p:ph idx="1"/>
          </p:nvPr>
        </p:nvSpPr>
        <p:spPr>
          <a:xfrm>
            <a:off x="391680" y="1784316"/>
            <a:ext cx="10800000" cy="1673928"/>
          </a:xfrm>
        </p:spPr>
        <p:txBody>
          <a:bodyPr/>
          <a:lstStyle/>
          <a:p>
            <a:r>
              <a:rPr lang="en-US" sz="2200" dirty="0">
                <a:solidFill>
                  <a:schemeClr val="accent1"/>
                </a:solidFill>
              </a:rPr>
              <a:t>The decadal plan is binge developed through extensive community and stakeholder consultation. The findings and recommendations will be drawn from the conclusions of working groups </a:t>
            </a:r>
          </a:p>
          <a:p>
            <a:r>
              <a:rPr lang="en-US" sz="2200" dirty="0"/>
              <a:t>Consultation is taking place throughout the two-year drafting process</a:t>
            </a:r>
          </a:p>
          <a:p>
            <a:pPr marL="457200" lvl="1" indent="0">
              <a:buNone/>
            </a:pPr>
            <a:endParaRPr lang="en-US" sz="1400" dirty="0">
              <a:solidFill>
                <a:schemeClr val="accent1"/>
              </a:solidFill>
            </a:endParaRPr>
          </a:p>
          <a:p>
            <a:pPr marL="0" indent="0">
              <a:buNone/>
            </a:pPr>
            <a:endParaRPr lang="en-AU" sz="1800" dirty="0">
              <a:solidFill>
                <a:schemeClr val="accent1"/>
              </a:solidFill>
            </a:endParaRPr>
          </a:p>
        </p:txBody>
      </p:sp>
    </p:spTree>
    <p:extLst>
      <p:ext uri="{BB962C8B-B14F-4D97-AF65-F5344CB8AC3E}">
        <p14:creationId xmlns:p14="http://schemas.microsoft.com/office/powerpoint/2010/main" val="1243580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DF10-3160-72AC-AC7A-CAE00C0A31B1}"/>
              </a:ext>
            </a:extLst>
          </p:cNvPr>
          <p:cNvSpPr>
            <a:spLocks noGrp="1"/>
          </p:cNvSpPr>
          <p:nvPr>
            <p:ph type="title"/>
          </p:nvPr>
        </p:nvSpPr>
        <p:spPr>
          <a:xfrm>
            <a:off x="2468880" y="946781"/>
            <a:ext cx="10515796" cy="819633"/>
          </a:xfrm>
        </p:spPr>
        <p:txBody>
          <a:bodyPr/>
          <a:lstStyle/>
          <a:p>
            <a:r>
              <a:rPr lang="en-AU" dirty="0"/>
              <a:t>2024 Town-hall consultations</a:t>
            </a:r>
          </a:p>
        </p:txBody>
      </p:sp>
      <p:sp>
        <p:nvSpPr>
          <p:cNvPr id="3" name="Content Placeholder 2">
            <a:extLst>
              <a:ext uri="{FF2B5EF4-FFF2-40B4-BE49-F238E27FC236}">
                <a16:creationId xmlns:a16="http://schemas.microsoft.com/office/drawing/2014/main" id="{439DC803-D942-15DC-0B0B-3137810CAEF7}"/>
              </a:ext>
            </a:extLst>
          </p:cNvPr>
          <p:cNvSpPr>
            <a:spLocks noGrp="1"/>
          </p:cNvSpPr>
          <p:nvPr>
            <p:ph idx="1"/>
          </p:nvPr>
        </p:nvSpPr>
        <p:spPr>
          <a:xfrm>
            <a:off x="231936" y="1648758"/>
            <a:ext cx="10800000" cy="4549858"/>
          </a:xfrm>
        </p:spPr>
        <p:txBody>
          <a:bodyPr/>
          <a:lstStyle/>
          <a:p>
            <a:pPr marL="0" indent="0">
              <a:buNone/>
            </a:pPr>
            <a:r>
              <a:rPr lang="en-US" sz="2400" dirty="0"/>
              <a:t>In-person town halls</a:t>
            </a:r>
          </a:p>
          <a:p>
            <a:pPr marL="0" indent="0">
              <a:buNone/>
            </a:pPr>
            <a:endParaRPr lang="en-US" sz="1000" dirty="0"/>
          </a:p>
          <a:p>
            <a:r>
              <a:rPr lang="en-US" sz="2000" dirty="0">
                <a:solidFill>
                  <a:schemeClr val="accent1"/>
                </a:solidFill>
              </a:rPr>
              <a:t>Seven in-person with virtual option town halls in July/August to discuss initial findings to help white paper drafting. Led by VK, SB, Chris Power</a:t>
            </a:r>
          </a:p>
          <a:p>
            <a:r>
              <a:rPr lang="en-US" sz="2000" b="1" dirty="0">
                <a:solidFill>
                  <a:schemeClr val="accent1"/>
                </a:solidFill>
              </a:rPr>
              <a:t>Locations</a:t>
            </a:r>
            <a:r>
              <a:rPr lang="en-US" sz="2000" dirty="0">
                <a:solidFill>
                  <a:schemeClr val="accent1"/>
                </a:solidFill>
              </a:rPr>
              <a:t>: Vic, Qld, Tas, ACT, NSW, WA,  SA between July 18</a:t>
            </a:r>
            <a:r>
              <a:rPr lang="en-US" sz="2000" baseline="30000" dirty="0">
                <a:solidFill>
                  <a:schemeClr val="accent1"/>
                </a:solidFill>
              </a:rPr>
              <a:t>th</a:t>
            </a:r>
            <a:r>
              <a:rPr lang="en-US" sz="2000" dirty="0">
                <a:solidFill>
                  <a:schemeClr val="accent1"/>
                </a:solidFill>
              </a:rPr>
              <a:t> to August 2</a:t>
            </a:r>
            <a:r>
              <a:rPr lang="en-US" sz="2000" baseline="30000" dirty="0">
                <a:solidFill>
                  <a:schemeClr val="accent1"/>
                </a:solidFill>
              </a:rPr>
              <a:t>nd</a:t>
            </a:r>
          </a:p>
          <a:p>
            <a:r>
              <a:rPr lang="en-US" sz="2000" dirty="0">
                <a:solidFill>
                  <a:schemeClr val="accent1"/>
                </a:solidFill>
              </a:rPr>
              <a:t>Outcomes – feedback to the WGs, plus a new report on Astronomy sustainability + dark skies</a:t>
            </a:r>
          </a:p>
          <a:p>
            <a:pPr marL="0" indent="0">
              <a:buNone/>
            </a:pPr>
            <a:endParaRPr lang="en-US" sz="2000" dirty="0">
              <a:solidFill>
                <a:schemeClr val="accent1"/>
              </a:solidFill>
            </a:endParaRPr>
          </a:p>
          <a:p>
            <a:pPr marL="0" indent="0">
              <a:buNone/>
            </a:pPr>
            <a:endParaRPr lang="en-US" sz="2000" dirty="0">
              <a:solidFill>
                <a:schemeClr val="accent1"/>
              </a:solidFill>
            </a:endParaRPr>
          </a:p>
        </p:txBody>
      </p:sp>
      <p:pic>
        <p:nvPicPr>
          <p:cNvPr id="5" name="Graphic 4" descr="Australia with solid fill">
            <a:extLst>
              <a:ext uri="{FF2B5EF4-FFF2-40B4-BE49-F238E27FC236}">
                <a16:creationId xmlns:a16="http://schemas.microsoft.com/office/drawing/2014/main" id="{9BA81E0F-3EBF-2CE1-4562-2A2A8CDC4AD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8477" r="31560" b="15073"/>
          <a:stretch/>
        </p:blipFill>
        <p:spPr>
          <a:xfrm>
            <a:off x="8488839" y="3690317"/>
            <a:ext cx="3840480" cy="3167683"/>
          </a:xfrm>
          <a:prstGeom prst="rect">
            <a:avLst/>
          </a:prstGeom>
        </p:spPr>
      </p:pic>
      <p:sp>
        <p:nvSpPr>
          <p:cNvPr id="6" name="5-point Star 5">
            <a:extLst>
              <a:ext uri="{FF2B5EF4-FFF2-40B4-BE49-F238E27FC236}">
                <a16:creationId xmlns:a16="http://schemas.microsoft.com/office/drawing/2014/main" id="{55F2CABA-517C-3083-0A49-4EFCAD2187EF}"/>
              </a:ext>
            </a:extLst>
          </p:cNvPr>
          <p:cNvSpPr/>
          <p:nvPr/>
        </p:nvSpPr>
        <p:spPr>
          <a:xfrm>
            <a:off x="8666560" y="5198631"/>
            <a:ext cx="426720" cy="379653"/>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60C53207-D5D0-ED49-F6DB-5FA69BEF469D}"/>
              </a:ext>
            </a:extLst>
          </p:cNvPr>
          <p:cNvSpPr/>
          <p:nvPr/>
        </p:nvSpPr>
        <p:spPr>
          <a:xfrm>
            <a:off x="10428845" y="5350357"/>
            <a:ext cx="426720" cy="379653"/>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a:extLst>
              <a:ext uri="{FF2B5EF4-FFF2-40B4-BE49-F238E27FC236}">
                <a16:creationId xmlns:a16="http://schemas.microsoft.com/office/drawing/2014/main" id="{E5D06DAC-331D-1C82-B25D-55666D3CBD3A}"/>
              </a:ext>
            </a:extLst>
          </p:cNvPr>
          <p:cNvSpPr/>
          <p:nvPr/>
        </p:nvSpPr>
        <p:spPr>
          <a:xfrm>
            <a:off x="11618676" y="4746554"/>
            <a:ext cx="426720" cy="379653"/>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7688BFD5-28DA-ED20-7281-22F3171D9F9B}"/>
              </a:ext>
            </a:extLst>
          </p:cNvPr>
          <p:cNvSpPr/>
          <p:nvPr/>
        </p:nvSpPr>
        <p:spPr>
          <a:xfrm>
            <a:off x="11243469" y="5494454"/>
            <a:ext cx="426720" cy="379653"/>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a:extLst>
              <a:ext uri="{FF2B5EF4-FFF2-40B4-BE49-F238E27FC236}">
                <a16:creationId xmlns:a16="http://schemas.microsoft.com/office/drawing/2014/main" id="{260ACF87-87E2-44B8-073F-6215251F9160}"/>
              </a:ext>
            </a:extLst>
          </p:cNvPr>
          <p:cNvSpPr/>
          <p:nvPr/>
        </p:nvSpPr>
        <p:spPr>
          <a:xfrm>
            <a:off x="11455002" y="5427539"/>
            <a:ext cx="426720" cy="379653"/>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a:extLst>
              <a:ext uri="{FF2B5EF4-FFF2-40B4-BE49-F238E27FC236}">
                <a16:creationId xmlns:a16="http://schemas.microsoft.com/office/drawing/2014/main" id="{95B1D4E2-A65A-A595-E28D-A91CAC78268A}"/>
              </a:ext>
            </a:extLst>
          </p:cNvPr>
          <p:cNvSpPr/>
          <p:nvPr/>
        </p:nvSpPr>
        <p:spPr>
          <a:xfrm>
            <a:off x="11191956" y="6198616"/>
            <a:ext cx="426720" cy="379653"/>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96C0CC77-84EE-298D-2552-43CF0E230587}"/>
              </a:ext>
            </a:extLst>
          </p:cNvPr>
          <p:cNvSpPr/>
          <p:nvPr/>
        </p:nvSpPr>
        <p:spPr>
          <a:xfrm>
            <a:off x="11054796" y="5746792"/>
            <a:ext cx="426720" cy="379653"/>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itting at a table&#10;&#10;Description automatically generated">
            <a:extLst>
              <a:ext uri="{FF2B5EF4-FFF2-40B4-BE49-F238E27FC236}">
                <a16:creationId xmlns:a16="http://schemas.microsoft.com/office/drawing/2014/main" id="{81B9788D-3352-48F8-063B-EA5CB8EE9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0569" y="4392384"/>
            <a:ext cx="2590800" cy="2009635"/>
          </a:xfrm>
          <a:prstGeom prst="rect">
            <a:avLst/>
          </a:prstGeom>
        </p:spPr>
      </p:pic>
      <p:pic>
        <p:nvPicPr>
          <p:cNvPr id="11" name="Picture 10" descr="A group of people in a classroom&#10;&#10;Description automatically generated">
            <a:extLst>
              <a:ext uri="{FF2B5EF4-FFF2-40B4-BE49-F238E27FC236}">
                <a16:creationId xmlns:a16="http://schemas.microsoft.com/office/drawing/2014/main" id="{7416E847-C8B8-7D17-C7A7-A5F61E405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853" y="4426927"/>
            <a:ext cx="2590800" cy="1975091"/>
          </a:xfrm>
          <a:prstGeom prst="rect">
            <a:avLst/>
          </a:prstGeom>
        </p:spPr>
      </p:pic>
      <p:pic>
        <p:nvPicPr>
          <p:cNvPr id="7" name="Picture 6" descr="A group of people sitting in a lecture hall&#10;&#10;Description automatically generated">
            <a:extLst>
              <a:ext uri="{FF2B5EF4-FFF2-40B4-BE49-F238E27FC236}">
                <a16:creationId xmlns:a16="http://schemas.microsoft.com/office/drawing/2014/main" id="{D1801DCE-70BC-8623-5D35-ED174ACE69B8}"/>
              </a:ext>
            </a:extLst>
          </p:cNvPr>
          <p:cNvPicPr>
            <a:picLocks noChangeAspect="1"/>
          </p:cNvPicPr>
          <p:nvPr/>
        </p:nvPicPr>
        <p:blipFill>
          <a:blip r:embed="rId6">
            <a:extLst>
              <a:ext uri="{28A0092B-C50C-407E-A947-70E740481C1C}">
                <a14:useLocalDpi xmlns:a14="http://schemas.microsoft.com/office/drawing/2010/main" val="0"/>
              </a:ext>
            </a:extLst>
          </a:blip>
          <a:srcRect t="22189"/>
          <a:stretch/>
        </p:blipFill>
        <p:spPr>
          <a:xfrm>
            <a:off x="4884579" y="4408513"/>
            <a:ext cx="3392727" cy="1979930"/>
          </a:xfrm>
          <a:prstGeom prst="rect">
            <a:avLst/>
          </a:prstGeom>
        </p:spPr>
      </p:pic>
    </p:spTree>
    <p:extLst>
      <p:ext uri="{BB962C8B-B14F-4D97-AF65-F5344CB8AC3E}">
        <p14:creationId xmlns:p14="http://schemas.microsoft.com/office/powerpoint/2010/main" val="3198003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adal Plan for Astronomy - Presentation slide" id="{70C2F3FB-A4D0-4874-820A-D8AC9A2494E3}" vid="{E08507BC-B14C-4762-A0B5-B9383B7A467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adal Plan for Astronomy - Presentation slide" id="{70C2F3FB-A4D0-4874-820A-D8AC9A2494E3}" vid="{7DB58B22-BE08-46F5-A57C-D4F7853749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B3A03F70D42C4582156DE2D2138A7F" ma:contentTypeVersion="19" ma:contentTypeDescription="Create a new document." ma:contentTypeScope="" ma:versionID="e991d68ccc80de10bf0d16712b3d55ec">
  <xsd:schema xmlns:xsd="http://www.w3.org/2001/XMLSchema" xmlns:xs="http://www.w3.org/2001/XMLSchema" xmlns:p="http://schemas.microsoft.com/office/2006/metadata/properties" xmlns:ns2="6f7e8a33-1d74-4fd0-ae04-15986a6e8c19" xmlns:ns3="c4847a67-82f5-4c86-9a48-8b094b793461" targetNamespace="http://schemas.microsoft.com/office/2006/metadata/properties" ma:root="true" ma:fieldsID="6c1ca50e6add10d504d7c04c7c5cde83" ns2:_="" ns3:_="">
    <xsd:import namespace="6f7e8a33-1d74-4fd0-ae04-15986a6e8c19"/>
    <xsd:import namespace="c4847a67-82f5-4c86-9a48-8b094b7934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e8a33-1d74-4fd0-ae04-15986a6e8c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397e1ef-6145-448f-8584-0166883bf31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847a67-82f5-4c86-9a48-8b094b79346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3ff922b-6972-4ae1-93c4-b9269732bfc2}" ma:internalName="TaxCatchAll" ma:showField="CatchAllData" ma:web="c4847a67-82f5-4c86-9a48-8b094b7934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f7e8a33-1d74-4fd0-ae04-15986a6e8c19">
      <Terms xmlns="http://schemas.microsoft.com/office/infopath/2007/PartnerControls"/>
    </lcf76f155ced4ddcb4097134ff3c332f>
    <TaxCatchAll xmlns="c4847a67-82f5-4c86-9a48-8b094b793461" xsi:nil="true"/>
  </documentManagement>
</p:properties>
</file>

<file path=customXml/itemProps1.xml><?xml version="1.0" encoding="utf-8"?>
<ds:datastoreItem xmlns:ds="http://schemas.openxmlformats.org/officeDocument/2006/customXml" ds:itemID="{1DDE95F5-305B-4851-B9E0-194457662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7e8a33-1d74-4fd0-ae04-15986a6e8c19"/>
    <ds:schemaRef ds:uri="c4847a67-82f5-4c86-9a48-8b094b7934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8F8816-08E9-4123-8698-7E802B08FA68}">
  <ds:schemaRefs>
    <ds:schemaRef ds:uri="http://schemas.microsoft.com/sharepoint/v3/contenttype/forms"/>
  </ds:schemaRefs>
</ds:datastoreItem>
</file>

<file path=customXml/itemProps3.xml><?xml version="1.0" encoding="utf-8"?>
<ds:datastoreItem xmlns:ds="http://schemas.openxmlformats.org/officeDocument/2006/customXml" ds:itemID="{887E80E7-00BE-4AAB-BA60-1C5DAFAFAEB1}">
  <ds:schemaRefs>
    <ds:schemaRef ds:uri="http://purl.org/dc/elements/1.1/"/>
    <ds:schemaRef ds:uri="http://www.w3.org/XML/1998/namespace"/>
    <ds:schemaRef ds:uri="6f7e8a33-1d74-4fd0-ae04-15986a6e8c19"/>
    <ds:schemaRef ds:uri="http://schemas.microsoft.com/office/infopath/2007/PartnerControls"/>
    <ds:schemaRef ds:uri="http://schemas.microsoft.com/office/2006/documentManagement/types"/>
    <ds:schemaRef ds:uri="c4847a67-82f5-4c86-9a48-8b094b793461"/>
    <ds:schemaRef ds:uri="http://schemas.openxmlformats.org/package/2006/metadata/core-propertie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2220</TotalTime>
  <Words>1189</Words>
  <Application>Microsoft Macintosh PowerPoint</Application>
  <PresentationFormat>Widescreen</PresentationFormat>
  <Paragraphs>140</Paragraphs>
  <Slides>20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Aptos</vt:lpstr>
      <vt:lpstr>Arial</vt:lpstr>
      <vt:lpstr>Bradley Hand</vt:lpstr>
      <vt:lpstr>Calibri</vt:lpstr>
      <vt:lpstr>Wingdings</vt:lpstr>
      <vt:lpstr>Office Theme</vt:lpstr>
      <vt:lpstr>Custom Design</vt:lpstr>
      <vt:lpstr>PowerPoint Presentation</vt:lpstr>
      <vt:lpstr>Acknowledgment of Country  </vt:lpstr>
      <vt:lpstr>Prelude… a personal AAT timeline</vt:lpstr>
      <vt:lpstr>Decadal Plan - Overview</vt:lpstr>
      <vt:lpstr>Vision and impact of the decadal plan </vt:lpstr>
      <vt:lpstr>Timeframe</vt:lpstr>
      <vt:lpstr>Decadal plan working groups </vt:lpstr>
      <vt:lpstr>Stakeholder consultation</vt:lpstr>
      <vt:lpstr>2024 Town-hall consultations</vt:lpstr>
      <vt:lpstr>Decadal PlanEditorial Board</vt:lpstr>
      <vt:lpstr>(a few) Highlights of the decade</vt:lpstr>
      <vt:lpstr>Demographics</vt:lpstr>
      <vt:lpstr>PowerPoint Presentation</vt:lpstr>
      <vt:lpstr>PowerPoint Presentation</vt:lpstr>
      <vt:lpstr>PowerPoint Presentation</vt:lpstr>
      <vt:lpstr>Looking ahead: 2026–2035</vt:lpstr>
      <vt:lpstr>Images/ case studies for Decadal Plan</vt:lpstr>
      <vt:lpstr>Decadal plan website</vt:lpstr>
      <vt:lpstr>Acknowledgements</vt:lpstr>
      <vt:lpstr>For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Virginia Kilborn</dc:creator>
  <cp:lastModifiedBy>Virginia Kilborn</cp:lastModifiedBy>
  <cp:revision>32</cp:revision>
  <dcterms:created xsi:type="dcterms:W3CDTF">2024-06-23T11:41:05Z</dcterms:created>
  <dcterms:modified xsi:type="dcterms:W3CDTF">2024-10-04T03:07:11Z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0x01010005B3A03F70D42C4582156DE2D2138A7F</vt:lpwstr>
  </property>
  <property fmtid="{D5CDD505-2E9C-101B-9397-08002B2CF9AE}" pid="3" name="MediaServiceImageTags">
    <vt:lpwstr/>
  </property>
</Properties>
</file>