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sldIdLst>
    <p:sldId id="447" r:id="rId5"/>
    <p:sldId id="457" r:id="rId6"/>
    <p:sldId id="454" r:id="rId7"/>
    <p:sldId id="455" r:id="rId8"/>
    <p:sldId id="456" r:id="rId9"/>
    <p:sldId id="348" r:id="rId10"/>
    <p:sldId id="446" r:id="rId11"/>
    <p:sldId id="452" r:id="rId12"/>
    <p:sldId id="450" r:id="rId13"/>
    <p:sldId id="451" r:id="rId14"/>
    <p:sldId id="429" r:id="rId15"/>
    <p:sldId id="427" r:id="rId16"/>
    <p:sldId id="453" r:id="rId17"/>
    <p:sldId id="4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15B638-CD9F-EC69-34DB-F80C8285FAF2}" name="Romy Pearse" initials="RP" userId="S::rpearse@swin.edu.au::4e92e27a-f532-4387-87f8-20c8e93c40cf" providerId="AD"/>
  <p188:author id="{3F00D07C-F5A4-79D5-5BAF-33A5B56D6D9F}" name="Kate Barnard" initials="KB" userId="S::kbarnard@swin.edu.au::78e567e5-476c-4bed-9592-d79c8d61c2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B82"/>
    <a:srgbClr val="231F20"/>
    <a:srgbClr val="F2F2F2"/>
    <a:srgbClr val="5F6062"/>
    <a:srgbClr val="166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64C19A-AA1E-4498-8CA0-82938A1FF77F}" v="3" dt="2024-10-02T02:18:27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9"/>
    <p:restoredTop sz="83003"/>
  </p:normalViewPr>
  <p:slideViewPr>
    <p:cSldViewPr snapToGrid="0">
      <p:cViewPr>
        <p:scale>
          <a:sx n="75" d="100"/>
          <a:sy n="75" d="100"/>
        </p:scale>
        <p:origin x="95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6F940-7981-C34C-ACEF-6B062AD887C3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C5E23-AA85-D94B-8CCF-AB985F437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94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1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AF0DB-74D3-E924-0FF4-665AB9BD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5D787-FEED-FDAA-3447-9E2FB9022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8D365-A29A-25DE-44FD-81EB2ACE9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we can recreate the spirit of the village in future venture, future telescopes, then maybe we have a fighting change of recreating the success of the AAT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36241-3D8A-D01E-A48E-71D58A5D2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0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1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7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34F2E-7227-11E4-D663-0B1C0E3D5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ADFCD-26E6-7FE8-7617-929B80F0F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0F659-B3AD-4877-862F-9A8B0BC7E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ADCBF-0EEF-2B95-D89C-A89B54CAC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2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D6824-4261-1658-7B57-C5B78987F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607551-C64E-26A2-D13B-AFDA99FA6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E9E21-CDCF-D3D6-F458-5DBB93BD1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16407-CBAD-BCA4-5C52-C84D8CA89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09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5E5AD-05DB-0E97-08EB-85C3218D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A462B-B615-6C36-7FA0-6AE756CB7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2678A-297A-178B-9FA5-EB7A80079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87B41-2A93-E9BB-167C-8ED5E0B8A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98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endParaRPr lang="en-AU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80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95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B3D1C-17EA-37E6-3135-A7E38D0D8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35378A-3494-68D5-6A42-B388AB9DC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C18618-D571-D708-D856-0988E41F8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we can recreate the spirit of the village in future venture, future telescopes, then maybe we have a fighting change of recreating the success of the AAT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8A07C-58EF-593F-7945-C4A676169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C5E23-AA85-D94B-8CCF-AB985F437A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7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52DFB4-3502-CEE2-57F3-B6AD92567B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51" t="36318" b="9861"/>
          <a:stretch/>
        </p:blipFill>
        <p:spPr>
          <a:xfrm>
            <a:off x="3738623" y="0"/>
            <a:ext cx="8453377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30D1F9-2693-92AC-2865-9149F9B039B5}"/>
              </a:ext>
            </a:extLst>
          </p:cNvPr>
          <p:cNvSpPr/>
          <p:nvPr userDrawn="1"/>
        </p:nvSpPr>
        <p:spPr>
          <a:xfrm>
            <a:off x="0" y="0"/>
            <a:ext cx="3738623" cy="6858000"/>
          </a:xfrm>
          <a:prstGeom prst="rect">
            <a:avLst/>
          </a:prstGeom>
          <a:solidFill>
            <a:srgbClr val="22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D297F7-8097-A9C7-1459-64D8DFF06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0687" y="226747"/>
            <a:ext cx="3386057" cy="15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77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7DFDA-2B16-0546-BD18-F9429F57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1DE12-EB30-C54A-9CB1-70554DAC7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62D95-610E-3C4E-BF4B-060454B71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C1985D-512D-BB45-AAE5-32250691E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E22EA-69BF-6945-8478-52B086DAA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7E45-C9C8-E947-949A-A64152C2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6780A-22F1-C34F-842B-683FF7C51B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1E0CA4-D39C-2545-A5DD-496F0BFC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C684B3-DC26-3441-87B2-32D6EB31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0B7FC-036E-2D45-89C2-AB2EE2E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6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F6A9-E07D-7848-8BAA-FA961F68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7A8E4F-F193-3F4A-9E4B-C6E0E139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6780A-22F1-C34F-842B-683FF7C51B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5B25-FA61-2E48-A532-E32984C91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A2DB2-CE11-4B41-8610-4B6AA4E5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0B7FC-036E-2D45-89C2-AB2EE2E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76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163F1-30EA-D044-B2F9-3C15068C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6780A-22F1-C34F-842B-683FF7C51B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E5444-F563-C741-909A-64B3C550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1098A-FE3C-0243-950A-328BF5288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0B7FC-036E-2D45-89C2-AB2EE2E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9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876C8-357E-D742-AFC0-E22EE73D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9335B-FB6E-C943-8309-27D9227C1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50EE8-90EC-BA43-9F35-AC0A697AC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6C962-EB09-D24D-AC69-8A743362C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6780A-22F1-C34F-842B-683FF7C51B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1F942-BDDA-634F-A937-402D6CD3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36015-D21A-144B-9AB1-EEADC821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0B7FC-036E-2D45-89C2-AB2EE2E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92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A097-1E32-7743-B6F8-CA2B2F925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2F79E1-B7B6-BE40-A95A-37D6F0C52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20283-7DF3-1641-A006-504ADEAAB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4AE78-E458-6D44-A282-11DA4573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6780A-22F1-C34F-842B-683FF7C51B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0538D-EB0F-1A4C-9393-748C5390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B55D3-5968-D74A-B623-5A09657A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0B7FC-036E-2D45-89C2-AB2EE2E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15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12A0-76DE-9A43-A1C6-C76C4D61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D9EDF-4785-C74D-A5AA-7E5655474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C411D-65B3-6C48-A9EF-B2F30362A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6780A-22F1-C34F-842B-683FF7C51B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AC50-EDB3-614E-8DAD-49BA5199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A1990-424F-4643-A465-35A929F2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0B7FC-036E-2D45-89C2-AB2EE2E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C5621-1BFF-4442-AF42-75246E126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AE0AC-C3D3-984A-AE6B-3CEB83266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AD048-D529-CB4A-AA7B-3CA51883C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6780A-22F1-C34F-842B-683FF7C51B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64F69-E94A-5E49-8030-7BFC28A2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0F27C-29F4-3542-840C-9FD52F190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0B7FC-036E-2D45-89C2-AB2EE2E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8C0840-9EB4-7646-88A7-8FBFA853F2EF}"/>
              </a:ext>
            </a:extLst>
          </p:cNvPr>
          <p:cNvSpPr/>
          <p:nvPr userDrawn="1"/>
        </p:nvSpPr>
        <p:spPr>
          <a:xfrm>
            <a:off x="0" y="0"/>
            <a:ext cx="3738623" cy="6858000"/>
          </a:xfrm>
          <a:prstGeom prst="rect">
            <a:avLst/>
          </a:prstGeom>
          <a:solidFill>
            <a:srgbClr val="22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8EB37-A35D-0F45-8B73-DADE1B892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391"/>
          <a:stretch/>
        </p:blipFill>
        <p:spPr>
          <a:xfrm>
            <a:off x="280688" y="226747"/>
            <a:ext cx="1781378" cy="15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0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8C0840-9EB4-7646-88A7-8FBFA853F2EF}"/>
              </a:ext>
            </a:extLst>
          </p:cNvPr>
          <p:cNvSpPr/>
          <p:nvPr userDrawn="1"/>
        </p:nvSpPr>
        <p:spPr>
          <a:xfrm>
            <a:off x="0" y="0"/>
            <a:ext cx="3738623" cy="6858000"/>
          </a:xfrm>
          <a:prstGeom prst="rect">
            <a:avLst/>
          </a:prstGeom>
          <a:solidFill>
            <a:srgbClr val="22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AB8A7-3FB0-5C4D-A2A7-237DCA2B2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391"/>
          <a:stretch/>
        </p:blipFill>
        <p:spPr>
          <a:xfrm>
            <a:off x="280688" y="226747"/>
            <a:ext cx="1781378" cy="15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8C0840-9EB4-7646-88A7-8FBFA853F2EF}"/>
              </a:ext>
            </a:extLst>
          </p:cNvPr>
          <p:cNvSpPr/>
          <p:nvPr userDrawn="1"/>
        </p:nvSpPr>
        <p:spPr>
          <a:xfrm>
            <a:off x="0" y="0"/>
            <a:ext cx="3738623" cy="6858000"/>
          </a:xfrm>
          <a:prstGeom prst="rect">
            <a:avLst/>
          </a:prstGeom>
          <a:solidFill>
            <a:srgbClr val="22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5EABB6-57C9-1D42-9A19-237112C93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391"/>
          <a:stretch/>
        </p:blipFill>
        <p:spPr>
          <a:xfrm>
            <a:off x="280688" y="226747"/>
            <a:ext cx="1781378" cy="15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1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8C0840-9EB4-7646-88A7-8FBFA853F2EF}"/>
              </a:ext>
            </a:extLst>
          </p:cNvPr>
          <p:cNvSpPr/>
          <p:nvPr userDrawn="1"/>
        </p:nvSpPr>
        <p:spPr>
          <a:xfrm>
            <a:off x="0" y="0"/>
            <a:ext cx="3738623" cy="6858000"/>
          </a:xfrm>
          <a:prstGeom prst="rect">
            <a:avLst/>
          </a:prstGeom>
          <a:solidFill>
            <a:srgbClr val="22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16934-BEAD-9449-B655-966668798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391"/>
          <a:stretch/>
        </p:blipFill>
        <p:spPr>
          <a:xfrm>
            <a:off x="280688" y="226747"/>
            <a:ext cx="1781378" cy="15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7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E7457C2-AC41-F945-9E29-44593E1C6F87}"/>
              </a:ext>
            </a:extLst>
          </p:cNvPr>
          <p:cNvSpPr txBox="1"/>
          <p:nvPr userDrawn="1"/>
        </p:nvSpPr>
        <p:spPr>
          <a:xfrm>
            <a:off x="5245075" y="633409"/>
            <a:ext cx="651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0" i="0">
                <a:solidFill>
                  <a:schemeClr val="bg1"/>
                </a:solidFill>
                <a:latin typeface="Avenir Next Ultra Light" panose="020B0203020202020204" pitchFamily="34" charset="77"/>
              </a:rPr>
              <a:t>Title of slide goes </a:t>
            </a:r>
            <a:r>
              <a:rPr lang="en-US" sz="4000" b="0" i="0">
                <a:solidFill>
                  <a:schemeClr val="bg1"/>
                </a:solidFill>
                <a:latin typeface="Avenir Next Medium" panose="020B050302020202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656099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65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495569-419D-4D4B-BAF3-1E347A89E676}"/>
              </a:ext>
            </a:extLst>
          </p:cNvPr>
          <p:cNvSpPr txBox="1"/>
          <p:nvPr userDrawn="1"/>
        </p:nvSpPr>
        <p:spPr>
          <a:xfrm>
            <a:off x="5397475" y="633409"/>
            <a:ext cx="651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0" i="0">
                <a:solidFill>
                  <a:srgbClr val="225B82"/>
                </a:solidFill>
                <a:latin typeface="Avenir Next Ultra Light" panose="020B0203020202020204" pitchFamily="34" charset="77"/>
              </a:rPr>
              <a:t>Title of slide goes </a:t>
            </a:r>
            <a:r>
              <a:rPr lang="en-US" sz="4000" b="0" i="0">
                <a:solidFill>
                  <a:srgbClr val="225B82"/>
                </a:solidFill>
                <a:latin typeface="Avenir Next Medium" panose="020B050302020202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51107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3FCE-9669-F24C-9600-A2A0536C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40FA-F39E-C644-BF78-3FD01E2E1A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3F786-8FFE-9842-BC23-51DA8EA3A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1CAE5-E8BB-CB41-906A-EFB14AA54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6780A-22F1-C34F-842B-683FF7C51B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70AAB-E9D1-4842-8390-54905F6B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FACB5-A265-BB47-8C19-3776EC5C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0B7FC-036E-2D45-89C2-AB2EE2E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4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E40F72-A134-514F-8A99-0A08977EBEF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282212" y="230115"/>
            <a:ext cx="1763522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3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72" r:id="rId3"/>
    <p:sldLayoutId id="2147483673" r:id="rId4"/>
    <p:sldLayoutId id="2147483662" r:id="rId5"/>
    <p:sldLayoutId id="2147483664" r:id="rId6"/>
    <p:sldLayoutId id="2147483651" r:id="rId7"/>
    <p:sldLayoutId id="2147483663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16.jpe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16.jpe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D05D9F-756A-6E4E-B25F-FD03210168E7}"/>
              </a:ext>
            </a:extLst>
          </p:cNvPr>
          <p:cNvSpPr/>
          <p:nvPr/>
        </p:nvSpPr>
        <p:spPr>
          <a:xfrm>
            <a:off x="6232616" y="6627168"/>
            <a:ext cx="5959384" cy="230832"/>
          </a:xfrm>
          <a:prstGeom prst="rect">
            <a:avLst/>
          </a:prstGeom>
          <a:noFill/>
          <a:effectLst>
            <a:outerShdw blurRad="50800" dist="12700" dir="2700000" algn="tl" rotWithShape="0">
              <a:schemeClr val="tx1">
                <a:alpha val="62000"/>
              </a:scheme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AU" sz="900" dirty="0">
                <a:solidFill>
                  <a:schemeClr val="bg1">
                    <a:lumMod val="75000"/>
                  </a:schemeClr>
                </a:solidFill>
                <a:latin typeface="Nunito Sans Light" pitchFamily="2" charset="77"/>
              </a:rPr>
              <a:t>Image credit: </a:t>
            </a:r>
            <a:r>
              <a:rPr lang="en-AU" sz="900" dirty="0" err="1">
                <a:solidFill>
                  <a:schemeClr val="bg1">
                    <a:lumMod val="75000"/>
                  </a:schemeClr>
                </a:solidFill>
                <a:latin typeface="Nunito Sans Light" pitchFamily="2" charset="77"/>
              </a:rPr>
              <a:t>Ángel</a:t>
            </a:r>
            <a:r>
              <a:rPr lang="en-AU" sz="900" dirty="0">
                <a:solidFill>
                  <a:schemeClr val="bg1">
                    <a:lumMod val="75000"/>
                  </a:schemeClr>
                </a:solidFill>
                <a:latin typeface="Nunito Sans Light" pitchFamily="2" charset="77"/>
              </a:rPr>
              <a:t> R. López Sánchez.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8AF0C-3BAB-22C5-76B0-EF56137436CD}"/>
              </a:ext>
            </a:extLst>
          </p:cNvPr>
          <p:cNvSpPr txBox="1"/>
          <p:nvPr/>
        </p:nvSpPr>
        <p:spPr>
          <a:xfrm>
            <a:off x="142682" y="2346339"/>
            <a:ext cx="363594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800" b="1" spc="50" dirty="0">
                <a:solidFill>
                  <a:schemeClr val="bg1"/>
                </a:solidFill>
                <a:latin typeface="Nunito Sans" pitchFamily="2" charset="77"/>
                <a:cs typeface="Arial" panose="020B0604020202020204" pitchFamily="34" charset="0"/>
              </a:rPr>
              <a:t>The AAT and optical facilities for Australia</a:t>
            </a:r>
            <a:r>
              <a:rPr lang="en-US" sz="2800" spc="50" dirty="0">
                <a:solidFill>
                  <a:schemeClr val="bg1"/>
                </a:solidFill>
                <a:latin typeface="Nunito Sans Light" pitchFamily="2" charset="77"/>
                <a:cs typeface="Arial" panose="020B0604020202020204" pitchFamily="34" charset="0"/>
              </a:rPr>
              <a:t>: AAL and the collaborative,  portfolio approach</a:t>
            </a:r>
            <a:endParaRPr lang="en-US" sz="2800" b="1" spc="70" dirty="0">
              <a:solidFill>
                <a:schemeClr val="bg1"/>
              </a:solidFill>
              <a:latin typeface="Nunito Sans" pitchFamily="2" charset="77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E4F1D-23DC-09B3-B9E9-C12ECC63C8C5}"/>
              </a:ext>
            </a:extLst>
          </p:cNvPr>
          <p:cNvSpPr txBox="1"/>
          <p:nvPr/>
        </p:nvSpPr>
        <p:spPr>
          <a:xfrm>
            <a:off x="286133" y="6056957"/>
            <a:ext cx="3458552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spc="50" dirty="0">
                <a:solidFill>
                  <a:schemeClr val="bg1"/>
                </a:solidFill>
                <a:latin typeface="Nunito Sans" pitchFamily="2" charset="77"/>
              </a:rPr>
              <a:t>Professor </a:t>
            </a:r>
            <a:r>
              <a:rPr lang="en-US" sz="1600" b="1" spc="50" dirty="0" err="1">
                <a:solidFill>
                  <a:schemeClr val="bg1"/>
                </a:solidFill>
                <a:latin typeface="Nunito Sans" pitchFamily="2" charset="77"/>
              </a:rPr>
              <a:t>Orsola</a:t>
            </a:r>
            <a:r>
              <a:rPr lang="en-US" sz="1600" b="1" spc="50" dirty="0">
                <a:solidFill>
                  <a:schemeClr val="bg1"/>
                </a:solidFill>
                <a:latin typeface="Nunito Sans" pitchFamily="2" charset="77"/>
              </a:rPr>
              <a:t> De Marco</a:t>
            </a:r>
            <a:br>
              <a:rPr lang="en-US" sz="1600" b="1" spc="50" dirty="0">
                <a:solidFill>
                  <a:schemeClr val="bg1"/>
                </a:solidFill>
                <a:latin typeface="Nunito Sans" pitchFamily="2" charset="77"/>
              </a:rPr>
            </a:br>
            <a:r>
              <a:rPr lang="en-US" sz="1600" spc="50" dirty="0">
                <a:solidFill>
                  <a:schemeClr val="bg1"/>
                </a:solidFill>
                <a:latin typeface="Nunito Sans Light" pitchFamily="2" charset="77"/>
              </a:rPr>
              <a:t>AAL Board Chair</a:t>
            </a:r>
          </a:p>
        </p:txBody>
      </p:sp>
    </p:spTree>
    <p:extLst>
      <p:ext uri="{BB962C8B-B14F-4D97-AF65-F5344CB8AC3E}">
        <p14:creationId xmlns:p14="http://schemas.microsoft.com/office/powerpoint/2010/main" val="2584981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3F690-8E36-D072-C78E-A3B0C8229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4527BB-7CED-51E3-F02A-78C4957A4E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7" b="15160"/>
          <a:stretch/>
        </p:blipFill>
        <p:spPr>
          <a:xfrm>
            <a:off x="3872796" y="2062796"/>
            <a:ext cx="4012975" cy="2254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CFF1A-E9D3-D67A-93B4-6774122D5A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" r="13"/>
          <a:stretch/>
        </p:blipFill>
        <p:spPr>
          <a:xfrm>
            <a:off x="8044407" y="2062796"/>
            <a:ext cx="4012975" cy="2254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61541-4688-D7FD-0089-0F0BDE8C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183" r="12183"/>
          <a:stretch/>
        </p:blipFill>
        <p:spPr>
          <a:xfrm>
            <a:off x="3877523" y="4458754"/>
            <a:ext cx="4012975" cy="2254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2902A4-2290-6BB0-751C-CBBDB7122B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" t="12545" r="-1" b="12545"/>
          <a:stretch/>
        </p:blipFill>
        <p:spPr>
          <a:xfrm>
            <a:off x="8044407" y="4458754"/>
            <a:ext cx="4012975" cy="22545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56C394-4AF2-7D45-A355-2C1C4983DD62}"/>
              </a:ext>
            </a:extLst>
          </p:cNvPr>
          <p:cNvSpPr txBox="1"/>
          <p:nvPr/>
        </p:nvSpPr>
        <p:spPr>
          <a:xfrm>
            <a:off x="2372009" y="483044"/>
            <a:ext cx="9537780" cy="183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  <a:t>Australia’s role in optical </a:t>
            </a:r>
            <a:b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</a:br>
            <a:r>
              <a:rPr lang="en-US" sz="4000" b="1" dirty="0">
                <a:solidFill>
                  <a:srgbClr val="225B82"/>
                </a:solidFill>
                <a:latin typeface="Nunito Sans" pitchFamily="2" charset="77"/>
              </a:rPr>
              <a:t>instrumentation, software/data</a:t>
            </a:r>
            <a:b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</a:br>
            <a:endParaRPr lang="en-US" sz="4000" b="1" dirty="0">
              <a:solidFill>
                <a:srgbClr val="225B82"/>
              </a:solidFill>
              <a:latin typeface="Nunito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A4258-9C13-F684-CAF9-5611DD8961CF}"/>
              </a:ext>
            </a:extLst>
          </p:cNvPr>
          <p:cNvSpPr txBox="1"/>
          <p:nvPr/>
        </p:nvSpPr>
        <p:spPr>
          <a:xfrm>
            <a:off x="240781" y="2348528"/>
            <a:ext cx="3346275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Australia’s role in optical astronomy</a:t>
            </a:r>
          </a:p>
          <a:p>
            <a:pPr>
              <a:spcAft>
                <a:spcPts val="1000"/>
              </a:spcAft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Australia has some of the world’s best astronomy instrumentation builders, software engineers and data infrastructure. </a:t>
            </a:r>
          </a:p>
          <a:p>
            <a:pPr>
              <a:spcAft>
                <a:spcPts val="1000"/>
              </a:spcAft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All of this can be located </a:t>
            </a:r>
            <a:b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</a:b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on Australian soil!</a:t>
            </a:r>
          </a:p>
        </p:txBody>
      </p:sp>
    </p:spTree>
    <p:extLst>
      <p:ext uri="{BB962C8B-B14F-4D97-AF65-F5344CB8AC3E}">
        <p14:creationId xmlns:p14="http://schemas.microsoft.com/office/powerpoint/2010/main" val="3672325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0E094-4CDD-14B2-406C-99C58C46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2" b="7822"/>
          <a:stretch/>
        </p:blipFill>
        <p:spPr>
          <a:xfrm>
            <a:off x="3738623" y="2097089"/>
            <a:ext cx="8456729" cy="476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89F3AC-C47A-504A-BCCA-299A5A3A013E}"/>
              </a:ext>
            </a:extLst>
          </p:cNvPr>
          <p:cNvSpPr txBox="1"/>
          <p:nvPr/>
        </p:nvSpPr>
        <p:spPr>
          <a:xfrm>
            <a:off x="2824223" y="483044"/>
            <a:ext cx="9085566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  <a:t>Sovereign Capability</a:t>
            </a:r>
            <a:b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</a:br>
            <a:r>
              <a:rPr lang="en-US" sz="4000" b="1" dirty="0">
                <a:solidFill>
                  <a:srgbClr val="225B82"/>
                </a:solidFill>
                <a:latin typeface="Nunito Sans" pitchFamily="2" charset="77"/>
              </a:rPr>
              <a:t>designed and built in Australia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D7C95-8601-C665-7AF3-BFE8F7D0C76C}"/>
              </a:ext>
            </a:extLst>
          </p:cNvPr>
          <p:cNvSpPr txBox="1"/>
          <p:nvPr/>
        </p:nvSpPr>
        <p:spPr>
          <a:xfrm>
            <a:off x="281122" y="2484219"/>
            <a:ext cx="34575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We must rethink</a:t>
            </a:r>
            <a:b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</a:b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‘sovereign capability’</a:t>
            </a:r>
          </a:p>
          <a:p>
            <a:pPr>
              <a:spcAft>
                <a:spcPts val="1200"/>
              </a:spcAft>
            </a:pPr>
            <a:r>
              <a:rPr lang="en-US" sz="2000" spc="30" dirty="0">
                <a:solidFill>
                  <a:schemeClr val="bg1"/>
                </a:solidFill>
                <a:latin typeface="Nunito Sans Light" pitchFamily="2" charset="77"/>
              </a:rPr>
              <a:t>We cannot have sovereign optical capabilities in Australia, but we can have sovereign expertise.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6588A-6069-D218-349C-025FFA645E35}"/>
              </a:ext>
            </a:extLst>
          </p:cNvPr>
          <p:cNvSpPr/>
          <p:nvPr/>
        </p:nvSpPr>
        <p:spPr>
          <a:xfrm>
            <a:off x="6705601" y="6627168"/>
            <a:ext cx="5451674" cy="2308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n-AU" sz="900" dirty="0">
                <a:solidFill>
                  <a:schemeClr val="bg1"/>
                </a:solidFill>
                <a:latin typeface="Nunito Sans Light" pitchFamily="2" charset="77"/>
              </a:rPr>
              <a:t>HECTOR. Credit: Julia Bryant.</a:t>
            </a:r>
          </a:p>
        </p:txBody>
      </p:sp>
    </p:spTree>
    <p:extLst>
      <p:ext uri="{BB962C8B-B14F-4D97-AF65-F5344CB8AC3E}">
        <p14:creationId xmlns:p14="http://schemas.microsoft.com/office/powerpoint/2010/main" val="3580360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0E094-4CDD-14B2-406C-99C58C46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9" r="7408" b="23745"/>
          <a:stretch/>
        </p:blipFill>
        <p:spPr>
          <a:xfrm>
            <a:off x="3738623" y="2097089"/>
            <a:ext cx="8456729" cy="476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C6588A-6069-D218-349C-025FFA645E35}"/>
              </a:ext>
            </a:extLst>
          </p:cNvPr>
          <p:cNvSpPr/>
          <p:nvPr/>
        </p:nvSpPr>
        <p:spPr>
          <a:xfrm>
            <a:off x="8500533" y="6627168"/>
            <a:ext cx="3656741" cy="2308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n-AU" sz="900">
                <a:solidFill>
                  <a:schemeClr val="bg1"/>
                </a:solidFill>
                <a:latin typeface="Nunito Sans Light" pitchFamily="2" charset="77"/>
              </a:rPr>
              <a:t>Paranal platform after sunset. Credit: ESO/</a:t>
            </a:r>
            <a:r>
              <a:rPr lang="en-AU" sz="900" err="1">
                <a:solidFill>
                  <a:schemeClr val="bg1"/>
                </a:solidFill>
                <a:latin typeface="Nunito Sans Light" pitchFamily="2" charset="77"/>
              </a:rPr>
              <a:t>H.H.Heyer</a:t>
            </a:r>
            <a:r>
              <a:rPr lang="en-AU" sz="900">
                <a:solidFill>
                  <a:schemeClr val="bg1"/>
                </a:solidFill>
                <a:latin typeface="Nunito Sans Light" pitchFamily="2" charset="77"/>
              </a:rPr>
              <a:t>.</a:t>
            </a:r>
            <a:endParaRPr lang="en-AU" sz="900">
              <a:solidFill>
                <a:srgbClr val="FF0000"/>
              </a:solidFill>
              <a:latin typeface="Nunito Sans 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4F437-2668-6AE7-E70A-569241C8F26F}"/>
              </a:ext>
            </a:extLst>
          </p:cNvPr>
          <p:cNvSpPr txBox="1"/>
          <p:nvPr/>
        </p:nvSpPr>
        <p:spPr>
          <a:xfrm>
            <a:off x="281122" y="2053913"/>
            <a:ext cx="32838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ESO is clearly the best solution for optical Astronomy in Australia. </a:t>
            </a:r>
          </a:p>
          <a:p>
            <a:pPr>
              <a:spcAft>
                <a:spcPts val="1200"/>
              </a:spcAft>
            </a:pPr>
            <a:r>
              <a:rPr lang="en-US" sz="2000" spc="30" dirty="0">
                <a:solidFill>
                  <a:schemeClr val="bg1"/>
                </a:solidFill>
                <a:latin typeface="Nunito Sans Light" pitchFamily="2" charset="77"/>
              </a:rPr>
              <a:t>ESO: 500M over 10 years. Excellent value when comparing the ticket price to the benefits of full membership. </a:t>
            </a:r>
          </a:p>
          <a:p>
            <a:pPr>
              <a:spcAft>
                <a:spcPts val="1200"/>
              </a:spcAft>
            </a:pPr>
            <a:r>
              <a:rPr lang="en-US" sz="2000" spc="30" dirty="0">
                <a:solidFill>
                  <a:schemeClr val="bg1"/>
                </a:solidFill>
                <a:latin typeface="Nunito Sans Light" pitchFamily="2" charset="77"/>
              </a:rPr>
              <a:t>Alternatives could be cheaper but would be far more expensive on a ROI basis.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71D3D-CC97-98F9-D602-E92E899E1B60}"/>
              </a:ext>
            </a:extLst>
          </p:cNvPr>
          <p:cNvSpPr txBox="1"/>
          <p:nvPr/>
        </p:nvSpPr>
        <p:spPr>
          <a:xfrm>
            <a:off x="2972140" y="483044"/>
            <a:ext cx="9085566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  <a:t>ESO</a:t>
            </a:r>
            <a:b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</a:br>
            <a:r>
              <a:rPr lang="en-US" sz="4000" b="1" dirty="0">
                <a:solidFill>
                  <a:srgbClr val="225B82"/>
                </a:solidFill>
                <a:latin typeface="Nunito Sans" pitchFamily="2" charset="77"/>
              </a:rPr>
              <a:t>The best solution</a:t>
            </a:r>
          </a:p>
        </p:txBody>
      </p:sp>
    </p:spTree>
    <p:extLst>
      <p:ext uri="{BB962C8B-B14F-4D97-AF65-F5344CB8AC3E}">
        <p14:creationId xmlns:p14="http://schemas.microsoft.com/office/powerpoint/2010/main" val="134192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6D6F8-95C2-1BEA-EEB3-5165F47C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B93B51-2EC9-5FE2-3740-957C7A2F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04" b="7904"/>
          <a:stretch/>
        </p:blipFill>
        <p:spPr>
          <a:xfrm>
            <a:off x="3738623" y="2097089"/>
            <a:ext cx="8456729" cy="476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A24F5B-B9E3-9456-2D07-AA51785EBF49}"/>
              </a:ext>
            </a:extLst>
          </p:cNvPr>
          <p:cNvSpPr/>
          <p:nvPr/>
        </p:nvSpPr>
        <p:spPr>
          <a:xfrm>
            <a:off x="8500533" y="6627168"/>
            <a:ext cx="3656741" cy="2308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n-AU" sz="900" dirty="0">
                <a:solidFill>
                  <a:schemeClr val="bg1">
                    <a:lumMod val="85000"/>
                  </a:schemeClr>
                </a:solidFill>
                <a:latin typeface="Nunito Sans Light" pitchFamily="2" charset="77"/>
              </a:rPr>
              <a:t>Image credit: </a:t>
            </a:r>
            <a:r>
              <a:rPr lang="en-AU" sz="900" dirty="0" err="1">
                <a:solidFill>
                  <a:schemeClr val="bg1">
                    <a:lumMod val="85000"/>
                  </a:schemeClr>
                </a:solidFill>
                <a:latin typeface="Nunito Sans Light" pitchFamily="2" charset="77"/>
              </a:rPr>
              <a:t>Ángel</a:t>
            </a:r>
            <a:r>
              <a:rPr lang="en-AU" sz="900" dirty="0">
                <a:solidFill>
                  <a:schemeClr val="bg1">
                    <a:lumMod val="85000"/>
                  </a:schemeClr>
                </a:solidFill>
                <a:latin typeface="Nunito Sans Light" pitchFamily="2" charset="77"/>
              </a:rPr>
              <a:t> R. López Sánchez.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6C851A-BE67-AEAE-8E7E-34ACADF7436C}"/>
              </a:ext>
            </a:extLst>
          </p:cNvPr>
          <p:cNvSpPr txBox="1"/>
          <p:nvPr/>
        </p:nvSpPr>
        <p:spPr>
          <a:xfrm>
            <a:off x="298055" y="2409513"/>
            <a:ext cx="328388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AAT: lessons learned</a:t>
            </a:r>
          </a:p>
          <a:p>
            <a:pPr>
              <a:spcAft>
                <a:spcPts val="1200"/>
              </a:spcAft>
            </a:pPr>
            <a:r>
              <a:rPr lang="en-US" sz="2000" spc="30" dirty="0">
                <a:solidFill>
                  <a:schemeClr val="bg1"/>
                </a:solidFill>
                <a:latin typeface="Nunito Sans Light" pitchFamily="2" charset="77"/>
              </a:rPr>
              <a:t>Equal partners make great ventures.</a:t>
            </a:r>
          </a:p>
          <a:p>
            <a:pPr>
              <a:spcAft>
                <a:spcPts val="1200"/>
              </a:spcAft>
            </a:pPr>
            <a:r>
              <a:rPr lang="en-US" sz="2000" spc="30" dirty="0">
                <a:solidFill>
                  <a:schemeClr val="bg1"/>
                </a:solidFill>
                <a:latin typeface="Nunito Sans Light" pitchFamily="2" charset="77"/>
              </a:rPr>
              <a:t>Interdisciplinary collaboration: engineers, astronomers, computer scientists, …</a:t>
            </a:r>
          </a:p>
          <a:p>
            <a:pPr>
              <a:spcAft>
                <a:spcPts val="1200"/>
              </a:spcAft>
            </a:pPr>
            <a:r>
              <a:rPr lang="en-US" sz="2000" spc="30" dirty="0">
                <a:solidFill>
                  <a:schemeClr val="bg1"/>
                </a:solidFill>
                <a:latin typeface="Nunito Sans Light" pitchFamily="2" charset="77"/>
              </a:rPr>
              <a:t>It takes a village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B462E-0567-1F5E-6673-11BE4EA0378C}"/>
              </a:ext>
            </a:extLst>
          </p:cNvPr>
          <p:cNvSpPr txBox="1"/>
          <p:nvPr/>
        </p:nvSpPr>
        <p:spPr>
          <a:xfrm>
            <a:off x="2824223" y="483044"/>
            <a:ext cx="9085566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  <a:t>The future</a:t>
            </a:r>
          </a:p>
          <a:p>
            <a:pPr algn="r">
              <a:lnSpc>
                <a:spcPts val="4500"/>
              </a:lnSpc>
            </a:pPr>
            <a:r>
              <a:rPr lang="en-US" sz="4000" b="1" dirty="0">
                <a:solidFill>
                  <a:srgbClr val="225B82"/>
                </a:solidFill>
                <a:latin typeface="Nunito Sans Light" pitchFamily="2" charset="77"/>
              </a:rPr>
              <a:t>Collaboration &amp; Partnership</a:t>
            </a:r>
            <a:endParaRPr lang="en-US" sz="4000" b="1" dirty="0">
              <a:solidFill>
                <a:srgbClr val="225B82"/>
              </a:solidFill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23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CBF3D-8C02-080D-D004-BDE84F55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6952DB-D61D-26F1-7A1F-69FCDC2F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04" b="7904"/>
          <a:stretch/>
        </p:blipFill>
        <p:spPr>
          <a:xfrm>
            <a:off x="3738623" y="2097089"/>
            <a:ext cx="8456729" cy="476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974DBE-3B6F-9F50-265D-D5F4393B3CBC}"/>
              </a:ext>
            </a:extLst>
          </p:cNvPr>
          <p:cNvSpPr/>
          <p:nvPr/>
        </p:nvSpPr>
        <p:spPr>
          <a:xfrm>
            <a:off x="8500533" y="6627168"/>
            <a:ext cx="3656741" cy="2308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n-AU" sz="900" dirty="0">
                <a:solidFill>
                  <a:schemeClr val="bg1">
                    <a:lumMod val="85000"/>
                  </a:schemeClr>
                </a:solidFill>
                <a:latin typeface="Nunito Sans Light" pitchFamily="2" charset="77"/>
              </a:rPr>
              <a:t>Image credit: </a:t>
            </a:r>
            <a:r>
              <a:rPr lang="en-AU" sz="900" dirty="0" err="1">
                <a:solidFill>
                  <a:schemeClr val="bg1">
                    <a:lumMod val="85000"/>
                  </a:schemeClr>
                </a:solidFill>
                <a:latin typeface="Nunito Sans Light" pitchFamily="2" charset="77"/>
              </a:rPr>
              <a:t>Ángel</a:t>
            </a:r>
            <a:r>
              <a:rPr lang="en-AU" sz="900" dirty="0">
                <a:solidFill>
                  <a:schemeClr val="bg1">
                    <a:lumMod val="85000"/>
                  </a:schemeClr>
                </a:solidFill>
                <a:latin typeface="Nunito Sans Light" pitchFamily="2" charset="77"/>
              </a:rPr>
              <a:t> R. López Sánchez.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E682BF-8805-E0C2-0035-B04AD9810CE9}"/>
              </a:ext>
            </a:extLst>
          </p:cNvPr>
          <p:cNvSpPr txBox="1"/>
          <p:nvPr/>
        </p:nvSpPr>
        <p:spPr>
          <a:xfrm>
            <a:off x="298055" y="2409513"/>
            <a:ext cx="328388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AAT: lessons learned</a:t>
            </a:r>
          </a:p>
          <a:p>
            <a:pPr>
              <a:spcAft>
                <a:spcPts val="1200"/>
              </a:spcAft>
            </a:pPr>
            <a:r>
              <a:rPr lang="en-US" sz="2000" spc="30" dirty="0">
                <a:solidFill>
                  <a:schemeClr val="bg1"/>
                </a:solidFill>
                <a:latin typeface="Nunito Sans Light" pitchFamily="2" charset="77"/>
              </a:rPr>
              <a:t>Equal partners make great ventures.</a:t>
            </a:r>
          </a:p>
          <a:p>
            <a:pPr>
              <a:spcAft>
                <a:spcPts val="1200"/>
              </a:spcAft>
            </a:pPr>
            <a:r>
              <a:rPr lang="en-US" sz="2000" spc="30" dirty="0">
                <a:solidFill>
                  <a:schemeClr val="bg1"/>
                </a:solidFill>
                <a:latin typeface="Nunito Sans Light" pitchFamily="2" charset="77"/>
              </a:rPr>
              <a:t>Interdisciplinary collaboration: engineers, astronomers, computer scientists, …</a:t>
            </a:r>
          </a:p>
          <a:p>
            <a:pPr>
              <a:spcAft>
                <a:spcPts val="1200"/>
              </a:spcAft>
            </a:pPr>
            <a:r>
              <a:rPr lang="en-US" sz="2000" spc="30" dirty="0">
                <a:solidFill>
                  <a:schemeClr val="bg1"/>
                </a:solidFill>
                <a:latin typeface="Nunito Sans Light" pitchFamily="2" charset="77"/>
              </a:rPr>
              <a:t>It takes a village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332A2-8ED8-0414-F778-F39D9CF88C34}"/>
              </a:ext>
            </a:extLst>
          </p:cNvPr>
          <p:cNvSpPr txBox="1"/>
          <p:nvPr/>
        </p:nvSpPr>
        <p:spPr>
          <a:xfrm>
            <a:off x="2824223" y="483044"/>
            <a:ext cx="9085566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  <a:t>The future</a:t>
            </a:r>
          </a:p>
          <a:p>
            <a:pPr algn="r">
              <a:lnSpc>
                <a:spcPts val="4500"/>
              </a:lnSpc>
            </a:pPr>
            <a:r>
              <a:rPr lang="en-US" sz="4000" b="1" dirty="0">
                <a:solidFill>
                  <a:srgbClr val="225B82"/>
                </a:solidFill>
                <a:latin typeface="Nunito Sans Light" pitchFamily="2" charset="77"/>
              </a:rPr>
              <a:t>Collaboration &amp; Partnership</a:t>
            </a:r>
            <a:endParaRPr lang="en-US" sz="4000" b="1" dirty="0">
              <a:solidFill>
                <a:srgbClr val="225B82"/>
              </a:solidFill>
              <a:latin typeface="Nunito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5F938-34B0-746A-63C8-85E76B01019B}"/>
              </a:ext>
            </a:extLst>
          </p:cNvPr>
          <p:cNvSpPr txBox="1"/>
          <p:nvPr/>
        </p:nvSpPr>
        <p:spPr>
          <a:xfrm>
            <a:off x="4083125" y="2409513"/>
            <a:ext cx="782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We need to retain the spirit of the “village” in future optical astronomy ventures … then maybe we have a fighting change of recreating the successes of the AAT</a:t>
            </a:r>
          </a:p>
        </p:txBody>
      </p:sp>
    </p:spTree>
    <p:extLst>
      <p:ext uri="{BB962C8B-B14F-4D97-AF65-F5344CB8AC3E}">
        <p14:creationId xmlns:p14="http://schemas.microsoft.com/office/powerpoint/2010/main" val="1353191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88256D-D909-230E-72B4-5E0811363AC8}"/>
              </a:ext>
            </a:extLst>
          </p:cNvPr>
          <p:cNvSpPr txBox="1"/>
          <p:nvPr/>
        </p:nvSpPr>
        <p:spPr>
          <a:xfrm>
            <a:off x="2646915" y="541867"/>
            <a:ext cx="68981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My own trip down memory lane</a:t>
            </a:r>
          </a:p>
          <a:p>
            <a:pPr algn="ctr"/>
            <a:r>
              <a:rPr lang="en-US" sz="4000" dirty="0"/>
              <a:t>Orsola De Marco </a:t>
            </a:r>
          </a:p>
          <a:p>
            <a:pPr algn="ctr"/>
            <a:r>
              <a:rPr lang="en-US" sz="4000" dirty="0"/>
              <a:t>Astronomer</a:t>
            </a:r>
          </a:p>
        </p:txBody>
      </p:sp>
      <p:pic>
        <p:nvPicPr>
          <p:cNvPr id="4" name="Picture 3" descr="A white railing over a mountain&#10;&#10;Description automatically generated with medium confidence">
            <a:extLst>
              <a:ext uri="{FF2B5EF4-FFF2-40B4-BE49-F238E27FC236}">
                <a16:creationId xmlns:a16="http://schemas.microsoft.com/office/drawing/2014/main" id="{467BCD03-280B-977F-CE70-8C618F076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2853142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with a keyboard and a monitor&#10;&#10;Description automatically generated">
            <a:extLst>
              <a:ext uri="{FF2B5EF4-FFF2-40B4-BE49-F238E27FC236}">
                <a16:creationId xmlns:a16="http://schemas.microsoft.com/office/drawing/2014/main" id="{FE570F92-00D2-4811-5279-691E539EF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932" y="1065643"/>
            <a:ext cx="6316135" cy="4726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4C123-8AA8-0B29-207E-49BBB4AED10A}"/>
              </a:ext>
            </a:extLst>
          </p:cNvPr>
          <p:cNvSpPr txBox="1"/>
          <p:nvPr/>
        </p:nvSpPr>
        <p:spPr>
          <a:xfrm>
            <a:off x="4333433" y="6062133"/>
            <a:ext cx="352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Pericom</a:t>
            </a:r>
            <a:r>
              <a:rPr lang="en-US" dirty="0"/>
              <a:t> MG-600 Graphics terminal</a:t>
            </a:r>
          </a:p>
        </p:txBody>
      </p:sp>
    </p:spTree>
    <p:extLst>
      <p:ext uri="{BB962C8B-B14F-4D97-AF65-F5344CB8AC3E}">
        <p14:creationId xmlns:p14="http://schemas.microsoft.com/office/powerpoint/2010/main" val="4242378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F9DF0BB-ABC4-B9F0-3EDC-10D2AA702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BBCAA21F-2D08-0AE6-BD05-F460C4E8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394" y="3443610"/>
            <a:ext cx="2371230" cy="2880000"/>
          </a:xfrm>
          <a:prstGeom prst="rect">
            <a:avLst/>
          </a:prstGeom>
        </p:spPr>
      </p:pic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10FDA023-49EB-A9D3-AC66-F36AD6937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103" y="3414390"/>
            <a:ext cx="2303112" cy="2880000"/>
          </a:xfrm>
          <a:prstGeom prst="rect">
            <a:avLst/>
          </a:prstGeom>
        </p:spPr>
      </p:pic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F106A670-8294-4827-481F-F8591411C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746" y="3414390"/>
            <a:ext cx="2353500" cy="2880000"/>
          </a:xfrm>
          <a:prstGeom prst="rect">
            <a:avLst/>
          </a:prstGeom>
        </p:spPr>
      </p:pic>
      <p:pic>
        <p:nvPicPr>
          <p:cNvPr id="10" name="Picture 9" descr="A close-up of a graph&#10;&#10;Description automatically generated">
            <a:extLst>
              <a:ext uri="{FF2B5EF4-FFF2-40B4-BE49-F238E27FC236}">
                <a16:creationId xmlns:a16="http://schemas.microsoft.com/office/drawing/2014/main" id="{C036400F-1864-6076-E9C4-7DDFEBA35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624" y="534390"/>
            <a:ext cx="2352298" cy="2880000"/>
          </a:xfrm>
          <a:prstGeom prst="rect">
            <a:avLst/>
          </a:prstGeom>
        </p:spPr>
      </p:pic>
      <p:pic>
        <p:nvPicPr>
          <p:cNvPr id="12" name="Picture 11" descr="A close-up of a graph&#10;&#10;Description automatically generated">
            <a:extLst>
              <a:ext uri="{FF2B5EF4-FFF2-40B4-BE49-F238E27FC236}">
                <a16:creationId xmlns:a16="http://schemas.microsoft.com/office/drawing/2014/main" id="{111E91DE-687C-A7E4-B38A-7EEDA3E6E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995" y="549000"/>
            <a:ext cx="2418114" cy="2880000"/>
          </a:xfrm>
          <a:prstGeom prst="rect">
            <a:avLst/>
          </a:prstGeom>
        </p:spPr>
      </p:pic>
      <p:pic>
        <p:nvPicPr>
          <p:cNvPr id="14" name="Picture 13" descr="A close-up of a graph&#10;&#10;Description automatically generated">
            <a:extLst>
              <a:ext uri="{FF2B5EF4-FFF2-40B4-BE49-F238E27FC236}">
                <a16:creationId xmlns:a16="http://schemas.microsoft.com/office/drawing/2014/main" id="{EE399EB5-41C0-2909-546C-D3166A92D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2" y="458373"/>
            <a:ext cx="2351926" cy="2880000"/>
          </a:xfrm>
          <a:prstGeom prst="rect">
            <a:avLst/>
          </a:prstGeom>
        </p:spPr>
      </p:pic>
      <p:pic>
        <p:nvPicPr>
          <p:cNvPr id="16" name="Picture 15" descr="A close-up of a graph&#10;&#10;Description automatically generated">
            <a:extLst>
              <a:ext uri="{FF2B5EF4-FFF2-40B4-BE49-F238E27FC236}">
                <a16:creationId xmlns:a16="http://schemas.microsoft.com/office/drawing/2014/main" id="{3F0E0E42-ECC6-4347-3416-4B307AE34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333" y="458373"/>
            <a:ext cx="2381102" cy="2880000"/>
          </a:xfrm>
          <a:prstGeom prst="rect">
            <a:avLst/>
          </a:prstGeom>
        </p:spPr>
      </p:pic>
      <p:pic>
        <p:nvPicPr>
          <p:cNvPr id="17" name="Picture 16" descr="A close-up of a graph&#10;&#10;Description automatically generated">
            <a:extLst>
              <a:ext uri="{FF2B5EF4-FFF2-40B4-BE49-F238E27FC236}">
                <a16:creationId xmlns:a16="http://schemas.microsoft.com/office/drawing/2014/main" id="{BA6448F9-CCD3-CF6F-9260-4B99D7D36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03" y="3429000"/>
            <a:ext cx="2303112" cy="28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F0C95C-709C-4A41-AD0D-979962D6B7C8}"/>
              </a:ext>
            </a:extLst>
          </p:cNvPr>
          <p:cNvSpPr txBox="1"/>
          <p:nvPr/>
        </p:nvSpPr>
        <p:spPr>
          <a:xfrm>
            <a:off x="118534" y="6402828"/>
            <a:ext cx="723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UCLES spectra of CPD-568032 and He2-113 (De Marco et al. 1997, 1998a,b)</a:t>
            </a:r>
          </a:p>
        </p:txBody>
      </p:sp>
    </p:spTree>
    <p:extLst>
      <p:ext uri="{BB962C8B-B14F-4D97-AF65-F5344CB8AC3E}">
        <p14:creationId xmlns:p14="http://schemas.microsoft.com/office/powerpoint/2010/main" val="1244878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ll with a table and a table with papers on it&#10;&#10;Description automatically generated with medium confidence">
            <a:extLst>
              <a:ext uri="{FF2B5EF4-FFF2-40B4-BE49-F238E27FC236}">
                <a16:creationId xmlns:a16="http://schemas.microsoft.com/office/drawing/2014/main" id="{A2FF89A9-CD27-85C3-DD75-1B420B26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2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B7536D-A1ED-F076-2E1C-B60EB5C3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04" b="4510"/>
          <a:stretch/>
        </p:blipFill>
        <p:spPr>
          <a:xfrm>
            <a:off x="3738623" y="2097089"/>
            <a:ext cx="8456729" cy="4842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0F874-80C3-A847-914D-906E35008701}"/>
              </a:ext>
            </a:extLst>
          </p:cNvPr>
          <p:cNvSpPr txBox="1"/>
          <p:nvPr/>
        </p:nvSpPr>
        <p:spPr>
          <a:xfrm>
            <a:off x="281123" y="2053913"/>
            <a:ext cx="3615016" cy="464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spcAft>
                <a:spcPts val="1000"/>
              </a:spcAft>
            </a:pPr>
            <a:r>
              <a:rPr lang="en-US" sz="2000" b="1" spc="30">
                <a:solidFill>
                  <a:schemeClr val="bg1"/>
                </a:solidFill>
                <a:latin typeface="Nunito Sans" pitchFamily="2" charset="77"/>
              </a:rPr>
              <a:t>AAL </a:t>
            </a:r>
            <a:r>
              <a:rPr lang="en-US" sz="2000" spc="30">
                <a:solidFill>
                  <a:schemeClr val="bg1"/>
                </a:solidFill>
                <a:latin typeface="Nunito Sans Light" pitchFamily="2" charset="77"/>
              </a:rPr>
              <a:t>is a not-for-profit </a:t>
            </a:r>
            <a:r>
              <a:rPr lang="en-US" sz="2000" spc="30" err="1">
                <a:solidFill>
                  <a:schemeClr val="bg1"/>
                </a:solidFill>
                <a:latin typeface="Nunito Sans Light" pitchFamily="2" charset="77"/>
              </a:rPr>
              <a:t>organisation</a:t>
            </a:r>
            <a:r>
              <a:rPr lang="en-US" sz="2000" spc="30">
                <a:solidFill>
                  <a:schemeClr val="bg1"/>
                </a:solidFill>
                <a:latin typeface="Nunito Sans Light" pitchFamily="2" charset="77"/>
              </a:rPr>
              <a:t>, whose members are Australian universities and research </a:t>
            </a:r>
            <a:r>
              <a:rPr lang="en-US" sz="2000" spc="30" err="1">
                <a:solidFill>
                  <a:schemeClr val="bg1"/>
                </a:solidFill>
                <a:latin typeface="Nunito Sans Light" pitchFamily="2" charset="77"/>
              </a:rPr>
              <a:t>organisations</a:t>
            </a:r>
            <a:r>
              <a:rPr lang="en-US" sz="2000" spc="30">
                <a:solidFill>
                  <a:schemeClr val="bg1"/>
                </a:solidFill>
                <a:latin typeface="Nunito Sans Light" pitchFamily="2" charset="77"/>
              </a:rPr>
              <a:t> with a significant astronomical research capability</a:t>
            </a:r>
            <a:r>
              <a:rPr lang="en-US" sz="2000" spc="20">
                <a:solidFill>
                  <a:schemeClr val="bg1"/>
                </a:solidFill>
                <a:latin typeface="Nunito Sans Light" pitchFamily="2" charset="77"/>
              </a:rPr>
              <a:t>. </a:t>
            </a:r>
          </a:p>
          <a:p>
            <a:pPr>
              <a:lnSpc>
                <a:spcPts val="2300"/>
              </a:lnSpc>
              <a:spcAft>
                <a:spcPts val="1000"/>
              </a:spcAft>
            </a:pPr>
            <a:r>
              <a:rPr lang="en-US" sz="2000" spc="20">
                <a:solidFill>
                  <a:schemeClr val="bg1"/>
                </a:solidFill>
                <a:latin typeface="Nunito Sans Light" pitchFamily="2" charset="77"/>
              </a:rPr>
              <a:t>AAL works with national observatories, infrastructure providers, astronomers at universities, and the Australian Government to advance the infrastructure goals in the Australian Astronomy Decadal Plan.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92326-57C4-C242-BEA7-72EA09EE0BA5}"/>
              </a:ext>
            </a:extLst>
          </p:cNvPr>
          <p:cNvSpPr txBox="1"/>
          <p:nvPr/>
        </p:nvSpPr>
        <p:spPr>
          <a:xfrm>
            <a:off x="3965713" y="483044"/>
            <a:ext cx="7944075" cy="6790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000" dirty="0">
                <a:solidFill>
                  <a:srgbClr val="225B82"/>
                </a:solidFill>
                <a:latin typeface="Nunito Sans Light"/>
              </a:rPr>
              <a:t> Astronomy Australia Ltd.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FE665A-F91C-3AA4-DF26-B198BBCFE883}"/>
              </a:ext>
            </a:extLst>
          </p:cNvPr>
          <p:cNvSpPr/>
          <p:nvPr/>
        </p:nvSpPr>
        <p:spPr>
          <a:xfrm>
            <a:off x="4140926" y="5262299"/>
            <a:ext cx="7602582" cy="1282537"/>
          </a:xfrm>
          <a:prstGeom prst="rect">
            <a:avLst/>
          </a:prstGeom>
          <a:solidFill>
            <a:schemeClr val="tx1">
              <a:alpha val="463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BEC7E-096A-4FA8-D5B9-3F47D23F202F}"/>
              </a:ext>
            </a:extLst>
          </p:cNvPr>
          <p:cNvSpPr txBox="1"/>
          <p:nvPr/>
        </p:nvSpPr>
        <p:spPr>
          <a:xfrm>
            <a:off x="4219302" y="5395735"/>
            <a:ext cx="743276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7200" algn="ctr">
              <a:spcAft>
                <a:spcPts val="1000"/>
              </a:spcAft>
            </a:pPr>
            <a:r>
              <a:rPr lang="en-US" sz="1950" i="1" spc="20" dirty="0">
                <a:solidFill>
                  <a:schemeClr val="bg1"/>
                </a:solidFill>
                <a:latin typeface="Nunito Sans" pitchFamily="2" charset="77"/>
                <a:cs typeface="Arial"/>
              </a:rPr>
              <a:t>AAL currently supports AAT operations on behalf of the AAT Consortium, providing support for the Council, overseeing time allocation, and conducting finance and administrative tasks.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6F83AD-FD70-BFC0-B421-7EAB987DF14A}"/>
              </a:ext>
            </a:extLst>
          </p:cNvPr>
          <p:cNvSpPr/>
          <p:nvPr/>
        </p:nvSpPr>
        <p:spPr>
          <a:xfrm>
            <a:off x="3738623" y="6627168"/>
            <a:ext cx="8418651" cy="2308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n-AU" sz="900" dirty="0">
                <a:solidFill>
                  <a:schemeClr val="bg1">
                    <a:lumMod val="75000"/>
                  </a:schemeClr>
                </a:solidFill>
                <a:latin typeface="Nunito Sans Light" pitchFamily="2" charset="77"/>
              </a:rPr>
              <a:t>Image credit: </a:t>
            </a:r>
            <a:r>
              <a:rPr lang="en-AU" sz="900" dirty="0" err="1">
                <a:solidFill>
                  <a:schemeClr val="bg1">
                    <a:lumMod val="75000"/>
                  </a:schemeClr>
                </a:solidFill>
                <a:latin typeface="Nunito Sans Light" pitchFamily="2" charset="77"/>
              </a:rPr>
              <a:t>Ángel</a:t>
            </a:r>
            <a:r>
              <a:rPr lang="en-AU" sz="900" dirty="0">
                <a:solidFill>
                  <a:schemeClr val="bg1">
                    <a:lumMod val="75000"/>
                  </a:schemeClr>
                </a:solidFill>
                <a:latin typeface="Nunito Sans Light" pitchFamily="2" charset="77"/>
              </a:rPr>
              <a:t> R. López Sánchez.</a:t>
            </a:r>
          </a:p>
        </p:txBody>
      </p:sp>
    </p:spTree>
    <p:extLst>
      <p:ext uri="{BB962C8B-B14F-4D97-AF65-F5344CB8AC3E}">
        <p14:creationId xmlns:p14="http://schemas.microsoft.com/office/powerpoint/2010/main" val="649493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outdoor, water, light, sitting&#10;&#10;Description automatically generated">
            <a:extLst>
              <a:ext uri="{FF2B5EF4-FFF2-40B4-BE49-F238E27FC236}">
                <a16:creationId xmlns:a16="http://schemas.microsoft.com/office/drawing/2014/main" id="{503DA691-D1F5-FEC2-B359-ADE2EA260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7" t="25243" r="15738" b="8222"/>
          <a:stretch/>
        </p:blipFill>
        <p:spPr>
          <a:xfrm>
            <a:off x="4350200" y="1831588"/>
            <a:ext cx="1123467" cy="1093919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E59B13C-9107-D72B-3D01-03322D2717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82" r="15082"/>
          <a:stretch/>
        </p:blipFill>
        <p:spPr>
          <a:xfrm>
            <a:off x="8455785" y="5275873"/>
            <a:ext cx="1125052" cy="1095462"/>
          </a:xfrm>
          <a:prstGeom prst="ellipse">
            <a:avLst/>
          </a:prstGeom>
          <a:ln w="12700">
            <a:noFill/>
          </a:ln>
        </p:spPr>
      </p:pic>
      <p:pic>
        <p:nvPicPr>
          <p:cNvPr id="50" name="Picture 49" descr="A picture containing sitting, light, table, street&#10;&#10;Description automatically generated">
            <a:extLst>
              <a:ext uri="{FF2B5EF4-FFF2-40B4-BE49-F238E27FC236}">
                <a16:creationId xmlns:a16="http://schemas.microsoft.com/office/drawing/2014/main" id="{D3305D97-D1B1-5D05-9567-25FB2E683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6531" y="3546891"/>
            <a:ext cx="1125052" cy="1095462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E41D5-D11C-5862-85BB-751A1C0990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92" t="17478" r="29080" b="5542"/>
          <a:stretch/>
        </p:blipFill>
        <p:spPr>
          <a:xfrm>
            <a:off x="8416343" y="3546891"/>
            <a:ext cx="1125052" cy="1095462"/>
          </a:xfrm>
          <a:prstGeom prst="ellipse">
            <a:avLst/>
          </a:prstGeom>
          <a:ln w="12700">
            <a:noFill/>
          </a:ln>
        </p:spPr>
      </p:pic>
      <p:pic>
        <p:nvPicPr>
          <p:cNvPr id="51" name="Picture 50" descr="A view of a mountain&#10;&#10;Description automatically generated">
            <a:extLst>
              <a:ext uri="{FF2B5EF4-FFF2-40B4-BE49-F238E27FC236}">
                <a16:creationId xmlns:a16="http://schemas.microsoft.com/office/drawing/2014/main" id="{E616A6CD-A61C-09AB-8E69-23BBE3BCBB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77" t="687" r="53933" b="19244"/>
          <a:stretch/>
        </p:blipFill>
        <p:spPr>
          <a:xfrm>
            <a:off x="6406154" y="3546891"/>
            <a:ext cx="1125053" cy="1095462"/>
          </a:xfrm>
          <a:prstGeom prst="ellipse">
            <a:avLst/>
          </a:prstGeom>
        </p:spPr>
      </p:pic>
      <p:pic>
        <p:nvPicPr>
          <p:cNvPr id="18" name="Picture 17" descr="A picture containing truck, sitting, parked, large&#10;&#10;Description automatically generated">
            <a:extLst>
              <a:ext uri="{FF2B5EF4-FFF2-40B4-BE49-F238E27FC236}">
                <a16:creationId xmlns:a16="http://schemas.microsoft.com/office/drawing/2014/main" id="{4675C777-FAB4-F3AC-627F-9958C50DBD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20" t="5967" r="44587" b="18697"/>
          <a:stretch/>
        </p:blipFill>
        <p:spPr>
          <a:xfrm>
            <a:off x="6399395" y="1838768"/>
            <a:ext cx="1125885" cy="1095462"/>
          </a:xfrm>
          <a:prstGeom prst="ellipse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14EF43C-8025-87B4-C32D-9921108F58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75" t="2741" r="37341" b="13906"/>
          <a:stretch/>
        </p:blipFill>
        <p:spPr>
          <a:xfrm>
            <a:off x="10426531" y="1845198"/>
            <a:ext cx="1125052" cy="1095462"/>
          </a:xfrm>
          <a:prstGeom prst="ellipse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BB1D614A-1938-D9BB-CC5A-48FB399609C7}"/>
              </a:ext>
            </a:extLst>
          </p:cNvPr>
          <p:cNvSpPr/>
          <p:nvPr/>
        </p:nvSpPr>
        <p:spPr>
          <a:xfrm>
            <a:off x="4039879" y="2943926"/>
            <a:ext cx="1726002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ESO  </a:t>
            </a:r>
            <a:endParaRPr lang="en-AU" sz="1350" b="1" dirty="0">
              <a:solidFill>
                <a:srgbClr val="5F6062"/>
              </a:solidFill>
              <a:latin typeface="Nunito Sans" pitchFamily="2" charset="77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CA5939B-3E74-30B8-1A42-3F93DE20C879}"/>
              </a:ext>
            </a:extLst>
          </p:cNvPr>
          <p:cNvSpPr/>
          <p:nvPr/>
        </p:nvSpPr>
        <p:spPr>
          <a:xfrm>
            <a:off x="8460913" y="2953262"/>
            <a:ext cx="1124719" cy="45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 err="1">
                <a:solidFill>
                  <a:srgbClr val="225B82"/>
                </a:solidFill>
                <a:latin typeface="Nunito Sans" pitchFamily="2" charset="77"/>
              </a:rPr>
              <a:t>Astralis</a:t>
            </a: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 </a:t>
            </a:r>
            <a:b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</a:br>
            <a:endParaRPr lang="en-AU" sz="1350" b="1" dirty="0">
              <a:solidFill>
                <a:srgbClr val="5F6062"/>
              </a:solidFill>
              <a:latin typeface="Nunito Sans" pitchFamily="2" charset="77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4704AD3-DB8C-07C1-0B73-111FD52EF9FE}"/>
              </a:ext>
            </a:extLst>
          </p:cNvPr>
          <p:cNvSpPr/>
          <p:nvPr/>
        </p:nvSpPr>
        <p:spPr>
          <a:xfrm>
            <a:off x="8066159" y="4657633"/>
            <a:ext cx="1960286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Data &amp; Computing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3D618C2-FD19-A1C6-9563-D06969A1D44F}"/>
              </a:ext>
            </a:extLst>
          </p:cNvPr>
          <p:cNvSpPr/>
          <p:nvPr/>
        </p:nvSpPr>
        <p:spPr>
          <a:xfrm>
            <a:off x="10435484" y="4654724"/>
            <a:ext cx="1119126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 err="1">
                <a:solidFill>
                  <a:srgbClr val="225B82"/>
                </a:solidFill>
                <a:latin typeface="Nunito Sans" pitchFamily="2" charset="77"/>
              </a:rPr>
              <a:t>eROSITA</a:t>
            </a: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D2BF6EC-69B2-2439-3F04-4554085BA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271" r="16271"/>
          <a:stretch/>
        </p:blipFill>
        <p:spPr>
          <a:xfrm>
            <a:off x="10435484" y="5253024"/>
            <a:ext cx="1126061" cy="1095462"/>
          </a:xfrm>
          <a:prstGeom prst="ellipse">
            <a:avLst/>
          </a:prstGeom>
        </p:spPr>
      </p:pic>
      <p:pic>
        <p:nvPicPr>
          <p:cNvPr id="62" name="Picture 61" descr="A room with a mountain in the desert&#10;&#10;Description automatically generated">
            <a:extLst>
              <a:ext uri="{FF2B5EF4-FFF2-40B4-BE49-F238E27FC236}">
                <a16:creationId xmlns:a16="http://schemas.microsoft.com/office/drawing/2014/main" id="{20736C26-AED7-3F0C-950D-84868BB5AC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046" t="5909" r="31982" b="5000"/>
          <a:stretch/>
        </p:blipFill>
        <p:spPr>
          <a:xfrm>
            <a:off x="4371544" y="3547217"/>
            <a:ext cx="1124719" cy="1095136"/>
          </a:xfrm>
          <a:prstGeom prst="ellipse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43C65BD-ED49-2B8A-4572-32DA0EB32607}"/>
              </a:ext>
            </a:extLst>
          </p:cNvPr>
          <p:cNvSpPr/>
          <p:nvPr/>
        </p:nvSpPr>
        <p:spPr>
          <a:xfrm>
            <a:off x="9818635" y="6386615"/>
            <a:ext cx="2340844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Industry Engagement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BD9A4F3-A248-21E1-56D4-D3F415255CA8}"/>
              </a:ext>
            </a:extLst>
          </p:cNvPr>
          <p:cNvSpPr/>
          <p:nvPr/>
        </p:nvSpPr>
        <p:spPr>
          <a:xfrm>
            <a:off x="4263541" y="4666686"/>
            <a:ext cx="1322618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GMT </a:t>
            </a:r>
            <a:endParaRPr lang="en-AU" sz="1350" b="1" dirty="0">
              <a:solidFill>
                <a:srgbClr val="5F6062"/>
              </a:solidFill>
              <a:latin typeface="Nunito Sans" pitchFamily="2" charset="77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F0D54C4-A1FD-3962-51E7-A6DF8C2A93B4}"/>
              </a:ext>
            </a:extLst>
          </p:cNvPr>
          <p:cNvSpPr/>
          <p:nvPr/>
        </p:nvSpPr>
        <p:spPr>
          <a:xfrm>
            <a:off x="6358886" y="2953262"/>
            <a:ext cx="1154042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AAT </a:t>
            </a:r>
            <a:endParaRPr lang="en-AU" sz="1350" b="1" dirty="0">
              <a:solidFill>
                <a:srgbClr val="5F6062"/>
              </a:solidFill>
              <a:latin typeface="Nunito Sans" pitchFamily="2" charset="77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7C9BB74-B78B-A324-3146-6AB05C7BC980}"/>
              </a:ext>
            </a:extLst>
          </p:cNvPr>
          <p:cNvSpPr/>
          <p:nvPr/>
        </p:nvSpPr>
        <p:spPr>
          <a:xfrm>
            <a:off x="8079520" y="6386615"/>
            <a:ext cx="1877582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GW Detector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4684AB1-850C-2691-062A-CDA960002FCD}"/>
              </a:ext>
            </a:extLst>
          </p:cNvPr>
          <p:cNvSpPr/>
          <p:nvPr/>
        </p:nvSpPr>
        <p:spPr>
          <a:xfrm>
            <a:off x="10426531" y="2950790"/>
            <a:ext cx="1130741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CTA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4A3640E-4AC5-9537-7578-E12F550B04DD}"/>
              </a:ext>
            </a:extLst>
          </p:cNvPr>
          <p:cNvSpPr/>
          <p:nvPr/>
        </p:nvSpPr>
        <p:spPr>
          <a:xfrm>
            <a:off x="5995199" y="4660955"/>
            <a:ext cx="1960285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Rubin Observatory</a:t>
            </a:r>
          </a:p>
        </p:txBody>
      </p:sp>
      <p:pic>
        <p:nvPicPr>
          <p:cNvPr id="61" name="Picture 60" descr="A picture containing table, sitting, light, dark&#10;&#10;Description automatically generated">
            <a:extLst>
              <a:ext uri="{FF2B5EF4-FFF2-40B4-BE49-F238E27FC236}">
                <a16:creationId xmlns:a16="http://schemas.microsoft.com/office/drawing/2014/main" id="{1B0BD932-FEF2-D226-23CD-51A5DC9A5C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134" t="12201" r="26466" b="12199"/>
          <a:stretch/>
        </p:blipFill>
        <p:spPr>
          <a:xfrm>
            <a:off x="8449003" y="1845523"/>
            <a:ext cx="1124719" cy="1095137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7C6D24-AF55-8ED6-F8EC-FC200F25849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4028" r="14028"/>
          <a:stretch/>
        </p:blipFill>
        <p:spPr>
          <a:xfrm>
            <a:off x="4390333" y="5257211"/>
            <a:ext cx="1119125" cy="10954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640BB2-5E59-EE36-FB2E-4EF92D516461}"/>
              </a:ext>
            </a:extLst>
          </p:cNvPr>
          <p:cNvSpPr/>
          <p:nvPr/>
        </p:nvSpPr>
        <p:spPr>
          <a:xfrm>
            <a:off x="4375052" y="6371335"/>
            <a:ext cx="1123468" cy="45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Space </a:t>
            </a:r>
            <a:b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</a:br>
            <a:endParaRPr lang="en-AU" sz="1350" b="1" dirty="0">
              <a:solidFill>
                <a:srgbClr val="225B82"/>
              </a:solidFill>
              <a:latin typeface="Nunito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88E161-93E3-D7B0-C9C0-218E95C55963}"/>
              </a:ext>
            </a:extLst>
          </p:cNvPr>
          <p:cNvSpPr txBox="1"/>
          <p:nvPr/>
        </p:nvSpPr>
        <p:spPr>
          <a:xfrm>
            <a:off x="2372009" y="483044"/>
            <a:ext cx="9537780" cy="67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  <a:t>AAL </a:t>
            </a:r>
            <a:r>
              <a:rPr lang="en-US" sz="4000" b="1" dirty="0">
                <a:solidFill>
                  <a:srgbClr val="225B82"/>
                </a:solidFill>
                <a:latin typeface="Nunito Sans" pitchFamily="2" charset="77"/>
              </a:rPr>
              <a:t>portfolio approach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1DC551-2F0E-3B26-2FCB-59D0B232EA09}"/>
              </a:ext>
            </a:extLst>
          </p:cNvPr>
          <p:cNvSpPr txBox="1"/>
          <p:nvPr/>
        </p:nvSpPr>
        <p:spPr>
          <a:xfrm>
            <a:off x="266173" y="2393091"/>
            <a:ext cx="3103060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AAL portfolio approach instructed by the Decadal Plan </a:t>
            </a:r>
          </a:p>
          <a:p>
            <a:pPr>
              <a:spcAft>
                <a:spcPts val="1000"/>
              </a:spcAft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Top of the line facilities, in Australia or overseas.</a:t>
            </a:r>
          </a:p>
          <a:p>
            <a:pPr>
              <a:spcAft>
                <a:spcPts val="1000"/>
              </a:spcAft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AAL’s goal is for Australian astronomy to continue playing the role of key collaborator and leader for many of these programs.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C4C94-14E9-FFB2-2824-6F5A82ABC0D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5735" r="15735"/>
          <a:stretch/>
        </p:blipFill>
        <p:spPr>
          <a:xfrm>
            <a:off x="6390999" y="5273186"/>
            <a:ext cx="737658" cy="71825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AFE93-AC83-FABF-4F83-9A97E0EBA5F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5830" r="15830"/>
          <a:stretch/>
        </p:blipFill>
        <p:spPr>
          <a:xfrm>
            <a:off x="6800211" y="5650391"/>
            <a:ext cx="737658" cy="718257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5888C5-CB7D-E2F2-B2F6-CEBEDD227ACB}"/>
              </a:ext>
            </a:extLst>
          </p:cNvPr>
          <p:cNvSpPr/>
          <p:nvPr/>
        </p:nvSpPr>
        <p:spPr>
          <a:xfrm>
            <a:off x="6139486" y="6371335"/>
            <a:ext cx="1671713" cy="45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ASKAP &amp; MWA </a:t>
            </a:r>
            <a:b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</a:br>
            <a:endParaRPr lang="en-AU" sz="1350" b="1" dirty="0">
              <a:solidFill>
                <a:srgbClr val="225B82"/>
              </a:solidFill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330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6558-1875-BAD6-F3CC-EC5DFEB70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59F64C-7CF2-09A1-C67D-65CBDD8FBF07}"/>
              </a:ext>
            </a:extLst>
          </p:cNvPr>
          <p:cNvSpPr/>
          <p:nvPr/>
        </p:nvSpPr>
        <p:spPr>
          <a:xfrm>
            <a:off x="4039879" y="1667435"/>
            <a:ext cx="5986566" cy="3402106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outdoor, water, light, sitting&#10;&#10;Description automatically generated">
            <a:extLst>
              <a:ext uri="{FF2B5EF4-FFF2-40B4-BE49-F238E27FC236}">
                <a16:creationId xmlns:a16="http://schemas.microsoft.com/office/drawing/2014/main" id="{BDE02096-D00A-50E6-E62B-5DB45D74E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7" t="25243" r="15738" b="8222"/>
          <a:stretch/>
        </p:blipFill>
        <p:spPr>
          <a:xfrm>
            <a:off x="4350200" y="1831588"/>
            <a:ext cx="1123467" cy="1093919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06E6B61-8FA4-5FD8-5E33-BB85304387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82" r="15082"/>
          <a:stretch/>
        </p:blipFill>
        <p:spPr>
          <a:xfrm>
            <a:off x="8455785" y="5275873"/>
            <a:ext cx="1125052" cy="1095462"/>
          </a:xfrm>
          <a:prstGeom prst="ellipse">
            <a:avLst/>
          </a:prstGeom>
          <a:ln w="12700">
            <a:noFill/>
          </a:ln>
        </p:spPr>
      </p:pic>
      <p:pic>
        <p:nvPicPr>
          <p:cNvPr id="50" name="Picture 49" descr="A picture containing sitting, light, table, street&#10;&#10;Description automatically generated">
            <a:extLst>
              <a:ext uri="{FF2B5EF4-FFF2-40B4-BE49-F238E27FC236}">
                <a16:creationId xmlns:a16="http://schemas.microsoft.com/office/drawing/2014/main" id="{0C715A61-F1C5-DFE8-9EC1-07B3C2F0D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6531" y="3546891"/>
            <a:ext cx="1125052" cy="1095462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D0448-052F-2793-D3BA-8685C982B1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92" t="17478" r="29080" b="5542"/>
          <a:stretch/>
        </p:blipFill>
        <p:spPr>
          <a:xfrm>
            <a:off x="8416343" y="3546891"/>
            <a:ext cx="1125052" cy="1095462"/>
          </a:xfrm>
          <a:prstGeom prst="ellipse">
            <a:avLst/>
          </a:prstGeom>
          <a:ln w="12700">
            <a:noFill/>
          </a:ln>
        </p:spPr>
      </p:pic>
      <p:pic>
        <p:nvPicPr>
          <p:cNvPr id="51" name="Picture 50" descr="A view of a mountain&#10;&#10;Description automatically generated">
            <a:extLst>
              <a:ext uri="{FF2B5EF4-FFF2-40B4-BE49-F238E27FC236}">
                <a16:creationId xmlns:a16="http://schemas.microsoft.com/office/drawing/2014/main" id="{F1A807B9-B6F9-E604-CB9D-B340991248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77" t="687" r="53933" b="19244"/>
          <a:stretch/>
        </p:blipFill>
        <p:spPr>
          <a:xfrm>
            <a:off x="6406154" y="3546891"/>
            <a:ext cx="1125053" cy="1095462"/>
          </a:xfrm>
          <a:prstGeom prst="ellipse">
            <a:avLst/>
          </a:prstGeom>
        </p:spPr>
      </p:pic>
      <p:pic>
        <p:nvPicPr>
          <p:cNvPr id="18" name="Picture 17" descr="A picture containing truck, sitting, parked, large&#10;&#10;Description automatically generated">
            <a:extLst>
              <a:ext uri="{FF2B5EF4-FFF2-40B4-BE49-F238E27FC236}">
                <a16:creationId xmlns:a16="http://schemas.microsoft.com/office/drawing/2014/main" id="{B8AC2859-C963-77F7-DCE9-0AEC975B39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20" t="5967" r="44587" b="18697"/>
          <a:stretch/>
        </p:blipFill>
        <p:spPr>
          <a:xfrm>
            <a:off x="6399395" y="1838768"/>
            <a:ext cx="1125885" cy="1095462"/>
          </a:xfrm>
          <a:prstGeom prst="ellipse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D8C7BD9-D2BC-32AD-8CBD-3354B28892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75" t="2741" r="37341" b="13906"/>
          <a:stretch/>
        </p:blipFill>
        <p:spPr>
          <a:xfrm>
            <a:off x="10426531" y="1845198"/>
            <a:ext cx="1125052" cy="1095462"/>
          </a:xfrm>
          <a:prstGeom prst="ellipse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C799D867-82C2-A678-275E-977FC0CBEDE0}"/>
              </a:ext>
            </a:extLst>
          </p:cNvPr>
          <p:cNvSpPr/>
          <p:nvPr/>
        </p:nvSpPr>
        <p:spPr>
          <a:xfrm>
            <a:off x="4039879" y="2943926"/>
            <a:ext cx="1726002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ESO  </a:t>
            </a:r>
            <a:endParaRPr lang="en-AU" sz="1350" b="1" dirty="0">
              <a:solidFill>
                <a:srgbClr val="5F6062"/>
              </a:solidFill>
              <a:latin typeface="Nunito Sans" pitchFamily="2" charset="77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4167AD1-93BC-FEEF-4774-458AE66020BA}"/>
              </a:ext>
            </a:extLst>
          </p:cNvPr>
          <p:cNvSpPr/>
          <p:nvPr/>
        </p:nvSpPr>
        <p:spPr>
          <a:xfrm>
            <a:off x="8460913" y="2953262"/>
            <a:ext cx="1124719" cy="45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 err="1">
                <a:solidFill>
                  <a:srgbClr val="225B82"/>
                </a:solidFill>
                <a:latin typeface="Nunito Sans" pitchFamily="2" charset="77"/>
              </a:rPr>
              <a:t>Astralis</a:t>
            </a: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 </a:t>
            </a:r>
            <a:b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</a:br>
            <a:endParaRPr lang="en-AU" sz="1350" b="1" dirty="0">
              <a:solidFill>
                <a:srgbClr val="5F6062"/>
              </a:solidFill>
              <a:latin typeface="Nunito Sans" pitchFamily="2" charset="77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343067-0BFB-C7F2-D1A6-602A384793D1}"/>
              </a:ext>
            </a:extLst>
          </p:cNvPr>
          <p:cNvSpPr/>
          <p:nvPr/>
        </p:nvSpPr>
        <p:spPr>
          <a:xfrm>
            <a:off x="8066159" y="4657633"/>
            <a:ext cx="1960286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Data &amp; Computing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C757DF-E4BF-A88D-931A-F75ACB31226D}"/>
              </a:ext>
            </a:extLst>
          </p:cNvPr>
          <p:cNvSpPr/>
          <p:nvPr/>
        </p:nvSpPr>
        <p:spPr>
          <a:xfrm>
            <a:off x="10435484" y="4654724"/>
            <a:ext cx="1119126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 err="1">
                <a:solidFill>
                  <a:srgbClr val="225B82"/>
                </a:solidFill>
                <a:latin typeface="Nunito Sans" pitchFamily="2" charset="77"/>
              </a:rPr>
              <a:t>eROSITA</a:t>
            </a: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F02C656-3FC1-38B7-BA53-A052E47179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271" r="16271"/>
          <a:stretch/>
        </p:blipFill>
        <p:spPr>
          <a:xfrm>
            <a:off x="6399395" y="5257211"/>
            <a:ext cx="1126061" cy="1095462"/>
          </a:xfrm>
          <a:prstGeom prst="ellipse">
            <a:avLst/>
          </a:prstGeom>
        </p:spPr>
      </p:pic>
      <p:pic>
        <p:nvPicPr>
          <p:cNvPr id="62" name="Picture 61" descr="A room with a mountain in the desert&#10;&#10;Description automatically generated">
            <a:extLst>
              <a:ext uri="{FF2B5EF4-FFF2-40B4-BE49-F238E27FC236}">
                <a16:creationId xmlns:a16="http://schemas.microsoft.com/office/drawing/2014/main" id="{2526F2A7-3168-4A16-9782-A1D2D64D35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046" t="5909" r="31982" b="5000"/>
          <a:stretch/>
        </p:blipFill>
        <p:spPr>
          <a:xfrm>
            <a:off x="4371544" y="3547217"/>
            <a:ext cx="1124719" cy="1095136"/>
          </a:xfrm>
          <a:prstGeom prst="ellipse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062505C-9C63-7773-4D7E-66035CB4A5C1}"/>
              </a:ext>
            </a:extLst>
          </p:cNvPr>
          <p:cNvSpPr/>
          <p:nvPr/>
        </p:nvSpPr>
        <p:spPr>
          <a:xfrm>
            <a:off x="5812759" y="6401895"/>
            <a:ext cx="2340844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Industry Engagement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BB1B492-740A-EA99-9B45-30CBED44FA9B}"/>
              </a:ext>
            </a:extLst>
          </p:cNvPr>
          <p:cNvSpPr/>
          <p:nvPr/>
        </p:nvSpPr>
        <p:spPr>
          <a:xfrm>
            <a:off x="4263541" y="4666686"/>
            <a:ext cx="1322618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GMT </a:t>
            </a:r>
            <a:endParaRPr lang="en-AU" sz="1350" b="1" dirty="0">
              <a:solidFill>
                <a:srgbClr val="5F6062"/>
              </a:solidFill>
              <a:latin typeface="Nunito Sans" pitchFamily="2" charset="77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A268346-CC3A-66D9-CD8D-4087AA5E6706}"/>
              </a:ext>
            </a:extLst>
          </p:cNvPr>
          <p:cNvSpPr/>
          <p:nvPr/>
        </p:nvSpPr>
        <p:spPr>
          <a:xfrm>
            <a:off x="6358886" y="2953262"/>
            <a:ext cx="1154042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AAT </a:t>
            </a:r>
            <a:endParaRPr lang="en-AU" sz="1350" b="1" dirty="0">
              <a:solidFill>
                <a:srgbClr val="5F6062"/>
              </a:solidFill>
              <a:latin typeface="Nunito Sans" pitchFamily="2" charset="77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A610446-4694-7038-730F-E1511D05025B}"/>
              </a:ext>
            </a:extLst>
          </p:cNvPr>
          <p:cNvSpPr/>
          <p:nvPr/>
        </p:nvSpPr>
        <p:spPr>
          <a:xfrm>
            <a:off x="8079520" y="6386615"/>
            <a:ext cx="1877582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GW Detector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7E6F9AD-B8EE-496F-4D0C-8216466A95F5}"/>
              </a:ext>
            </a:extLst>
          </p:cNvPr>
          <p:cNvSpPr/>
          <p:nvPr/>
        </p:nvSpPr>
        <p:spPr>
          <a:xfrm>
            <a:off x="10426531" y="2950790"/>
            <a:ext cx="1130741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CTA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B612288-B980-F9E4-1925-112EE1CC4757}"/>
              </a:ext>
            </a:extLst>
          </p:cNvPr>
          <p:cNvSpPr/>
          <p:nvPr/>
        </p:nvSpPr>
        <p:spPr>
          <a:xfrm>
            <a:off x="5995199" y="4660955"/>
            <a:ext cx="1960285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Rubin Observatory</a:t>
            </a:r>
          </a:p>
        </p:txBody>
      </p:sp>
      <p:pic>
        <p:nvPicPr>
          <p:cNvPr id="61" name="Picture 60" descr="A picture containing table, sitting, light, dark&#10;&#10;Description automatically generated">
            <a:extLst>
              <a:ext uri="{FF2B5EF4-FFF2-40B4-BE49-F238E27FC236}">
                <a16:creationId xmlns:a16="http://schemas.microsoft.com/office/drawing/2014/main" id="{8807EF7D-E34E-79A8-B92B-4A797FC7EE6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134" t="12201" r="26466" b="12199"/>
          <a:stretch/>
        </p:blipFill>
        <p:spPr>
          <a:xfrm>
            <a:off x="8449003" y="1845523"/>
            <a:ext cx="1124719" cy="1095137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2029F9-F82E-3BFD-F3C2-8C0AE2B2172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4028" r="14028"/>
          <a:stretch/>
        </p:blipFill>
        <p:spPr>
          <a:xfrm>
            <a:off x="4390333" y="5257211"/>
            <a:ext cx="1119125" cy="10954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2C5BB2-9BCE-058D-7173-6989BBB98654}"/>
              </a:ext>
            </a:extLst>
          </p:cNvPr>
          <p:cNvSpPr/>
          <p:nvPr/>
        </p:nvSpPr>
        <p:spPr>
          <a:xfrm>
            <a:off x="4375052" y="6371335"/>
            <a:ext cx="1123468" cy="45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Space </a:t>
            </a:r>
            <a:b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</a:br>
            <a:endParaRPr lang="en-AU" sz="1350" b="1" dirty="0">
              <a:solidFill>
                <a:srgbClr val="225B82"/>
              </a:solidFill>
              <a:latin typeface="Nunito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5FB013-A7ED-B7AA-78CF-7F05C3BD3E3D}"/>
              </a:ext>
            </a:extLst>
          </p:cNvPr>
          <p:cNvSpPr txBox="1"/>
          <p:nvPr/>
        </p:nvSpPr>
        <p:spPr>
          <a:xfrm>
            <a:off x="2372009" y="483044"/>
            <a:ext cx="9537780" cy="67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  <a:t>AAL </a:t>
            </a:r>
            <a:r>
              <a:rPr lang="en-US" sz="4000" b="1" dirty="0">
                <a:solidFill>
                  <a:srgbClr val="225B82"/>
                </a:solidFill>
                <a:latin typeface="Nunito Sans" pitchFamily="2" charset="77"/>
              </a:rPr>
              <a:t>portfolio approach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AA14E-992E-DF58-BC5F-81450E44DE51}"/>
              </a:ext>
            </a:extLst>
          </p:cNvPr>
          <p:cNvSpPr txBox="1"/>
          <p:nvPr/>
        </p:nvSpPr>
        <p:spPr>
          <a:xfrm>
            <a:off x="266173" y="2393091"/>
            <a:ext cx="3103060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AAL portfolio approach instructed by the Decadal Plan </a:t>
            </a:r>
          </a:p>
          <a:p>
            <a:pPr>
              <a:spcAft>
                <a:spcPts val="1000"/>
              </a:spcAft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Top of the line facilities, in Australia or overseas.</a:t>
            </a:r>
          </a:p>
          <a:p>
            <a:pPr>
              <a:spcAft>
                <a:spcPts val="1000"/>
              </a:spcAft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AAL’s goal is for Australian astronomy to continue playing the role of key collaborator and leader for many of these programs.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A6BD7-F219-DB53-D8FC-D53C6E14DF3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5735" r="15735"/>
          <a:stretch/>
        </p:blipFill>
        <p:spPr>
          <a:xfrm>
            <a:off x="10567946" y="5275873"/>
            <a:ext cx="737658" cy="71825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77E70-4CC0-425B-81A9-00C0CECBB40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5830" r="15830"/>
          <a:stretch/>
        </p:blipFill>
        <p:spPr>
          <a:xfrm>
            <a:off x="10977158" y="5653078"/>
            <a:ext cx="737658" cy="718257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C6AD5F-75FC-5DBE-D78E-725DB55744B0}"/>
              </a:ext>
            </a:extLst>
          </p:cNvPr>
          <p:cNvSpPr/>
          <p:nvPr/>
        </p:nvSpPr>
        <p:spPr>
          <a:xfrm>
            <a:off x="10316433" y="6374022"/>
            <a:ext cx="1671713" cy="45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  <a:t>ASKAP &amp; MWA </a:t>
            </a:r>
            <a:br>
              <a:rPr lang="en-AU" sz="1350" b="1" dirty="0">
                <a:solidFill>
                  <a:srgbClr val="225B82"/>
                </a:solidFill>
                <a:latin typeface="Nunito Sans" pitchFamily="2" charset="77"/>
              </a:rPr>
            </a:br>
            <a:endParaRPr lang="en-AU" sz="1350" b="1" dirty="0">
              <a:solidFill>
                <a:srgbClr val="225B82"/>
              </a:solidFill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2911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8065F-BD3D-DA0B-4C94-75F1BD1C3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ng shot of a building&#10;&#10;Description automatically generated">
            <a:extLst>
              <a:ext uri="{FF2B5EF4-FFF2-40B4-BE49-F238E27FC236}">
                <a16:creationId xmlns:a16="http://schemas.microsoft.com/office/drawing/2014/main" id="{5F9E150B-A053-BB05-9560-F8D37870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523" y="2062796"/>
            <a:ext cx="4012975" cy="2254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579869-79C0-D248-13B0-DBA881F2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54" t="14337" b="1262"/>
          <a:stretch/>
        </p:blipFill>
        <p:spPr>
          <a:xfrm>
            <a:off x="8044407" y="2062796"/>
            <a:ext cx="4012975" cy="2254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070E7A-FFC4-EB72-3CC8-829EC0E2F8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69" t="1" r="8469" b="1"/>
          <a:stretch/>
        </p:blipFill>
        <p:spPr>
          <a:xfrm>
            <a:off x="3877523" y="4458754"/>
            <a:ext cx="4012975" cy="2254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8A792D-5A9F-7929-621E-340ABFCE6E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47024" y="4458754"/>
            <a:ext cx="4007741" cy="225456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6B6A1A58-805D-2911-7E51-DF9A68FF8D2C}"/>
              </a:ext>
            </a:extLst>
          </p:cNvPr>
          <p:cNvSpPr/>
          <p:nvPr/>
        </p:nvSpPr>
        <p:spPr>
          <a:xfrm>
            <a:off x="10238659" y="4522929"/>
            <a:ext cx="1804532" cy="281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420"/>
              </a:lnSpc>
            </a:pPr>
            <a:r>
              <a:rPr lang="en-AU" sz="1350" b="1" dirty="0">
                <a:solidFill>
                  <a:schemeClr val="bg1"/>
                </a:solidFill>
                <a:latin typeface="Nunito Sans" pitchFamily="2" charset="77"/>
              </a:rPr>
              <a:t>Rubin Observatory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3B3D9-3B75-E613-3496-AE4FDC1CDD29}"/>
              </a:ext>
            </a:extLst>
          </p:cNvPr>
          <p:cNvSpPr txBox="1"/>
          <p:nvPr/>
        </p:nvSpPr>
        <p:spPr>
          <a:xfrm>
            <a:off x="2372009" y="483044"/>
            <a:ext cx="9537780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  <a:t>AAL portfolio: </a:t>
            </a:r>
            <a:br>
              <a:rPr lang="en-US" sz="4000" dirty="0">
                <a:solidFill>
                  <a:srgbClr val="225B82"/>
                </a:solidFill>
                <a:latin typeface="Nunito Sans Light" pitchFamily="2" charset="77"/>
              </a:rPr>
            </a:br>
            <a:r>
              <a:rPr lang="en-US" sz="4000" b="1" dirty="0">
                <a:solidFill>
                  <a:srgbClr val="225B82"/>
                </a:solidFill>
                <a:latin typeface="Nunito Sans" pitchFamily="2" charset="77"/>
              </a:rPr>
              <a:t>optical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AB238-FE49-C888-7D5D-38C25226D975}"/>
              </a:ext>
            </a:extLst>
          </p:cNvPr>
          <p:cNvSpPr txBox="1"/>
          <p:nvPr/>
        </p:nvSpPr>
        <p:spPr>
          <a:xfrm>
            <a:off x="281122" y="2053913"/>
            <a:ext cx="3346275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spc="30" dirty="0">
                <a:solidFill>
                  <a:schemeClr val="bg1"/>
                </a:solidFill>
                <a:latin typeface="Nunito Sans" pitchFamily="2" charset="77"/>
              </a:rPr>
              <a:t>AAL’s optical portfolio </a:t>
            </a:r>
          </a:p>
          <a:p>
            <a:pPr>
              <a:spcAft>
                <a:spcPts val="1000"/>
              </a:spcAft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Including the AAT, AAL’s optical portfolio contains:</a:t>
            </a:r>
          </a:p>
          <a:p>
            <a:pPr marL="180000" indent="-1800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The European Southern Observatory (ESO), </a:t>
            </a:r>
          </a:p>
          <a:p>
            <a:pPr marL="180000" indent="-1800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The Vera C. Rubin Observatory, and</a:t>
            </a:r>
          </a:p>
          <a:p>
            <a:pPr marL="180000" indent="-1800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The Giant Magellan Telescope (GMT).</a:t>
            </a:r>
          </a:p>
          <a:p>
            <a:pPr>
              <a:spcAft>
                <a:spcPts val="1000"/>
              </a:spcAft>
            </a:pPr>
            <a:r>
              <a:rPr lang="en-US" sz="2000" spc="20" dirty="0">
                <a:solidFill>
                  <a:schemeClr val="bg1"/>
                </a:solidFill>
                <a:latin typeface="Nunito Sans Light" pitchFamily="2" charset="77"/>
              </a:rPr>
              <a:t>It must be noted that top optical facilities cannot be built in Australia!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55EDE9-0B72-43D8-0503-FBBD9BB0ABDB}"/>
              </a:ext>
            </a:extLst>
          </p:cNvPr>
          <p:cNvSpPr/>
          <p:nvPr/>
        </p:nvSpPr>
        <p:spPr>
          <a:xfrm>
            <a:off x="10169208" y="2138544"/>
            <a:ext cx="1855573" cy="281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420"/>
              </a:lnSpc>
            </a:pPr>
            <a:r>
              <a:rPr lang="en-AU" sz="1350" b="1" dirty="0">
                <a:solidFill>
                  <a:schemeClr val="bg1"/>
                </a:solidFill>
                <a:latin typeface="Nunito Sans" pitchFamily="2" charset="77"/>
              </a:rPr>
              <a:t>AAT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002788-55F2-51D6-6ABD-68ACA16FA4AD}"/>
              </a:ext>
            </a:extLst>
          </p:cNvPr>
          <p:cNvSpPr/>
          <p:nvPr/>
        </p:nvSpPr>
        <p:spPr>
          <a:xfrm>
            <a:off x="6094923" y="4522929"/>
            <a:ext cx="1804532" cy="281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420"/>
              </a:lnSpc>
            </a:pPr>
            <a:r>
              <a:rPr lang="en-AU" sz="1350" b="1" dirty="0">
                <a:solidFill>
                  <a:schemeClr val="bg1"/>
                </a:solidFill>
                <a:latin typeface="Nunito Sans" pitchFamily="2" charset="77"/>
              </a:rPr>
              <a:t>GMT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712B8-53DE-D4C4-6A40-BDB3EF72A28F}"/>
              </a:ext>
            </a:extLst>
          </p:cNvPr>
          <p:cNvSpPr/>
          <p:nvPr/>
        </p:nvSpPr>
        <p:spPr>
          <a:xfrm>
            <a:off x="6025472" y="2138544"/>
            <a:ext cx="1855573" cy="281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420"/>
              </a:lnSpc>
            </a:pPr>
            <a:r>
              <a:rPr lang="en-AU" sz="1350" b="1" dirty="0">
                <a:solidFill>
                  <a:schemeClr val="bg1"/>
                </a:solidFill>
                <a:latin typeface="Nunito Sans" pitchFamily="2" charset="77"/>
              </a:rPr>
              <a:t>ESO</a:t>
            </a:r>
          </a:p>
        </p:txBody>
      </p:sp>
    </p:spTree>
    <p:extLst>
      <p:ext uri="{BB962C8B-B14F-4D97-AF65-F5344CB8AC3E}">
        <p14:creationId xmlns:p14="http://schemas.microsoft.com/office/powerpoint/2010/main" val="1259746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ddaae69-fd56-47cc-8aa8-9a5f420ec185">
      <UserInfo>
        <DisplayName>Yeshe Fenner</DisplayName>
        <AccountId>157</AccountId>
        <AccountType/>
      </UserInfo>
    </SharedWithUsers>
    <Speakers xmlns="3b6b3659-e6bd-4783-a219-806cc4ab6e3f">default</Speakers>
    <lcf76f155ced4ddcb4097134ff3c332f xmlns="3b6b3659-e6bd-4783-a219-806cc4ab6e3f">
      <Terms xmlns="http://schemas.microsoft.com/office/infopath/2007/PartnerControls"/>
    </lcf76f155ced4ddcb4097134ff3c332f>
    <TaxCatchAll xmlns="4ddaae69-fd56-47cc-8aa8-9a5f420ec18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F350CF638074291908B2AC34FA09A" ma:contentTypeVersion="20" ma:contentTypeDescription="Create a new document." ma:contentTypeScope="" ma:versionID="d751388d13dba528ea7944e1e88b0676">
  <xsd:schema xmlns:xsd="http://www.w3.org/2001/XMLSchema" xmlns:xs="http://www.w3.org/2001/XMLSchema" xmlns:p="http://schemas.microsoft.com/office/2006/metadata/properties" xmlns:ns2="3b6b3659-e6bd-4783-a219-806cc4ab6e3f" xmlns:ns3="4ddaae69-fd56-47cc-8aa8-9a5f420ec185" targetNamespace="http://schemas.microsoft.com/office/2006/metadata/properties" ma:root="true" ma:fieldsID="60abdbd4bf6387ffd7b85e7a362876ce" ns2:_="" ns3:_="">
    <xsd:import namespace="3b6b3659-e6bd-4783-a219-806cc4ab6e3f"/>
    <xsd:import namespace="4ddaae69-fd56-47cc-8aa8-9a5f420ec1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Speaker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b3659-e6bd-4783-a219-806cc4ab6e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4b2f4e7-b333-4133-9696-cdcd9b8dc4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Speakers" ma:index="25" nillable="true" ma:displayName="Speakers" ma:default="default" ma:description="Description" ma:format="Dropdown" ma:internalName="Speakers">
      <xsd:simpleType>
        <xsd:restriction base="dms:Note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aae69-fd56-47cc-8aa8-9a5f420ec18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d55ccf9-bd22-4fad-ac62-918810b07da9}" ma:internalName="TaxCatchAll" ma:showField="CatchAllData" ma:web="4ddaae69-fd56-47cc-8aa8-9a5f420ec1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6BFB3B-B20C-4A1E-80E8-DDB3CEFFFE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5C2B99-29ED-412D-9904-5A719232F121}">
  <ds:schemaRefs>
    <ds:schemaRef ds:uri="http://schemas.microsoft.com/office/2006/documentManagement/types"/>
    <ds:schemaRef ds:uri="http://purl.org/dc/dcmitype/"/>
    <ds:schemaRef ds:uri="4ddaae69-fd56-47cc-8aa8-9a5f420ec185"/>
    <ds:schemaRef ds:uri="http://purl.org/dc/elements/1.1/"/>
    <ds:schemaRef ds:uri="3b6b3659-e6bd-4783-a219-806cc4ab6e3f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C9426D7-78A9-4C7E-81A5-65B645557F27}">
  <ds:schemaRefs>
    <ds:schemaRef ds:uri="3b6b3659-e6bd-4783-a219-806cc4ab6e3f"/>
    <ds:schemaRef ds:uri="4ddaae69-fd56-47cc-8aa8-9a5f420ec1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df7f7579-3e9c-4a7e-b844-420280f53859}" enabled="0" method="" siteId="{df7f7579-3e9c-4a7e-b844-420280f5385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6499</TotalTime>
  <Words>679</Words>
  <Application>Microsoft Macintosh PowerPoint</Application>
  <PresentationFormat>Widescreen</PresentationFormat>
  <Paragraphs>96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Avenir Next Medium</vt:lpstr>
      <vt:lpstr>Avenir Next Ultra Light</vt:lpstr>
      <vt:lpstr>Calibri</vt:lpstr>
      <vt:lpstr>Nunito Sans</vt:lpstr>
      <vt:lpstr>Nunito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Romy Pearse</dc:creator>
  <cp:lastModifiedBy>Orsola De Marco</cp:lastModifiedBy>
  <cp:revision>74</cp:revision>
  <cp:lastPrinted>2024-10-02T06:17:04Z</cp:lastPrinted>
  <dcterms:created xsi:type="dcterms:W3CDTF">2019-09-02T05:01:26Z</dcterms:created>
  <dcterms:modified xsi:type="dcterms:W3CDTF">2024-10-03T13:03:48Z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0x0101006D2F350CF638074291908B2AC34FA09A</vt:lpwstr>
  </property>
  <property fmtid="{D5CDD505-2E9C-101B-9397-08002B2CF9AE}" pid="3" name="MediaServiceImageTags">
    <vt:lpwstr/>
  </property>
</Properties>
</file>