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73" r:id="rId3"/>
    <p:sldId id="269" r:id="rId4"/>
    <p:sldId id="259" r:id="rId5"/>
    <p:sldId id="257" r:id="rId6"/>
    <p:sldId id="258" r:id="rId7"/>
    <p:sldId id="261" r:id="rId8"/>
    <p:sldId id="260" r:id="rId9"/>
    <p:sldId id="262" r:id="rId10"/>
    <p:sldId id="271" r:id="rId11"/>
    <p:sldId id="266" r:id="rId12"/>
    <p:sldId id="270" r:id="rId13"/>
    <p:sldId id="267" r:id="rId14"/>
    <p:sldId id="274" r:id="rId15"/>
    <p:sldId id="275" r:id="rId16"/>
    <p:sldId id="27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02" autoAdjust="0"/>
    <p:restoredTop sz="94694"/>
  </p:normalViewPr>
  <p:slideViewPr>
    <p:cSldViewPr snapToGrid="0">
      <p:cViewPr>
        <p:scale>
          <a:sx n="66" d="100"/>
          <a:sy n="66" d="100"/>
        </p:scale>
        <p:origin x="3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970A9B-C349-044D-A9EB-EE9F5A1550EE}" type="datetimeFigureOut">
              <a:rPr lang="en-US" smtClean="0"/>
              <a:t>10/2/2024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693565-E0D4-7646-BA0D-49CA828A2E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10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693565-E0D4-7646-BA0D-49CA828A2ED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3270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2812AD-EEE2-1665-5F4A-5D514DB849A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 Short WALK IN THE </a:t>
            </a:r>
            <a:r>
              <a:rPr lang="en-US" dirty="0" err="1"/>
              <a:t>WARRUmbungles</a:t>
            </a:r>
            <a:r>
              <a:rPr lang="en-US" dirty="0"/>
              <a:t> bush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7C97116-6350-0F8E-E7D7-DF172F2F063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Lew WALLER, AAO-MQ</a:t>
            </a:r>
          </a:p>
          <a:p>
            <a:r>
              <a:rPr lang="en-US" dirty="0"/>
              <a:t>AAT 50</a:t>
            </a:r>
            <a:r>
              <a:rPr lang="en-US" baseline="30000" dirty="0"/>
              <a:t>th</a:t>
            </a:r>
            <a:r>
              <a:rPr lang="en-US" dirty="0"/>
              <a:t> Anniversary, October 2024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358B4D-3B6E-BE45-A93B-E93AD633E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7278" y="4429919"/>
            <a:ext cx="2171700" cy="210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7483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3391A-9A01-DAC1-F38C-F68636F1A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Mentors AT AAO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0980DA-8424-517D-750C-4ABB6FCE5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912" y="2656142"/>
            <a:ext cx="9905999" cy="3541714"/>
          </a:xfrm>
        </p:spPr>
        <p:txBody>
          <a:bodyPr/>
          <a:lstStyle/>
          <a:p>
            <a:r>
              <a:rPr lang="en-US" dirty="0"/>
              <a:t>Just about everyone I’ve ever worked with, but in particular:</a:t>
            </a:r>
          </a:p>
          <a:p>
            <a:r>
              <a:rPr lang="en-US" dirty="0"/>
              <a:t>Graham – computers and hardware</a:t>
            </a:r>
          </a:p>
          <a:p>
            <a:r>
              <a:rPr lang="en-US" dirty="0"/>
              <a:t>John Barton – detectors and analog electronics</a:t>
            </a:r>
          </a:p>
          <a:p>
            <a:r>
              <a:rPr lang="en-US" dirty="0"/>
              <a:t>Don Mayfield – circuit design and layout</a:t>
            </a:r>
          </a:p>
          <a:p>
            <a:r>
              <a:rPr lang="en-US" dirty="0"/>
              <a:t>Robert Dean – the world of electronics!</a:t>
            </a:r>
          </a:p>
          <a:p>
            <a:r>
              <a:rPr lang="en-US" dirty="0"/>
              <a:t>Keith Shortridge – all matters software!</a:t>
            </a:r>
          </a:p>
          <a:p>
            <a:endParaRPr lang="en-US" dirty="0"/>
          </a:p>
        </p:txBody>
      </p:sp>
      <p:pic>
        <p:nvPicPr>
          <p:cNvPr id="9" name="Picture 8" descr="A person standing on a roof looking at a cell phone&#10;&#10;Description automatically generated">
            <a:extLst>
              <a:ext uri="{FF2B5EF4-FFF2-40B4-BE49-F238E27FC236}">
                <a16:creationId xmlns:a16="http://schemas.microsoft.com/office/drawing/2014/main" id="{741FE949-7F28-FB02-178D-9414A2184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053600" y="3730901"/>
            <a:ext cx="3019423" cy="2263227"/>
          </a:xfrm>
          <a:prstGeom prst="rect">
            <a:avLst/>
          </a:prstGeom>
        </p:spPr>
      </p:pic>
      <p:pic>
        <p:nvPicPr>
          <p:cNvPr id="11" name="Picture 10" descr="A person standing on a balcony overlooking a valley&#10;&#10;Description automatically generated">
            <a:extLst>
              <a:ext uri="{FF2B5EF4-FFF2-40B4-BE49-F238E27FC236}">
                <a16:creationId xmlns:a16="http://schemas.microsoft.com/office/drawing/2014/main" id="{235DD84F-CF0B-CC19-95F6-A19C583EA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228686"/>
            <a:ext cx="3237348" cy="2427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2353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2D21C-014D-F2CC-C687-461D60C5C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involvement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46C481-5784-F081-E750-899D8A486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7559" y="1658141"/>
            <a:ext cx="6810703" cy="4950101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1983 – 1992:	</a:t>
            </a:r>
          </a:p>
          <a:p>
            <a:pPr lvl="1">
              <a:spcBef>
                <a:spcPts val="0"/>
              </a:spcBef>
            </a:pPr>
            <a:r>
              <a:rPr lang="en-US" dirty="0"/>
              <a:t>AAO 1 CCD controller – used on many instruments</a:t>
            </a:r>
          </a:p>
          <a:p>
            <a:pPr lvl="1">
              <a:spcBef>
                <a:spcPts val="0"/>
              </a:spcBef>
            </a:pPr>
            <a:r>
              <a:rPr lang="en-US" dirty="0"/>
              <a:t>Taurus II</a:t>
            </a:r>
          </a:p>
          <a:p>
            <a:pPr lvl="1">
              <a:spcBef>
                <a:spcPts val="0"/>
              </a:spcBef>
            </a:pPr>
            <a:r>
              <a:rPr lang="en-US" dirty="0" err="1"/>
              <a:t>Autofib</a:t>
            </a:r>
            <a:r>
              <a:rPr lang="en-US" dirty="0"/>
              <a:t> </a:t>
            </a:r>
          </a:p>
          <a:p>
            <a:pPr lvl="1">
              <a:spcBef>
                <a:spcPts val="0"/>
              </a:spcBef>
            </a:pPr>
            <a:r>
              <a:rPr lang="en-US" dirty="0"/>
              <a:t>UCLES</a:t>
            </a:r>
          </a:p>
          <a:p>
            <a:pPr lvl="1">
              <a:spcBef>
                <a:spcPts val="0"/>
              </a:spcBef>
            </a:pPr>
            <a:r>
              <a:rPr lang="en-US" dirty="0"/>
              <a:t>Large External Memory</a:t>
            </a:r>
          </a:p>
          <a:p>
            <a:pPr lvl="1">
              <a:spcBef>
                <a:spcPts val="0"/>
              </a:spcBef>
            </a:pPr>
            <a:r>
              <a:rPr lang="en-US" dirty="0"/>
              <a:t>LBL PF camera (CCD controller)</a:t>
            </a:r>
          </a:p>
          <a:p>
            <a:pPr lvl="1">
              <a:spcBef>
                <a:spcPts val="0"/>
              </a:spcBef>
            </a:pPr>
            <a:r>
              <a:rPr lang="en-US" dirty="0"/>
              <a:t>IRIS (1) (Detector controller)</a:t>
            </a:r>
          </a:p>
          <a:p>
            <a:pPr lvl="1">
              <a:spcBef>
                <a:spcPts val="0"/>
              </a:spcBef>
            </a:pPr>
            <a:r>
              <a:rPr lang="en-US" dirty="0"/>
              <a:t>2dF (instrument control, detector control)</a:t>
            </a:r>
          </a:p>
          <a:p>
            <a:pPr lvl="1">
              <a:spcBef>
                <a:spcPts val="0"/>
              </a:spcBef>
            </a:pPr>
            <a:r>
              <a:rPr lang="en-US" dirty="0" err="1"/>
              <a:t>Fibre</a:t>
            </a:r>
            <a:r>
              <a:rPr lang="en-US" dirty="0"/>
              <a:t> optic cabling infrastructure at the AAT</a:t>
            </a:r>
          </a:p>
          <a:p>
            <a:r>
              <a:rPr lang="en-US" dirty="0"/>
              <a:t>1993 – 2002:</a:t>
            </a:r>
          </a:p>
          <a:p>
            <a:pPr lvl="1">
              <a:spcBef>
                <a:spcPts val="0"/>
              </a:spcBef>
            </a:pPr>
            <a:r>
              <a:rPr lang="en-US" dirty="0"/>
              <a:t>Blue Thomson, Tektronix 1K</a:t>
            </a:r>
            <a:r>
              <a:rPr lang="en-US" baseline="30000" dirty="0"/>
              <a:t>2</a:t>
            </a:r>
            <a:r>
              <a:rPr lang="en-US" dirty="0"/>
              <a:t> detectors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UHRF</a:t>
            </a:r>
          </a:p>
          <a:p>
            <a:pPr lvl="1">
              <a:spcBef>
                <a:spcPts val="0"/>
              </a:spcBef>
            </a:pPr>
            <a:r>
              <a:rPr lang="en-US" dirty="0"/>
              <a:t>2dF </a:t>
            </a:r>
            <a:r>
              <a:rPr lang="en-US" dirty="0" err="1"/>
              <a:t>fibre</a:t>
            </a:r>
            <a:r>
              <a:rPr lang="en-US" dirty="0"/>
              <a:t> positioner, spectrographs and detectors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MIT/LL 2Kx4K detectors</a:t>
            </a:r>
          </a:p>
          <a:p>
            <a:pPr lvl="1">
              <a:spcBef>
                <a:spcPts val="0"/>
              </a:spcBef>
            </a:pPr>
            <a:r>
              <a:rPr lang="en-US" dirty="0"/>
              <a:t>Nod and (charge) shuffle in AAO 1 controller</a:t>
            </a:r>
          </a:p>
          <a:p>
            <a:pPr lvl="1">
              <a:spcBef>
                <a:spcPts val="0"/>
              </a:spcBef>
            </a:pPr>
            <a:r>
              <a:rPr lang="en-US" dirty="0"/>
              <a:t>(6dF </a:t>
            </a:r>
            <a:r>
              <a:rPr lang="en-US" dirty="0" err="1"/>
              <a:t>fibre</a:t>
            </a:r>
            <a:r>
              <a:rPr lang="en-US" dirty="0"/>
              <a:t> positioner for the UK Schmidt and </a:t>
            </a:r>
            <a:r>
              <a:rPr lang="en-US" dirty="0" err="1"/>
              <a:t>OzPoz</a:t>
            </a:r>
            <a:r>
              <a:rPr lang="en-US" dirty="0"/>
              <a:t> </a:t>
            </a:r>
            <a:r>
              <a:rPr lang="en-US" dirty="0" err="1"/>
              <a:t>fibre</a:t>
            </a:r>
            <a:r>
              <a:rPr lang="en-US" dirty="0"/>
              <a:t> positioner for ESO/VLT)</a:t>
            </a:r>
          </a:p>
          <a:p>
            <a:pPr lvl="1">
              <a:spcBef>
                <a:spcPts val="0"/>
              </a:spcBef>
            </a:pPr>
            <a:r>
              <a:rPr lang="en-US" dirty="0"/>
              <a:t>IRIS II and AAO2 detector controller for Hawaii 1RG detector (IR)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5F29AB-9039-B016-D941-6A64F002C983}"/>
              </a:ext>
            </a:extLst>
          </p:cNvPr>
          <p:cNvSpPr txBox="1"/>
          <p:nvPr/>
        </p:nvSpPr>
        <p:spPr>
          <a:xfrm>
            <a:off x="7119660" y="1123015"/>
            <a:ext cx="467294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2003 – 2012: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AAO 2 detector controllers for all optical CCDs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AAOmega</a:t>
            </a:r>
            <a:r>
              <a:rPr lang="en-US" sz="1500" dirty="0"/>
              <a:t> spectrograph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AAT TCS upgrade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Cyclops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(FMOS/Echidna </a:t>
            </a:r>
            <a:r>
              <a:rPr lang="en-US" sz="1500" dirty="0" err="1"/>
              <a:t>fibre</a:t>
            </a:r>
            <a:r>
              <a:rPr lang="en-US" sz="1500" dirty="0"/>
              <a:t> positioner for Subaru)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CURE/Cyclops2/Koala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/>
              <a:t>2013 – 2018: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HERMES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 err="1"/>
              <a:t>AAOmega</a:t>
            </a:r>
            <a:r>
              <a:rPr lang="en-US" sz="1500" dirty="0"/>
              <a:t> CCD upgrades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Veloce (interface to CURE)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</a:t>
            </a:r>
            <a:r>
              <a:rPr lang="en-US" sz="1500" dirty="0" err="1"/>
              <a:t>Starbugs</a:t>
            </a:r>
            <a:r>
              <a:rPr lang="en-US" sz="1500" dirty="0"/>
              <a:t> and TAIPAN for UK Schmidt)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AESOP </a:t>
            </a:r>
            <a:r>
              <a:rPr lang="en-US" sz="1500" dirty="0" err="1"/>
              <a:t>fibre</a:t>
            </a:r>
            <a:r>
              <a:rPr lang="en-US" sz="1500" dirty="0"/>
              <a:t> positioner for ESO/VITA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(MANIFEST for GMT)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(GHOST for Gemini)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(MAVIS for VLT)</a:t>
            </a:r>
          </a:p>
          <a:p>
            <a:r>
              <a:rPr lang="en-US" sz="1500" dirty="0"/>
              <a:t>2023 – 20xx: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Hector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(FOBOS for Keck)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(DIRAC for ATASAM/DAG)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(HRS for ARIES/DOT)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dirty="0"/>
              <a:t>(AOB1 for Gemini North)</a:t>
            </a:r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549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527DA-D399-BDCA-B9E4-91F12EC3E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Instrument control AND INTERFACE technologies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80735-6B82-D263-F00B-8233622D1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18290"/>
            <a:ext cx="5073921" cy="496088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CAMAC with interfaces to </a:t>
            </a:r>
            <a:r>
              <a:rPr lang="en-US" dirty="0" err="1"/>
              <a:t>Interdata</a:t>
            </a:r>
            <a:r>
              <a:rPr lang="en-US" dirty="0"/>
              <a:t> and </a:t>
            </a:r>
            <a:r>
              <a:rPr lang="en-US" dirty="0" err="1"/>
              <a:t>Unibus</a:t>
            </a:r>
            <a:r>
              <a:rPr lang="en-US" dirty="0"/>
              <a:t>/</a:t>
            </a:r>
            <a:r>
              <a:rPr lang="en-US" dirty="0" err="1"/>
              <a:t>Qbus</a:t>
            </a:r>
            <a:endParaRPr lang="en-US" dirty="0"/>
          </a:p>
          <a:p>
            <a:pPr lvl="1"/>
            <a:r>
              <a:rPr lang="en-US" dirty="0"/>
              <a:t>Modular system</a:t>
            </a:r>
          </a:p>
          <a:p>
            <a:pPr lvl="1"/>
            <a:r>
              <a:rPr lang="en-US" dirty="0"/>
              <a:t>Parallel data, edge connector</a:t>
            </a:r>
          </a:p>
          <a:p>
            <a:pPr lvl="1"/>
            <a:r>
              <a:rPr lang="en-US" dirty="0"/>
              <a:t>System crate and branch crate</a:t>
            </a:r>
          </a:p>
          <a:p>
            <a:pPr lvl="1"/>
            <a:r>
              <a:rPr lang="en-US" dirty="0"/>
              <a:t>Originally connected to </a:t>
            </a:r>
            <a:r>
              <a:rPr lang="en-US" dirty="0" err="1"/>
              <a:t>Interdata</a:t>
            </a:r>
            <a:r>
              <a:rPr lang="en-US" dirty="0"/>
              <a:t> (PTI-70), then to </a:t>
            </a:r>
            <a:r>
              <a:rPr lang="en-US" dirty="0" err="1"/>
              <a:t>VAXes</a:t>
            </a:r>
            <a:r>
              <a:rPr lang="en-US" dirty="0"/>
              <a:t>/</a:t>
            </a:r>
            <a:r>
              <a:rPr lang="en-US" dirty="0" err="1"/>
              <a:t>MicroVAXes</a:t>
            </a:r>
            <a:r>
              <a:rPr lang="en-US" dirty="0"/>
              <a:t> (PTI-11)</a:t>
            </a:r>
          </a:p>
          <a:p>
            <a:r>
              <a:rPr lang="en-US" dirty="0"/>
              <a:t>G64 bus (CERN/</a:t>
            </a:r>
            <a:r>
              <a:rPr lang="en-US" dirty="0" err="1"/>
              <a:t>Gespac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Motorola 6809 processor (8-bits, 1 MHz, 64 Kbytes), OS9, C</a:t>
            </a:r>
          </a:p>
          <a:p>
            <a:pPr lvl="1"/>
            <a:r>
              <a:rPr lang="en-US" dirty="0"/>
              <a:t>Pin and socket connector</a:t>
            </a:r>
          </a:p>
          <a:p>
            <a:pPr lvl="1"/>
            <a:r>
              <a:rPr lang="en-US" dirty="0" err="1"/>
              <a:t>Seriql</a:t>
            </a:r>
            <a:r>
              <a:rPr lang="en-US" dirty="0"/>
              <a:t> based systems – RS232/RS422 with in </a:t>
            </a:r>
            <a:r>
              <a:rPr lang="en-US" dirty="0" err="1"/>
              <a:t>hoiuse</a:t>
            </a:r>
            <a:r>
              <a:rPr lang="en-US" dirty="0"/>
              <a:t> protocols (9600 bps) and direct parallel data links </a:t>
            </a:r>
          </a:p>
          <a:p>
            <a:pPr lvl="1"/>
            <a:r>
              <a:rPr lang="en-US" dirty="0"/>
              <a:t>UCLES, TAURUS II, </a:t>
            </a:r>
            <a:r>
              <a:rPr lang="en-US" dirty="0" err="1"/>
              <a:t>Autofib</a:t>
            </a:r>
            <a:endParaRPr lang="en-US" dirty="0"/>
          </a:p>
          <a:p>
            <a:pPr lvl="1"/>
            <a:r>
              <a:rPr lang="en-US" dirty="0"/>
              <a:t>Direct connections to VAX serial ports, then via serial to Ethernet adapters (reverse Telnet)</a:t>
            </a:r>
          </a:p>
          <a:p>
            <a:r>
              <a:rPr lang="en-US" dirty="0" err="1"/>
              <a:t>VMEbus</a:t>
            </a:r>
            <a:r>
              <a:rPr lang="en-US" dirty="0"/>
              <a:t> Systems (</a:t>
            </a:r>
            <a:r>
              <a:rPr lang="en-US" dirty="0" err="1"/>
              <a:t>Versabus</a:t>
            </a:r>
            <a:r>
              <a:rPr lang="en-US" dirty="0"/>
              <a:t> Motorola Europe) </a:t>
            </a:r>
          </a:p>
          <a:p>
            <a:pPr lvl="1"/>
            <a:r>
              <a:rPr lang="en-US" dirty="0"/>
              <a:t>MC680x0 processor family, SPARCstation, Intel PC</a:t>
            </a:r>
          </a:p>
          <a:p>
            <a:pPr lvl="1"/>
            <a:r>
              <a:rPr lang="en-US" dirty="0"/>
              <a:t>OS’s – </a:t>
            </a:r>
            <a:r>
              <a:rPr lang="en-US" dirty="0" err="1"/>
              <a:t>pSOS</a:t>
            </a:r>
            <a:r>
              <a:rPr lang="en-US" dirty="0"/>
              <a:t>, VxWorks, SunOS/Solaris, Linux</a:t>
            </a:r>
          </a:p>
          <a:p>
            <a:pPr lvl="1"/>
            <a:r>
              <a:rPr lang="en-US" dirty="0"/>
              <a:t>Pin and socket connectors</a:t>
            </a:r>
          </a:p>
          <a:p>
            <a:pPr lvl="1"/>
            <a:r>
              <a:rPr lang="en-US" dirty="0"/>
              <a:t>Transition to Ethernet</a:t>
            </a:r>
          </a:p>
          <a:p>
            <a:pPr lvl="1"/>
            <a:r>
              <a:rPr lang="en-US" dirty="0"/>
              <a:t>LEM for IRIS2 and AAO2 controllers, 2dF, IRIS2, TCS, AAO2 CCD Controller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3074" name="Picture 2" descr="Gespac control systems GESSBS-41T16N">
            <a:extLst>
              <a:ext uri="{FF2B5EF4-FFF2-40B4-BE49-F238E27FC236}">
                <a16:creationId xmlns:a16="http://schemas.microsoft.com/office/drawing/2014/main" id="{A7A4A7AB-0F40-5110-DA96-D9360E6E9D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b="22000"/>
          <a:stretch/>
        </p:blipFill>
        <p:spPr bwMode="auto">
          <a:xfrm>
            <a:off x="5189536" y="3255667"/>
            <a:ext cx="1905000" cy="1107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id="{BB3FC233-7705-391B-052F-DED7713B4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9536" y="4683512"/>
            <a:ext cx="1976863" cy="150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>
            <a:extLst>
              <a:ext uri="{FF2B5EF4-FFF2-40B4-BE49-F238E27FC236}">
                <a16:creationId xmlns:a16="http://schemas.microsoft.com/office/drawing/2014/main" id="{5528B638-FB6E-3B53-A6EE-75B4CD9EBB8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145"/>
          <a:stretch/>
        </p:blipFill>
        <p:spPr bwMode="auto">
          <a:xfrm>
            <a:off x="5058122" y="1563463"/>
            <a:ext cx="2167828" cy="1372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FE075C-D295-B7B6-551C-5C2242DD18F0}"/>
              </a:ext>
            </a:extLst>
          </p:cNvPr>
          <p:cNvSpPr txBox="1"/>
          <p:nvPr/>
        </p:nvSpPr>
        <p:spPr>
          <a:xfrm>
            <a:off x="7651531" y="2007476"/>
            <a:ext cx="409903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Ethernet based systems (TCP/IP)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2dF, IRIS2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Linux PC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AAOMega</a:t>
            </a:r>
            <a:r>
              <a:rPr lang="en-US" dirty="0"/>
              <a:t>, TCS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CANbus</a:t>
            </a:r>
            <a:r>
              <a:rPr lang="en-US" dirty="0"/>
              <a:t> (Bosch/CERN)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HERMES, TAIPAN, AESOP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PLCs (Rockwell/Allen Bradley, Beckhoff)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Cyclops, CURE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3080" name="Picture 8" descr="Main Image">
            <a:extLst>
              <a:ext uri="{FF2B5EF4-FFF2-40B4-BE49-F238E27FC236}">
                <a16:creationId xmlns:a16="http://schemas.microsoft.com/office/drawing/2014/main" id="{949D40C7-F182-F978-B9DC-48E1292BA9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1412" y="4513404"/>
            <a:ext cx="1841775" cy="10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10 Real-World Plc Ladder Diagrams You Can Learn From">
            <a:extLst>
              <a:ext uri="{FF2B5EF4-FFF2-40B4-BE49-F238E27FC236}">
                <a16:creationId xmlns:a16="http://schemas.microsoft.com/office/drawing/2014/main" id="{D3F73858-FA6D-2286-0267-426A202B6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6111" y="4464791"/>
            <a:ext cx="1769351" cy="177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32575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0D9C4-6CA7-73C4-BF93-D32AA5D8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Achievements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8C89D-0204-BC2B-D77F-B057344292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3" y="1780674"/>
            <a:ext cx="4758874" cy="4754880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DUE for CAMAC interface to VAX 11/780 </a:t>
            </a:r>
          </a:p>
          <a:p>
            <a:r>
              <a:rPr lang="en-US" dirty="0"/>
              <a:t>CAMAC interfacing to MicroVAX (Q-bus)</a:t>
            </a:r>
          </a:p>
          <a:p>
            <a:pPr lvl="1"/>
            <a:r>
              <a:rPr lang="en-US" dirty="0"/>
              <a:t>Changes to GWBs original driver to support </a:t>
            </a:r>
            <a:r>
              <a:rPr lang="en-US" dirty="0" err="1"/>
              <a:t>Qbus</a:t>
            </a:r>
            <a:endParaRPr lang="en-US" dirty="0"/>
          </a:p>
          <a:p>
            <a:pPr lvl="1"/>
            <a:r>
              <a:rPr lang="en-US" dirty="0" err="1"/>
              <a:t>Unibus</a:t>
            </a:r>
            <a:r>
              <a:rPr lang="en-US" dirty="0"/>
              <a:t> cycle extender</a:t>
            </a:r>
          </a:p>
          <a:p>
            <a:r>
              <a:rPr lang="en-US" dirty="0"/>
              <a:t>G64 bus systems for instrument control to replace CAMAC</a:t>
            </a:r>
          </a:p>
          <a:p>
            <a:r>
              <a:rPr lang="en-US" dirty="0"/>
              <a:t>C compiler!</a:t>
            </a:r>
          </a:p>
          <a:p>
            <a:r>
              <a:rPr lang="en-US" dirty="0"/>
              <a:t>Ethernet and </a:t>
            </a:r>
            <a:r>
              <a:rPr lang="en-US" dirty="0" err="1"/>
              <a:t>fibre</a:t>
            </a:r>
            <a:r>
              <a:rPr lang="en-US" dirty="0"/>
              <a:t> optic cabling</a:t>
            </a:r>
          </a:p>
          <a:p>
            <a:r>
              <a:rPr lang="en-US" dirty="0" err="1"/>
              <a:t>VMEbus</a:t>
            </a:r>
            <a:r>
              <a:rPr lang="en-US" dirty="0"/>
              <a:t> and VxWorks for LEM and for 2dF and IRIS2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IBM PC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Apple Macs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Sun SPARCstation (SunOS)/Solaris) and DEC Alpha system</a:t>
            </a:r>
          </a:p>
          <a:p>
            <a:r>
              <a:rPr lang="en-US" dirty="0"/>
              <a:t>Linux for </a:t>
            </a:r>
            <a:r>
              <a:rPr lang="en-US" dirty="0" err="1"/>
              <a:t>AAOmega</a:t>
            </a:r>
            <a:r>
              <a:rPr lang="en-US" dirty="0"/>
              <a:t> instrument control</a:t>
            </a:r>
          </a:p>
          <a:p>
            <a:r>
              <a:rPr lang="en-US" dirty="0"/>
              <a:t>Linux/</a:t>
            </a:r>
            <a:r>
              <a:rPr lang="en-US" dirty="0" err="1"/>
              <a:t>VMEbus</a:t>
            </a:r>
            <a:r>
              <a:rPr lang="en-US" dirty="0"/>
              <a:t> system for AAT CCS upgrade</a:t>
            </a:r>
          </a:p>
          <a:p>
            <a:r>
              <a:rPr lang="en-US" dirty="0"/>
              <a:t>AAO 2 CCD controller – 32-bit TI DSPs, high speed </a:t>
            </a:r>
            <a:r>
              <a:rPr lang="en-US" dirty="0" err="1"/>
              <a:t>fibre</a:t>
            </a:r>
            <a:r>
              <a:rPr lang="en-US" dirty="0"/>
              <a:t> optic link, </a:t>
            </a:r>
            <a:r>
              <a:rPr lang="en-US" dirty="0" err="1"/>
              <a:t>VMEbus</a:t>
            </a:r>
            <a:endParaRPr lang="en-US" dirty="0"/>
          </a:p>
          <a:p>
            <a:r>
              <a:rPr lang="en-US" dirty="0"/>
              <a:t>Linux and CAN bus for HERMES (also TAIPAN and HECTOR spectrographs)</a:t>
            </a:r>
          </a:p>
          <a:p>
            <a:r>
              <a:rPr lang="en-US" dirty="0"/>
              <a:t>PLCs for Cyclops and CURE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book with text overlay&#10;&#10;Description automatically generated">
            <a:extLst>
              <a:ext uri="{FF2B5EF4-FFF2-40B4-BE49-F238E27FC236}">
                <a16:creationId xmlns:a16="http://schemas.microsoft.com/office/drawing/2014/main" id="{2051B882-7573-FC78-EEB6-8B566A1A65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4521" t="3188" r="6170" b="17102"/>
          <a:stretch/>
        </p:blipFill>
        <p:spPr>
          <a:xfrm>
            <a:off x="8967339" y="263681"/>
            <a:ext cx="1551973" cy="2228682"/>
          </a:xfrm>
          <a:prstGeom prst="rect">
            <a:avLst/>
          </a:prstGeom>
        </p:spPr>
      </p:pic>
      <p:pic>
        <p:nvPicPr>
          <p:cNvPr id="7" name="Picture 6" descr="A blue and white book with arrows and text&#10;&#10;Description automatically generated">
            <a:extLst>
              <a:ext uri="{FF2B5EF4-FFF2-40B4-BE49-F238E27FC236}">
                <a16:creationId xmlns:a16="http://schemas.microsoft.com/office/drawing/2014/main" id="{8A7BFF88-51C5-4DE7-D157-C262634FAC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57" r="11886" b="27246"/>
          <a:stretch/>
        </p:blipFill>
        <p:spPr>
          <a:xfrm>
            <a:off x="6610257" y="223242"/>
            <a:ext cx="1647112" cy="2269121"/>
          </a:xfrm>
          <a:prstGeom prst="rect">
            <a:avLst/>
          </a:prstGeom>
        </p:spPr>
      </p:pic>
      <p:pic>
        <p:nvPicPr>
          <p:cNvPr id="6" name="Picture 5" descr="A document with text on it&#10;&#10;Description automatically generated">
            <a:extLst>
              <a:ext uri="{FF2B5EF4-FFF2-40B4-BE49-F238E27FC236}">
                <a16:creationId xmlns:a16="http://schemas.microsoft.com/office/drawing/2014/main" id="{8635009F-1876-AF19-6E1A-784B0A884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3995" y="3893420"/>
            <a:ext cx="1886077" cy="2642134"/>
          </a:xfrm>
          <a:prstGeom prst="rect">
            <a:avLst/>
          </a:prstGeom>
        </p:spPr>
      </p:pic>
      <p:pic>
        <p:nvPicPr>
          <p:cNvPr id="9" name="Picture 8" descr="A room with computers and computers&#10;&#10;Description automatically generated">
            <a:extLst>
              <a:ext uri="{FF2B5EF4-FFF2-40B4-BE49-F238E27FC236}">
                <a16:creationId xmlns:a16="http://schemas.microsoft.com/office/drawing/2014/main" id="{FDF8AFA5-5201-A9C4-E825-1D3741CC87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1689" y="2571837"/>
            <a:ext cx="2277954" cy="1708466"/>
          </a:xfrm>
          <a:prstGeom prst="rect">
            <a:avLst/>
          </a:prstGeom>
        </p:spPr>
      </p:pic>
      <p:pic>
        <p:nvPicPr>
          <p:cNvPr id="11" name="Picture 10" descr="Several computer equipment in a room&#10;&#10;Description automatically generated">
            <a:extLst>
              <a:ext uri="{FF2B5EF4-FFF2-40B4-BE49-F238E27FC236}">
                <a16:creationId xmlns:a16="http://schemas.microsoft.com/office/drawing/2014/main" id="{397F1180-0C8C-3EF2-9063-52B9A620BB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14640" y="4365638"/>
            <a:ext cx="2796116" cy="20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2104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CD8891-0CA2-A68B-E4F4-E38DE22A3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Technolgies</a:t>
            </a:r>
            <a:r>
              <a:rPr lang="en-US" dirty="0"/>
              <a:t> that have endured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3D2E80-799E-7DAD-B15A-4FDED8A83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Ethernet (wired and wireless) and TCP/IP</a:t>
            </a:r>
          </a:p>
          <a:p>
            <a:r>
              <a:rPr lang="en-US" dirty="0"/>
              <a:t>Microprocessors</a:t>
            </a:r>
          </a:p>
          <a:p>
            <a:r>
              <a:rPr lang="en-US" dirty="0"/>
              <a:t>Desktop/notebook computers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4462519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64978-935A-4FA9-8873-CDD7DCC4C1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</a:t>
            </a:r>
            <a:r>
              <a:rPr lang="en-US" dirty="0" err="1"/>
              <a:t>COnCLusion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283D84-B059-6D8C-6219-5E9C439DA6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I’m proud to have been able to play a role in the success of the AAT</a:t>
            </a:r>
          </a:p>
          <a:p>
            <a:r>
              <a:rPr lang="en-US" dirty="0"/>
              <a:t>And I’m thankful to the AAO community which has given me opportunities that many aspiring engineers do not get</a:t>
            </a:r>
          </a:p>
          <a:p>
            <a:r>
              <a:rPr lang="en-US" dirty="0"/>
              <a:t>And I’m thankful for meeting</a:t>
            </a:r>
          </a:p>
          <a:p>
            <a:r>
              <a:rPr lang="en-US" dirty="0"/>
              <a:t>I hope that the AAT celebrates a 100</a:t>
            </a:r>
            <a:r>
              <a:rPr lang="en-US" baseline="30000" dirty="0"/>
              <a:t>th</a:t>
            </a:r>
            <a:r>
              <a:rPr lang="en-US" dirty="0"/>
              <a:t> anniversary in 2074</a:t>
            </a:r>
          </a:p>
        </p:txBody>
      </p:sp>
    </p:spTree>
    <p:extLst>
      <p:ext uri="{BB962C8B-B14F-4D97-AF65-F5344CB8AC3E}">
        <p14:creationId xmlns:p14="http://schemas.microsoft.com/office/powerpoint/2010/main" val="29218152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CAC2A-9EF0-5FDD-A485-46413B87C1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44F08-DD87-EAAF-3FF5-3215F76428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Ethernet and TCP/IP</a:t>
            </a:r>
          </a:p>
          <a:p>
            <a:pPr lvl="1"/>
            <a:r>
              <a:rPr lang="en-US" dirty="0"/>
              <a:t>First </a:t>
            </a:r>
            <a:r>
              <a:rPr lang="en-US" dirty="0" err="1"/>
              <a:t>thickwire</a:t>
            </a:r>
            <a:r>
              <a:rPr lang="en-US" dirty="0"/>
              <a:t> (10BASE5), then </a:t>
            </a:r>
            <a:r>
              <a:rPr lang="en-US" dirty="0" err="1"/>
              <a:t>thinwire</a:t>
            </a:r>
            <a:r>
              <a:rPr lang="en-US" dirty="0"/>
              <a:t> (10BASE2), then UTP (10BASET)</a:t>
            </a:r>
          </a:p>
          <a:p>
            <a:pPr lvl="1"/>
            <a:r>
              <a:rPr lang="en-US" dirty="0"/>
              <a:t>Now we have 10/100/1000 Mbps on copper and </a:t>
            </a:r>
            <a:r>
              <a:rPr lang="en-US" dirty="0" err="1"/>
              <a:t>fibre</a:t>
            </a:r>
            <a:endParaRPr lang="en-US" dirty="0"/>
          </a:p>
          <a:p>
            <a:pPr lvl="1"/>
            <a:r>
              <a:rPr lang="en-US" dirty="0"/>
              <a:t>Realtime OS (VxWorks) with TCP/IP protocol stacks and Ethernet drivers for interfaces allowed control and data transfer at high speeds</a:t>
            </a:r>
          </a:p>
          <a:p>
            <a:pPr lvl="1"/>
            <a:r>
              <a:rPr lang="en-US" dirty="0"/>
              <a:t>VAX/VMS was replaced with “Unix” </a:t>
            </a:r>
            <a:r>
              <a:rPr lang="en-US" dirty="0" err="1"/>
              <a:t>flavours</a:t>
            </a:r>
            <a:r>
              <a:rPr lang="en-US" dirty="0"/>
              <a:t> that had built in TCP/IP - SunOS, Solaris, Linux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80502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02047-9BAB-4982-4B97-075825681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D89CE-32D8-9918-127A-8699897B09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/>
              <a:t>IRIS (1)</a:t>
            </a:r>
          </a:p>
          <a:p>
            <a:pPr lvl="1"/>
            <a:r>
              <a:rPr lang="en-US" dirty="0"/>
              <a:t>IRIS1 was the first in-house instrument with which I was involved</a:t>
            </a:r>
          </a:p>
          <a:p>
            <a:pPr lvl="1"/>
            <a:r>
              <a:rPr lang="en-US" dirty="0"/>
              <a:t>Updated firmware for controller to support the infra-red detector and its various readout modes</a:t>
            </a:r>
          </a:p>
          <a:p>
            <a:pPr lvl="1"/>
            <a:r>
              <a:rPr lang="en-US" dirty="0"/>
              <a:t>G64 bus for instrument control electronics</a:t>
            </a:r>
          </a:p>
          <a:p>
            <a:r>
              <a:rPr lang="en-US" dirty="0"/>
              <a:t>Large External Memory (using MC68020 32-bit processors, 16 MHz)</a:t>
            </a:r>
          </a:p>
          <a:p>
            <a:pPr lvl="1"/>
            <a:r>
              <a:rPr lang="en-US" dirty="0"/>
              <a:t>Real time O/S (</a:t>
            </a:r>
            <a:r>
              <a:rPr lang="en-US" dirty="0" err="1"/>
              <a:t>pSOS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COTS hardware – </a:t>
            </a:r>
            <a:r>
              <a:rPr lang="en-US" dirty="0" err="1"/>
              <a:t>VMEbus</a:t>
            </a:r>
            <a:r>
              <a:rPr lang="en-US" dirty="0"/>
              <a:t> (double height </a:t>
            </a:r>
            <a:r>
              <a:rPr lang="en-US" dirty="0" err="1"/>
              <a:t>Eurocards</a:t>
            </a:r>
            <a:endParaRPr lang="en-US" dirty="0"/>
          </a:p>
          <a:p>
            <a:pPr lvl="1"/>
            <a:r>
              <a:rPr lang="en-US" dirty="0"/>
              <a:t>Designed and built interface to the AAO 1 detector controller system and to the IRIS1 detector controller</a:t>
            </a:r>
          </a:p>
          <a:p>
            <a:pPr lvl="1"/>
            <a:r>
              <a:rPr lang="en-US" dirty="0"/>
              <a:t>Serial interface for control</a:t>
            </a:r>
          </a:p>
          <a:p>
            <a:pPr lvl="1"/>
            <a:r>
              <a:rPr lang="en-US" dirty="0"/>
              <a:t>16-bit parallel DMA interface to VAX (DR11W) for bulk data transfer</a:t>
            </a:r>
          </a:p>
          <a:p>
            <a:pPr lvl="1"/>
            <a:r>
              <a:rPr lang="en-US" dirty="0"/>
              <a:t>Moved to Ethernet for control and data</a:t>
            </a:r>
          </a:p>
          <a:p>
            <a:pPr lvl="1"/>
            <a:r>
              <a:rPr lang="en-US" dirty="0"/>
              <a:t>VxWorks RTOS on MC68040, 33 MHz</a:t>
            </a:r>
          </a:p>
        </p:txBody>
      </p:sp>
    </p:spTree>
    <p:extLst>
      <p:ext uri="{BB962C8B-B14F-4D97-AF65-F5344CB8AC3E}">
        <p14:creationId xmlns:p14="http://schemas.microsoft.com/office/powerpoint/2010/main" val="20885756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7A942-001E-68D0-8277-AC72554A8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WALK</a:t>
            </a:r>
            <a:endParaRPr lang="en-AU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D1AF0-D45A-49DD-1FF2-ACF0A67862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worked at </a:t>
            </a:r>
            <a:r>
              <a:rPr lang="en-US" dirty="0" err="1"/>
              <a:t>organisations</a:t>
            </a:r>
            <a:r>
              <a:rPr lang="en-US" dirty="0"/>
              <a:t> with the acronym “AAO” since July 1983</a:t>
            </a:r>
          </a:p>
          <a:p>
            <a:r>
              <a:rPr lang="en-US" dirty="0"/>
              <a:t>A little more than 41 years</a:t>
            </a:r>
          </a:p>
          <a:p>
            <a:r>
              <a:rPr lang="en-US" dirty="0"/>
              <a:t>The first 35 of those years have been directly associated with the AAT</a:t>
            </a:r>
          </a:p>
          <a:p>
            <a:r>
              <a:rPr lang="en-AU" dirty="0"/>
              <a:t>Probably &gt;20 years longer than what I thought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4868533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265B7-BB09-C6F5-69FB-2EFE4ED5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9899" y="615917"/>
            <a:ext cx="9905998" cy="1478570"/>
          </a:xfrm>
        </p:spPr>
        <p:txBody>
          <a:bodyPr/>
          <a:lstStyle/>
          <a:p>
            <a:r>
              <a:rPr lang="en-US" dirty="0"/>
              <a:t>AAO – What’s in an acronym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9A6CB3-70F3-50F5-4F68-8EC91A43A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/>
          </a:p>
          <a:p>
            <a:r>
              <a:rPr lang="en-US" dirty="0"/>
              <a:t>3 different </a:t>
            </a:r>
            <a:r>
              <a:rPr lang="en-US" dirty="0" err="1"/>
              <a:t>organisations</a:t>
            </a:r>
            <a:r>
              <a:rPr lang="en-US" dirty="0"/>
              <a:t> – same logo, same teapot</a:t>
            </a:r>
          </a:p>
          <a:p>
            <a:pPr lvl="1"/>
            <a:r>
              <a:rPr lang="en-US" dirty="0"/>
              <a:t>Anglo-Australian Observatory – 1983-2010 (27)</a:t>
            </a:r>
          </a:p>
          <a:p>
            <a:pPr lvl="1"/>
            <a:r>
              <a:rPr lang="en-US" dirty="0"/>
              <a:t>Australian Astronomical Observatory – 2010-2018 (8)</a:t>
            </a:r>
          </a:p>
          <a:p>
            <a:pPr lvl="1"/>
            <a:r>
              <a:rPr lang="en-US" dirty="0"/>
              <a:t>Australian Astronomical Optics, Macquarie University – 2018-Present (6+)</a:t>
            </a:r>
          </a:p>
          <a:p>
            <a:pPr lvl="1"/>
            <a:r>
              <a:rPr lang="en-US" dirty="0"/>
              <a:t>All quite different and yet a little bit the same</a:t>
            </a:r>
          </a:p>
          <a:p>
            <a:pPr lvl="1"/>
            <a:r>
              <a:rPr lang="en-US" dirty="0"/>
              <a:t>The latter has been the biggest change, with a major disconnection from the AAT</a:t>
            </a:r>
          </a:p>
          <a:p>
            <a:pPr lvl="1"/>
            <a:r>
              <a:rPr lang="en-US" dirty="0"/>
              <a:t>And the teapot hasn’t been used since 2013 (or cleaned, ever)</a:t>
            </a:r>
          </a:p>
          <a:p>
            <a:r>
              <a:rPr lang="en-US" dirty="0"/>
              <a:t>Every Director makes changes, so within each AAO version, there have been numerous sub-versions!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29250C8-3D0D-EBFC-3EAF-ED6F0605A8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011213" y="460917"/>
            <a:ext cx="3932370" cy="147857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1E563AE-C52E-3877-39E1-E9EE928938C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5118" t="16043" r="25794" b="11116"/>
          <a:stretch/>
        </p:blipFill>
        <p:spPr>
          <a:xfrm>
            <a:off x="9680029" y="2249487"/>
            <a:ext cx="2422970" cy="2022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013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6B2E2-E507-F5B6-92DD-44583A06C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DIRECTORS </a:t>
            </a:r>
            <a:r>
              <a:rPr lang="en-US" dirty="0" err="1"/>
              <a:t>aND</a:t>
            </a:r>
            <a:r>
              <a:rPr lang="en-US" dirty="0"/>
              <a:t> EXECUTIVE OFFICERS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63DD99-4145-EEAE-CBB2-05F58C6E25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AAO Directors</a:t>
            </a:r>
          </a:p>
          <a:p>
            <a:pPr lvl="1"/>
            <a:r>
              <a:rPr lang="en-US" dirty="0"/>
              <a:t>Don Morton (1.1), Russell Cannon (1.2), Brian Boyle (1.3), Matthew </a:t>
            </a:r>
            <a:r>
              <a:rPr lang="en-US" dirty="0" err="1"/>
              <a:t>Colless</a:t>
            </a:r>
            <a:r>
              <a:rPr lang="en-US" dirty="0"/>
              <a:t> (1.4/2.0), Warrick Couch (2.1), Mike Steel (3.0), Mark Casali (3.1), Richard </a:t>
            </a:r>
            <a:r>
              <a:rPr lang="en-US" dirty="0" err="1"/>
              <a:t>McDermaid</a:t>
            </a:r>
            <a:r>
              <a:rPr lang="en-US" dirty="0"/>
              <a:t> (3.2)</a:t>
            </a:r>
          </a:p>
          <a:p>
            <a:r>
              <a:rPr lang="en-US" dirty="0"/>
              <a:t>AAO Executive Officers</a:t>
            </a:r>
          </a:p>
          <a:p>
            <a:pPr lvl="1"/>
            <a:r>
              <a:rPr lang="en-US" dirty="0"/>
              <a:t>Doug Cunliffe, Ross Laing, Angela Johnson, Joan Wilcox, Neville Legg</a:t>
            </a:r>
          </a:p>
          <a:p>
            <a:r>
              <a:rPr lang="en-US" dirty="0"/>
              <a:t>AAT Operations Managers</a:t>
            </a:r>
          </a:p>
          <a:p>
            <a:pPr lvl="1"/>
            <a:r>
              <a:rPr lang="en-US" dirty="0"/>
              <a:t>Peter Gillingham, Llew Denning, Chris </a:t>
            </a:r>
            <a:r>
              <a:rPr lang="en-US" dirty="0" err="1"/>
              <a:t>McCowage</a:t>
            </a:r>
            <a:r>
              <a:rPr lang="en-US" dirty="0"/>
              <a:t>, Doug Gray, Rob Brookfield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04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087BF-F424-9CE5-FA41-4BDF0152E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F3EE5-A478-739F-7E30-2CE61DD22C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Grew up on a farm just outside of Tamworth, past the airport</a:t>
            </a:r>
          </a:p>
          <a:p>
            <a:r>
              <a:rPr lang="en-US" dirty="0" err="1"/>
              <a:t>Westdale</a:t>
            </a:r>
            <a:r>
              <a:rPr lang="en-US" dirty="0"/>
              <a:t> Primary School, outskirts of Tamworth on Gunnedah road</a:t>
            </a:r>
          </a:p>
          <a:p>
            <a:r>
              <a:rPr lang="en-US" dirty="0"/>
              <a:t>Became a border at FMAHS (Farrer), completed the HSC in 1977</a:t>
            </a:r>
          </a:p>
          <a:p>
            <a:r>
              <a:rPr lang="en-US" dirty="0"/>
              <a:t>Couldn’t decide between Mechanical Engineering or Electrical Engineering</a:t>
            </a:r>
          </a:p>
          <a:p>
            <a:r>
              <a:rPr lang="en-US" dirty="0"/>
              <a:t>Advised by a relative who was Mechanical Engineer that “Electronics” was the thing to do</a:t>
            </a:r>
          </a:p>
          <a:p>
            <a:r>
              <a:rPr lang="en-US" dirty="0"/>
              <a:t>Visited the </a:t>
            </a:r>
            <a:r>
              <a:rPr lang="en-US" dirty="0" err="1"/>
              <a:t>Warrumbungles</a:t>
            </a:r>
            <a:r>
              <a:rPr lang="en-US" dirty="0"/>
              <a:t> twice in the early 70’s, and stayed in the trams in the National Park – and probably visited SSO </a:t>
            </a:r>
          </a:p>
        </p:txBody>
      </p:sp>
    </p:spTree>
    <p:extLst>
      <p:ext uri="{BB962C8B-B14F-4D97-AF65-F5344CB8AC3E}">
        <p14:creationId xmlns:p14="http://schemas.microsoft.com/office/powerpoint/2010/main" val="1171763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2">
                <a:shade val="88000"/>
                <a:hueMod val="106000"/>
                <a:satMod val="140000"/>
                <a:lumMod val="54000"/>
              </a:schemeClr>
              <a:schemeClr val="bg2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E4E997-8672-4FFD-B8EC-9932A8E471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E6BA9E6-1D9E-4D30-B528-D49FA1342E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:p14="http://schemas.microsoft.com/office/powerpoint/2010/main" xmlns:a16="http://schemas.microsoft.com/office/drawing/2014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80F1-73FC-DCDA-E091-AC73B530C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351" y="746125"/>
            <a:ext cx="6463654" cy="557530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Completed a BE (Electrical) at UNSW from 1978-1981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My interests were varied but I guess I was drawn to digital electronics, programming and microprocessors/micro computers</a:t>
            </a:r>
          </a:p>
          <a:p>
            <a:pPr lvl="1">
              <a:lnSpc>
                <a:spcPct val="110000"/>
              </a:lnSpc>
            </a:pPr>
            <a:r>
              <a:rPr lang="en-US" sz="1400" dirty="0"/>
              <a:t>Work experience at Telstra, </a:t>
            </a:r>
            <a:r>
              <a:rPr lang="en-US" sz="1400" dirty="0" err="1"/>
              <a:t>Hypertec</a:t>
            </a:r>
            <a:r>
              <a:rPr lang="en-US" sz="1400" dirty="0"/>
              <a:t> 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Obtained a cadetship with OTC in my last year, and so after finishing University, I worked in OTC head office in Martin Place for about 3 months.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Moved to Geophysical Services Inc, a division of TI, servicing computers and peripherals in a data processing </a:t>
            </a:r>
            <a:r>
              <a:rPr lang="en-US" sz="1400" dirty="0" err="1"/>
              <a:t>centre</a:t>
            </a:r>
            <a:r>
              <a:rPr lang="en-US" sz="1400" dirty="0"/>
              <a:t> in North Ryde for about 18 months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In April 1983, I saw an interesting advertisement in the SMH for an electronics engineering job at the Anglo-Australian Observatory, based in Eastwood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Convinced to apply by a school/university friend who was also an electronics engineer, who had worked at the AAO as a vacation student</a:t>
            </a:r>
          </a:p>
          <a:p>
            <a:pPr>
              <a:lnSpc>
                <a:spcPct val="110000"/>
              </a:lnSpc>
            </a:pPr>
            <a:r>
              <a:rPr lang="en-US" sz="1400" dirty="0"/>
              <a:t>Interviewed for the position by John Barton, Graham Bothwell and Ken Gorham</a:t>
            </a:r>
          </a:p>
        </p:txBody>
      </p:sp>
      <p:pic>
        <p:nvPicPr>
          <p:cNvPr id="6" name="Picture 5" descr="A newspaper with black text&#10;&#10;Description automatically generated">
            <a:extLst>
              <a:ext uri="{FF2B5EF4-FFF2-40B4-BE49-F238E27FC236}">
                <a16:creationId xmlns:a16="http://schemas.microsoft.com/office/drawing/2014/main" id="{D552FD53-7294-66AF-3407-C41B0867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9906" t="12072" r="28301" b="43665"/>
          <a:stretch/>
        </p:blipFill>
        <p:spPr>
          <a:xfrm>
            <a:off x="7276454" y="55544"/>
            <a:ext cx="4459286" cy="6746911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53E4DEE-E996-40F8-8635-0FF43D734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20788" cy="6858001"/>
            <a:chOff x="-14288" y="0"/>
            <a:chExt cx="1220788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6" name="Rectangle 5">
              <a:extLst>
                <a:ext uri="{FF2B5EF4-FFF2-40B4-BE49-F238E27FC236}">
                  <a16:creationId xmlns:a16="http://schemas.microsoft.com/office/drawing/2014/main" id="{08BD1D3E-43CE-49EB-A424-0738950C64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4300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6">
              <a:extLst>
                <a:ext uri="{FF2B5EF4-FFF2-40B4-BE49-F238E27FC236}">
                  <a16:creationId xmlns:a16="http://schemas.microsoft.com/office/drawing/2014/main" id="{E9182037-E3FA-489A-95D5-29E424842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3337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E8864E76-AD7F-4BEE-B3F6-A78FA42AEF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8">
              <a:extLst>
                <a:ext uri="{FF2B5EF4-FFF2-40B4-BE49-F238E27FC236}">
                  <a16:creationId xmlns:a16="http://schemas.microsoft.com/office/drawing/2014/main" id="{8AD071B3-046D-4479-91FE-01E9AD7C8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0025" y="4763"/>
              <a:ext cx="369888" cy="1811338"/>
            </a:xfrm>
            <a:custGeom>
              <a:avLst/>
              <a:gdLst/>
              <a:ahLst/>
              <a:cxnLst/>
              <a:rect l="0" t="0" r="r" b="b"/>
              <a:pathLst>
                <a:path w="233" h="1141">
                  <a:moveTo>
                    <a:pt x="218" y="1141"/>
                  </a:moveTo>
                  <a:lnTo>
                    <a:pt x="0" y="626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623"/>
                  </a:lnTo>
                  <a:lnTo>
                    <a:pt x="233" y="1135"/>
                  </a:lnTo>
                  <a:lnTo>
                    <a:pt x="218" y="114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91D776F5-E902-4A4D-A75D-A46E063C9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03237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6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10">
              <a:extLst>
                <a:ext uri="{FF2B5EF4-FFF2-40B4-BE49-F238E27FC236}">
                  <a16:creationId xmlns:a16="http://schemas.microsoft.com/office/drawing/2014/main" id="{EBED8F24-A998-4952-AB68-E2074F0746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85750" y="4763"/>
              <a:ext cx="369888" cy="1430338"/>
            </a:xfrm>
            <a:custGeom>
              <a:avLst/>
              <a:gdLst/>
              <a:ahLst/>
              <a:cxnLst/>
              <a:rect l="0" t="0" r="r" b="b"/>
              <a:pathLst>
                <a:path w="233" h="901">
                  <a:moveTo>
                    <a:pt x="221" y="901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380"/>
                  </a:lnTo>
                  <a:lnTo>
                    <a:pt x="233" y="895"/>
                  </a:lnTo>
                  <a:lnTo>
                    <a:pt x="221" y="90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74D7A646-8CDC-49B3-9C44-3EF38DB42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6100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D4E99D14-E4F4-419B-9AAF-8D1CEAB28A2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3" y="0"/>
                    <a:pt x="40" y="7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9"/>
                    <a:pt x="31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377E106C-5445-4A52-9F7E-DA173874429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8962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752BFE96-D378-4BAE-A64B-F851A34C4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1350" y="0"/>
              <a:ext cx="422275" cy="527050"/>
            </a:xfrm>
            <a:custGeom>
              <a:avLst/>
              <a:gdLst/>
              <a:ahLst/>
              <a:cxnLst/>
              <a:rect l="0" t="0" r="r" b="b"/>
              <a:pathLst>
                <a:path w="266" h="332">
                  <a:moveTo>
                    <a:pt x="257" y="332"/>
                  </a:moveTo>
                  <a:lnTo>
                    <a:pt x="48" y="123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3" y="114"/>
                  </a:lnTo>
                  <a:lnTo>
                    <a:pt x="266" y="320"/>
                  </a:lnTo>
                  <a:lnTo>
                    <a:pt x="257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B88FFB19-5A5E-4078-B467-9D4ABD21BD9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0762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Line 16">
              <a:extLst>
                <a:ext uri="{FF2B5EF4-FFF2-40B4-BE49-F238E27FC236}">
                  <a16:creationId xmlns:a16="http://schemas.microsoft.com/office/drawing/2014/main" id="{11042975-3D19-4728-BCDA-D3F5CD633E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763" y="9525"/>
              <a:ext cx="0" cy="0"/>
            </a:xfrm>
            <a:prstGeom prst="line">
              <a:avLst/>
            </a:prstGeom>
            <a:grpFill/>
            <a:ln w="15" cap="flat">
              <a:solidFill>
                <a:srgbClr val="FFFFFF"/>
              </a:solidFill>
              <a:prstDash val="solid"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A28972BD-D2E1-4DCA-A907-2E3B6F6066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525" y="1801813"/>
              <a:ext cx="123825" cy="127000"/>
            </a:xfrm>
            <a:custGeom>
              <a:avLst/>
              <a:gdLst/>
              <a:ahLst/>
              <a:cxnLst/>
              <a:rect l="0" t="0" r="r" b="b"/>
              <a:pathLst>
                <a:path w="78" h="80">
                  <a:moveTo>
                    <a:pt x="6" y="80"/>
                  </a:moveTo>
                  <a:lnTo>
                    <a:pt x="0" y="71"/>
                  </a:lnTo>
                  <a:lnTo>
                    <a:pt x="69" y="0"/>
                  </a:lnTo>
                  <a:lnTo>
                    <a:pt x="78" y="9"/>
                  </a:lnTo>
                  <a:lnTo>
                    <a:pt x="6" y="8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1C806824-5C2D-4747-B038-69EE4074B3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9525" y="3549650"/>
              <a:ext cx="147638" cy="481013"/>
            </a:xfrm>
            <a:custGeom>
              <a:avLst/>
              <a:gdLst/>
              <a:ahLst/>
              <a:cxnLst/>
              <a:rect l="0" t="0" r="r" b="b"/>
              <a:pathLst>
                <a:path w="93" h="303">
                  <a:moveTo>
                    <a:pt x="93" y="303"/>
                  </a:moveTo>
                  <a:lnTo>
                    <a:pt x="78" y="303"/>
                  </a:lnTo>
                  <a:lnTo>
                    <a:pt x="78" y="78"/>
                  </a:lnTo>
                  <a:lnTo>
                    <a:pt x="0" y="12"/>
                  </a:lnTo>
                  <a:lnTo>
                    <a:pt x="12" y="0"/>
                  </a:lnTo>
                  <a:lnTo>
                    <a:pt x="93" y="69"/>
                  </a:lnTo>
                  <a:lnTo>
                    <a:pt x="93" y="30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3B33F710-16D7-4F48-BFCA-66C9CA2352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8587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6C8C8ED4-90FA-4E97-AAF0-D5D51E6A93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04787" y="1849438"/>
              <a:ext cx="114300" cy="107950"/>
            </a:xfrm>
            <a:custGeom>
              <a:avLst/>
              <a:gdLst/>
              <a:ahLst/>
              <a:cxnLst/>
              <a:rect l="0" t="0" r="r" b="b"/>
              <a:pathLst>
                <a:path w="24" h="23">
                  <a:moveTo>
                    <a:pt x="12" y="23"/>
                  </a:moveTo>
                  <a:cubicBezTo>
                    <a:pt x="6" y="23"/>
                    <a:pt x="0" y="18"/>
                    <a:pt x="0" y="12"/>
                  </a:cubicBezTo>
                  <a:cubicBezTo>
                    <a:pt x="0" y="5"/>
                    <a:pt x="6" y="0"/>
                    <a:pt x="12" y="0"/>
                  </a:cubicBezTo>
                  <a:cubicBezTo>
                    <a:pt x="18" y="0"/>
                    <a:pt x="24" y="5"/>
                    <a:pt x="24" y="12"/>
                  </a:cubicBezTo>
                  <a:cubicBezTo>
                    <a:pt x="24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20" y="16"/>
                    <a:pt x="20" y="12"/>
                  </a:cubicBezTo>
                  <a:cubicBezTo>
                    <a:pt x="20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Rectangle 21">
              <a:extLst>
                <a:ext uri="{FF2B5EF4-FFF2-40B4-BE49-F238E27FC236}">
                  <a16:creationId xmlns:a16="http://schemas.microsoft.com/office/drawing/2014/main" id="{6C5EB9C1-B25F-4172-8A96-5950ECC82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ChangeArrowhead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3350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097E6E8A-9373-4655-882B-21715CCE97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23837" y="5041900"/>
              <a:ext cx="369888" cy="1801813"/>
            </a:xfrm>
            <a:custGeom>
              <a:avLst/>
              <a:gdLst/>
              <a:ahLst/>
              <a:cxnLst/>
              <a:rect l="0" t="0" r="r" b="b"/>
              <a:pathLst>
                <a:path w="233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8" y="0"/>
                  </a:lnTo>
                  <a:lnTo>
                    <a:pt x="233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EB8CC766-1206-4372-ACAF-8230AF4D54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387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1C8E2511-2489-47B2-9C19-C410910DD9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4288" y="5627688"/>
              <a:ext cx="85725" cy="1216025"/>
            </a:xfrm>
            <a:custGeom>
              <a:avLst/>
              <a:gdLst/>
              <a:ahLst/>
              <a:cxnLst/>
              <a:rect l="0" t="0" r="r" b="b"/>
              <a:pathLst>
                <a:path w="54" h="766">
                  <a:moveTo>
                    <a:pt x="54" y="766"/>
                  </a:moveTo>
                  <a:lnTo>
                    <a:pt x="36" y="766"/>
                  </a:lnTo>
                  <a:lnTo>
                    <a:pt x="36" y="149"/>
                  </a:lnTo>
                  <a:lnTo>
                    <a:pt x="0" y="3"/>
                  </a:lnTo>
                  <a:lnTo>
                    <a:pt x="18" y="0"/>
                  </a:lnTo>
                  <a:lnTo>
                    <a:pt x="54" y="146"/>
                  </a:lnTo>
                  <a:lnTo>
                    <a:pt x="54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25">
              <a:extLst>
                <a:ext uri="{FF2B5EF4-FFF2-40B4-BE49-F238E27FC236}">
                  <a16:creationId xmlns:a16="http://schemas.microsoft.com/office/drawing/2014/main" id="{D7820196-0A47-47EF-832C-A688E8977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27050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26">
              <a:extLst>
                <a:ext uri="{FF2B5EF4-FFF2-40B4-BE49-F238E27FC236}">
                  <a16:creationId xmlns:a16="http://schemas.microsoft.com/office/drawing/2014/main" id="{4982E0BF-34AE-48A3-AD6B-E0F3CD05DB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09562" y="5422900"/>
              <a:ext cx="374650" cy="1425575"/>
            </a:xfrm>
            <a:custGeom>
              <a:avLst/>
              <a:gdLst/>
              <a:ahLst/>
              <a:cxnLst/>
              <a:rect l="0" t="0" r="r" b="b"/>
              <a:pathLst>
                <a:path w="236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3" y="512"/>
                  </a:lnTo>
                  <a:lnTo>
                    <a:pt x="221" y="0"/>
                  </a:lnTo>
                  <a:lnTo>
                    <a:pt x="236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27">
              <a:extLst>
                <a:ext uri="{FF2B5EF4-FFF2-40B4-BE49-F238E27FC236}">
                  <a16:creationId xmlns:a16="http://schemas.microsoft.com/office/drawing/2014/main" id="{CD34643B-9DF2-4310-8868-48252C339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69912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28">
              <a:extLst>
                <a:ext uri="{FF2B5EF4-FFF2-40B4-BE49-F238E27FC236}">
                  <a16:creationId xmlns:a16="http://schemas.microsoft.com/office/drawing/2014/main" id="{4E020C4E-AF64-44A8-B830-779541D8D5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29">
              <a:extLst>
                <a:ext uri="{FF2B5EF4-FFF2-40B4-BE49-F238E27FC236}">
                  <a16:creationId xmlns:a16="http://schemas.microsoft.com/office/drawing/2014/main" id="{D97BC3D3-B1B3-4825-9169-BBEF1DBCF0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12775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30">
              <a:extLst>
                <a:ext uri="{FF2B5EF4-FFF2-40B4-BE49-F238E27FC236}">
                  <a16:creationId xmlns:a16="http://schemas.microsoft.com/office/drawing/2014/main" id="{A750DC4F-1DAF-470E-98C6-6C68DEB933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9925" y="6330950"/>
              <a:ext cx="417513" cy="517525"/>
            </a:xfrm>
            <a:custGeom>
              <a:avLst/>
              <a:gdLst/>
              <a:ahLst/>
              <a:cxnLst/>
              <a:rect l="0" t="0" r="r" b="b"/>
              <a:pathLst>
                <a:path w="263" h="326">
                  <a:moveTo>
                    <a:pt x="15" y="326"/>
                  </a:moveTo>
                  <a:lnTo>
                    <a:pt x="0" y="320"/>
                  </a:lnTo>
                  <a:lnTo>
                    <a:pt x="45" y="206"/>
                  </a:lnTo>
                  <a:lnTo>
                    <a:pt x="48" y="206"/>
                  </a:lnTo>
                  <a:lnTo>
                    <a:pt x="254" y="0"/>
                  </a:lnTo>
                  <a:lnTo>
                    <a:pt x="263" y="12"/>
                  </a:lnTo>
                  <a:lnTo>
                    <a:pt x="60" y="215"/>
                  </a:lnTo>
                  <a:lnTo>
                    <a:pt x="15" y="3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31">
              <a:extLst>
                <a:ext uri="{FF2B5EF4-FFF2-40B4-BE49-F238E27FC236}">
                  <a16:creationId xmlns:a16="http://schemas.microsoft.com/office/drawing/2014/main" id="{2F99594A-5BBD-4E10-A818-8BE52B7D95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EditPoints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337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a16="http://schemas.microsoft.com/office/drawing/2014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384655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8873F7-AAF0-02B0-B5C9-C357B5A49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Starting At the AAO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47665B-E30B-99FF-F813-F22B5F61E7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650" y="1658141"/>
            <a:ext cx="7315163" cy="4816231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Started at AAO in Eastwood on July 25</a:t>
            </a:r>
            <a:r>
              <a:rPr lang="en-US" baseline="30000" dirty="0"/>
              <a:t>th</a:t>
            </a:r>
            <a:r>
              <a:rPr lang="en-US" dirty="0"/>
              <a:t>, 1983, as an Experimental Officer</a:t>
            </a:r>
          </a:p>
          <a:p>
            <a:r>
              <a:rPr lang="en-US" dirty="0"/>
              <a:t>Electronics group consisted of John (my supervisor), Graham, Don Mayfield , John Hardy and Martin Callaway</a:t>
            </a:r>
          </a:p>
          <a:p>
            <a:r>
              <a:rPr lang="en-US" dirty="0"/>
              <a:t>I later learned that I had replaced Roger Smith, who had moved to the US to work for CTIO/NOAO.</a:t>
            </a:r>
          </a:p>
          <a:p>
            <a:r>
              <a:rPr lang="en-US" dirty="0"/>
              <a:t>Astronomers included David Allen, Jeremy Bailey, Pat Roche, Keith Taylor, John Lucy, Gordon Robertson, David Malin, John Hillier</a:t>
            </a:r>
          </a:p>
          <a:p>
            <a:r>
              <a:rPr lang="en-US" dirty="0"/>
              <a:t>Software and Mechanical - Helen Davies, John </a:t>
            </a:r>
            <a:r>
              <a:rPr lang="en-US" dirty="0" err="1"/>
              <a:t>Straede</a:t>
            </a:r>
            <a:r>
              <a:rPr lang="en-US" dirty="0"/>
              <a:t>, Ken Harwood, Teresa Carty, Peter Gray, Andre </a:t>
            </a:r>
            <a:r>
              <a:rPr lang="en-US" dirty="0" err="1"/>
              <a:t>Porteners</a:t>
            </a:r>
            <a:r>
              <a:rPr lang="en-US" dirty="0"/>
              <a:t>, Doug Pos, Denis </a:t>
            </a:r>
            <a:r>
              <a:rPr lang="en-US" dirty="0" err="1"/>
              <a:t>Whittard</a:t>
            </a:r>
            <a:r>
              <a:rPr lang="en-US" dirty="0"/>
              <a:t> and more</a:t>
            </a:r>
          </a:p>
          <a:p>
            <a:r>
              <a:rPr lang="en-US" dirty="0"/>
              <a:t>Doug Cunliffe (EO), Ken (Gorham), Judy Huxley, Dorothy Paton, Robin </a:t>
            </a:r>
            <a:r>
              <a:rPr lang="en-US" dirty="0" err="1"/>
              <a:t>Shobbrook</a:t>
            </a:r>
            <a:endParaRPr lang="en-US" dirty="0"/>
          </a:p>
          <a:p>
            <a:r>
              <a:rPr lang="en-US" dirty="0"/>
              <a:t>First trip to AAT as an employee was soon after I started</a:t>
            </a:r>
          </a:p>
          <a:p>
            <a:r>
              <a:rPr lang="en-US" dirty="0"/>
              <a:t>I was chaperoned around the AAT and the mountain top by David Allen</a:t>
            </a:r>
          </a:p>
          <a:p>
            <a:r>
              <a:rPr lang="en-US" dirty="0"/>
              <a:t>I would have met Robert Dean, Steve Lee, Peter Gillingham, Llew Denning, Tom Cragg, Kevin Cooper, Frank Freeman, Paul Lindner, Chris </a:t>
            </a:r>
            <a:r>
              <a:rPr lang="en-US" dirty="0" err="1"/>
              <a:t>McCowage</a:t>
            </a:r>
            <a:r>
              <a:rPr lang="en-US" dirty="0"/>
              <a:t>, John Sullivan, Gordon Schafer, John Stevenson and many others</a:t>
            </a:r>
          </a:p>
        </p:txBody>
      </p:sp>
      <p:pic>
        <p:nvPicPr>
          <p:cNvPr id="4" name="Picture 3" descr="A letter of a company&#10;&#10;Description automatically generated with medium confidence">
            <a:extLst>
              <a:ext uri="{FF2B5EF4-FFF2-40B4-BE49-F238E27FC236}">
                <a16:creationId xmlns:a16="http://schemas.microsoft.com/office/drawing/2014/main" id="{47809B68-C6D6-3353-E8C8-A8353D9D92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9679" y="75653"/>
            <a:ext cx="3283852" cy="4692031"/>
          </a:xfrm>
          <a:prstGeom prst="rect">
            <a:avLst/>
          </a:prstGeom>
        </p:spPr>
      </p:pic>
      <p:pic>
        <p:nvPicPr>
          <p:cNvPr id="5" name="Content Placeholder 5" descr="A close-up of a receipt&#10;&#10;Description automatically generated">
            <a:extLst>
              <a:ext uri="{FF2B5EF4-FFF2-40B4-BE49-F238E27FC236}">
                <a16:creationId xmlns:a16="http://schemas.microsoft.com/office/drawing/2014/main" id="{0937A869-2D25-D493-B38A-329CB623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32" t="16438" r="7030" b="46949"/>
          <a:stretch/>
        </p:blipFill>
        <p:spPr>
          <a:xfrm>
            <a:off x="7763559" y="4868028"/>
            <a:ext cx="3283852" cy="1914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679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FC366-D31C-AFB8-6200-C8B08249F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 (SYDNEY) Electronics GROUP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15B2E6-A326-DB92-28BB-094702C09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922" y="1756846"/>
            <a:ext cx="5245576" cy="4250549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John Barton, Graham Bothwell, Don Mayfield, Martin Callaway, John Hardy</a:t>
            </a:r>
          </a:p>
          <a:p>
            <a:r>
              <a:rPr lang="en-US" dirty="0"/>
              <a:t>Graham left AAO in 1984 for JPL</a:t>
            </a:r>
          </a:p>
          <a:p>
            <a:r>
              <a:rPr lang="en-US" dirty="0"/>
              <a:t>John Hardy left in 1984 and was replaced by Tony Farrell</a:t>
            </a:r>
          </a:p>
          <a:p>
            <a:r>
              <a:rPr lang="en-US" dirty="0"/>
              <a:t>Martin left in 1991 and was replaced by Mark Noonan</a:t>
            </a:r>
          </a:p>
          <a:p>
            <a:r>
              <a:rPr lang="en-US" dirty="0"/>
              <a:t>Keith Willis joined in 1991 to work on 2dF</a:t>
            </a:r>
          </a:p>
          <a:p>
            <a:r>
              <a:rPr lang="en-US" dirty="0"/>
              <a:t>Mark left in 1995 and was replaced by Daniel Doyle</a:t>
            </a:r>
          </a:p>
          <a:p>
            <a:r>
              <a:rPr lang="en-US" dirty="0"/>
              <a:t>Keith left in 1996</a:t>
            </a:r>
          </a:p>
          <a:p>
            <a:r>
              <a:rPr lang="en-US" dirty="0"/>
              <a:t>Brian </a:t>
            </a:r>
            <a:r>
              <a:rPr lang="en-US" dirty="0" err="1"/>
              <a:t>Hingley</a:t>
            </a:r>
            <a:r>
              <a:rPr lang="en-US" dirty="0"/>
              <a:t> joined in 1998 to work on IRIS2</a:t>
            </a:r>
          </a:p>
          <a:p>
            <a:r>
              <a:rPr lang="en-US" dirty="0"/>
              <a:t>Daniel left in 1999 and was replaced by Tim Young </a:t>
            </a:r>
          </a:p>
          <a:p>
            <a:r>
              <a:rPr lang="en-US" dirty="0"/>
              <a:t>Rolf Muller joined in 1999</a:t>
            </a:r>
          </a:p>
          <a:p>
            <a:r>
              <a:rPr lang="en-US" dirty="0"/>
              <a:t>Brian and Tim left in 2000 </a:t>
            </a:r>
          </a:p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74150D8F-13A1-091E-709E-4F7B6718B43D}"/>
              </a:ext>
            </a:extLst>
          </p:cNvPr>
          <p:cNvSpPr txBox="1">
            <a:spLocks/>
          </p:cNvSpPr>
          <p:nvPr/>
        </p:nvSpPr>
        <p:spPr>
          <a:xfrm>
            <a:off x="6216504" y="1756845"/>
            <a:ext cx="5746896" cy="499637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/>
              <a:t>Jason </a:t>
            </a:r>
            <a:r>
              <a:rPr lang="en-US" sz="1200" dirty="0" err="1"/>
              <a:t>Griesbach</a:t>
            </a:r>
            <a:r>
              <a:rPr lang="en-US" sz="1200" dirty="0"/>
              <a:t> joined in 2000 to work on Echidna and later on the AAO2 controller CCD upgrade</a:t>
            </a:r>
          </a:p>
          <a:p>
            <a:r>
              <a:rPr lang="en-US" sz="1200" dirty="0"/>
              <a:t>John Barton retired in 2001 to return to New Zealand</a:t>
            </a:r>
          </a:p>
          <a:p>
            <a:r>
              <a:rPr lang="en-US" sz="1200" dirty="0"/>
              <a:t>Jason left in 2002 and was replaced by Dave </a:t>
            </a:r>
            <a:r>
              <a:rPr lang="en-US" sz="1200" dirty="0" err="1"/>
              <a:t>Correll</a:t>
            </a:r>
            <a:r>
              <a:rPr lang="en-US" sz="1200" dirty="0"/>
              <a:t> (Echidna and </a:t>
            </a:r>
            <a:r>
              <a:rPr lang="en-US" sz="1200" dirty="0" err="1"/>
              <a:t>AAOmega</a:t>
            </a:r>
            <a:r>
              <a:rPr lang="en-US" sz="1200" dirty="0"/>
              <a:t>)</a:t>
            </a:r>
          </a:p>
          <a:p>
            <a:r>
              <a:rPr lang="en-US" sz="1200" dirty="0"/>
              <a:t>Ed Penny relocated from the AAT electronics group in 2002 to the Epping electronics group</a:t>
            </a:r>
          </a:p>
          <a:p>
            <a:r>
              <a:rPr lang="en-US" sz="1200" dirty="0"/>
              <a:t>Dave left in 2006 to do another tour at the AAD</a:t>
            </a:r>
          </a:p>
          <a:p>
            <a:r>
              <a:rPr lang="en-US" sz="1200" dirty="0"/>
              <a:t>Don retired in 2008, but came back in 2011 as a casual to work on HERMES and the </a:t>
            </a:r>
            <a:r>
              <a:rPr lang="en-US" sz="1200" dirty="0" err="1"/>
              <a:t>AAOMega</a:t>
            </a:r>
            <a:r>
              <a:rPr lang="en-US" sz="1200" dirty="0"/>
              <a:t> detector upgrade. He finally retired in 2015</a:t>
            </a:r>
          </a:p>
          <a:p>
            <a:r>
              <a:rPr lang="en-US" sz="1200" dirty="0"/>
              <a:t>Ed retired in 2013 and was replaced by Slavko Mali</a:t>
            </a:r>
          </a:p>
          <a:p>
            <a:r>
              <a:rPr lang="en-US" sz="1200" dirty="0"/>
              <a:t>Vijay </a:t>
            </a:r>
            <a:r>
              <a:rPr lang="en-US" sz="1200" dirty="0" err="1"/>
              <a:t>Nichani</a:t>
            </a:r>
            <a:r>
              <a:rPr lang="en-US" sz="1200" dirty="0"/>
              <a:t> joined in 2013 to work on TAIPAN/</a:t>
            </a:r>
            <a:r>
              <a:rPr lang="en-US" sz="1200" dirty="0" err="1"/>
              <a:t>Starbugs</a:t>
            </a:r>
            <a:r>
              <a:rPr lang="en-US" sz="1200" dirty="0"/>
              <a:t> and subsequently, AESOP</a:t>
            </a:r>
          </a:p>
          <a:p>
            <a:r>
              <a:rPr lang="en-US" sz="1200" dirty="0"/>
              <a:t>Rob Patterson worked in the group in 2019 and 2020 on AESOP</a:t>
            </a:r>
          </a:p>
          <a:p>
            <a:r>
              <a:rPr lang="en-US" sz="1200" dirty="0"/>
              <a:t>Vijay left in 2019 and was replaced by Nirmala Kunwar in 2020. She is working on AESOP, DOT HRS, MANIFEST and FOBOS</a:t>
            </a:r>
          </a:p>
        </p:txBody>
      </p:sp>
      <p:pic>
        <p:nvPicPr>
          <p:cNvPr id="8" name="Picture 7" descr="A person working in a room with a computer&#10;&#10;Description automatically generated">
            <a:extLst>
              <a:ext uri="{FF2B5EF4-FFF2-40B4-BE49-F238E27FC236}">
                <a16:creationId xmlns:a16="http://schemas.microsoft.com/office/drawing/2014/main" id="{5464C333-08C2-8841-04F3-5EFC96913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860" y="394282"/>
            <a:ext cx="1715545" cy="12863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37B6B4-E2F7-4A4F-8A21-0B4F9A1FFC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2824" y="5188185"/>
            <a:ext cx="1228815" cy="16384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CF6E90-AA0E-A9AF-AAB5-F914F16499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7575" y="5007954"/>
            <a:ext cx="1108929" cy="147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131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72FEC1-2135-D80A-7051-C9C338AF74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AAO/AAT FIRST Projects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39F071-A12D-FA2F-CA26-51014F03FE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40000" lnSpcReduction="20000"/>
          </a:bodyPr>
          <a:lstStyle/>
          <a:p>
            <a:r>
              <a:rPr lang="en-US" sz="2500" dirty="0"/>
              <a:t>My first projects included:</a:t>
            </a:r>
          </a:p>
          <a:p>
            <a:r>
              <a:rPr lang="en-US" sz="2500" dirty="0" err="1"/>
              <a:t>Differental</a:t>
            </a:r>
            <a:r>
              <a:rPr lang="en-US" sz="2500" dirty="0"/>
              <a:t> </a:t>
            </a:r>
            <a:r>
              <a:rPr lang="en-US" sz="2500" dirty="0" err="1"/>
              <a:t>Unibus</a:t>
            </a:r>
            <a:r>
              <a:rPr lang="en-US" sz="2500" dirty="0"/>
              <a:t> Extender – which had been designed by Graham to extend the VAX 11/780 </a:t>
            </a:r>
            <a:r>
              <a:rPr lang="en-US" sz="2500" dirty="0" err="1"/>
              <a:t>Unibus</a:t>
            </a:r>
            <a:r>
              <a:rPr lang="en-US" sz="2500" dirty="0"/>
              <a:t> from the 2</a:t>
            </a:r>
            <a:r>
              <a:rPr lang="en-US" sz="2500" baseline="30000" dirty="0"/>
              <a:t>nd</a:t>
            </a:r>
            <a:r>
              <a:rPr lang="en-US" sz="2500" dirty="0"/>
              <a:t> floor Computer room to the Control Room, where the CAMAC (computer automated measurement and control) system was based</a:t>
            </a:r>
          </a:p>
          <a:p>
            <a:r>
              <a:rPr lang="en-US" sz="2500" dirty="0"/>
              <a:t>CAMAC was a distributed system and was interfaced to the </a:t>
            </a:r>
            <a:r>
              <a:rPr lang="en-US" sz="2500" dirty="0" err="1"/>
              <a:t>Interdata</a:t>
            </a:r>
            <a:r>
              <a:rPr lang="en-US" sz="2500" dirty="0"/>
              <a:t> Model 70 instrumentation computers – these were to be replaced with the VAX/VMS system</a:t>
            </a:r>
          </a:p>
          <a:p>
            <a:r>
              <a:rPr lang="en-US" sz="2500" dirty="0"/>
              <a:t>Ported the VAX/VMS CAMAC drive to a MicroVAX/QBUS system for RGO for the WHT Control System (spent some time working at </a:t>
            </a:r>
            <a:r>
              <a:rPr lang="en-AU" sz="2500" dirty="0" err="1"/>
              <a:t>Herstmonceux</a:t>
            </a:r>
            <a:r>
              <a:rPr lang="en-US" sz="2500" dirty="0"/>
              <a:t> with Lewis Jones)</a:t>
            </a:r>
          </a:p>
          <a:p>
            <a:r>
              <a:rPr lang="en-US" sz="2500" dirty="0"/>
              <a:t>Also responsible AAO CCD controller firmware and memory upgrades</a:t>
            </a:r>
          </a:p>
          <a:p>
            <a:pPr lvl="1"/>
            <a:r>
              <a:rPr lang="en-US" sz="2300" dirty="0"/>
              <a:t>CCD controller used an 8-bit microprocessor (Motorola 6809), operating at 1 MHz</a:t>
            </a:r>
          </a:p>
          <a:p>
            <a:pPr lvl="1"/>
            <a:r>
              <a:rPr lang="en-US" sz="2300" dirty="0"/>
              <a:t>Designed a 32 Kbyte memory extension card for the controller</a:t>
            </a:r>
          </a:p>
          <a:p>
            <a:r>
              <a:rPr lang="en-US" sz="2500" dirty="0"/>
              <a:t>New instrument control infrastructure, to replace CAMAC</a:t>
            </a:r>
          </a:p>
          <a:p>
            <a:pPr lvl="1"/>
            <a:r>
              <a:rPr lang="en-US" sz="2300" dirty="0"/>
              <a:t>Microprocessor based, running a real time O/S (0S9) using Eurocard boards (G64 bus) of various types</a:t>
            </a:r>
          </a:p>
          <a:p>
            <a:pPr lvl="1"/>
            <a:r>
              <a:rPr lang="en-US" sz="2300" dirty="0"/>
              <a:t>Serial links connected to first to serial ports on the VAX and then via Ethernet port servers</a:t>
            </a:r>
          </a:p>
          <a:p>
            <a:r>
              <a:rPr lang="en-US" sz="2500" dirty="0"/>
              <a:t>Took over management of VAX hardware in 1984 when Graham departed for JPL</a:t>
            </a:r>
          </a:p>
        </p:txBody>
      </p:sp>
    </p:spTree>
    <p:extLst>
      <p:ext uri="{BB962C8B-B14F-4D97-AF65-F5344CB8AC3E}">
        <p14:creationId xmlns:p14="http://schemas.microsoft.com/office/powerpoint/2010/main" val="97208732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Circuit</Template>
  <TotalTime>4867</TotalTime>
  <Words>1990</Words>
  <Application>Microsoft Office PowerPoint</Application>
  <PresentationFormat>Widescreen</PresentationFormat>
  <Paragraphs>205</Paragraphs>
  <Slides>17</Slides>
  <Notes>1</Notes>
  <HiddenSlides>3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Tw Cen MT</vt:lpstr>
      <vt:lpstr>Circuit</vt:lpstr>
      <vt:lpstr>A Short WALK IN THE WARRUmbungles bush</vt:lpstr>
      <vt:lpstr>My WALK</vt:lpstr>
      <vt:lpstr>AAO – What’s in an acronym</vt:lpstr>
      <vt:lpstr>DIRECTORS aND EXECUTIVE OFFICERS </vt:lpstr>
      <vt:lpstr>Some background</vt:lpstr>
      <vt:lpstr>PowerPoint Presentation</vt:lpstr>
      <vt:lpstr>Starting At the AAO</vt:lpstr>
      <vt:lpstr>AAO (SYDNEY) Electronics GROUP</vt:lpstr>
      <vt:lpstr>AAO/AAT FIRST Projects</vt:lpstr>
      <vt:lpstr>MY Mentors AT AAO</vt:lpstr>
      <vt:lpstr>INSTRUMENT involvement</vt:lpstr>
      <vt:lpstr>Instrument control AND INTERFACE technologies</vt:lpstr>
      <vt:lpstr>Achievements</vt:lpstr>
      <vt:lpstr>Technolgies that have endured</vt:lpstr>
      <vt:lpstr>In COnCLusion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Lew Waller</dc:creator>
  <cp:lastModifiedBy>Lew Waller</cp:lastModifiedBy>
  <cp:revision>91</cp:revision>
  <dcterms:created xsi:type="dcterms:W3CDTF">2024-09-29T02:30:22Z</dcterms:created>
  <dcterms:modified xsi:type="dcterms:W3CDTF">2024-10-02T11:47:34Z</dcterms:modified>
</cp:coreProperties>
</file>