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6" roundtripDataSignature="AMtx7miRh65mMYYRc4HjzeVkeBcjRljt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customschemas.google.com/relationships/presentationmetadata" Target="meta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" name="Google Shape;87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2" name="Google Shape;202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" name="Google Shape;203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2" name="Google Shape;212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3" name="Google Shape;213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9" name="Google Shape;229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0" name="Google Shape;230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8" name="Google Shape;238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9" name="Google Shape;239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0" name="Google Shape;250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1" name="Google Shape;251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2" name="Google Shape;262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3" name="Google Shape;263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71" name="Google Shape;271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1" name="Google Shape;291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2" name="Google Shape;292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1" name="Google Shape;301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2" name="Google Shape;302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0" name="Google Shape;310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1" name="Google Shape;311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9" name="Google Shape;319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0" name="Google Shape;320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0" name="Google Shape;330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1" name="Google Shape;331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4" name="Google Shape;344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5" name="Google Shape;345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8" name="Google Shape;358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9" name="Google Shape;359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5" name="Google Shape;375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6" name="Google Shape;376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3" name="Google Shape;393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4" name="Google Shape;394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6" name="Google Shape;406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7" name="Google Shape;407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7" name="Google Shape;417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8" name="Google Shape;418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4" name="Google Shape;424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5" name="Google Shape;425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9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1" name="Google Shape;431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2" name="Google Shape;432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8" name="Google Shape;438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9" name="Google Shape;439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" name="Google Shape;127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" name="Google Shape;128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9" name="Google Shape;139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0" name="Google Shape;140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0" name="Google Shape;150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" name="Google Shape;151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0" name="Google Shape;160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1" name="Google Shape;161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2" name="Google Shape;182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3" name="Google Shape;183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0" name="Google Shape;190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1" name="Google Shape;191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2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32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2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2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1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1"/>
          <p:cNvSpPr txBox="1"/>
          <p:nvPr>
            <p:ph idx="1" type="body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1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1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1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2"/>
          <p:cNvSpPr txBox="1"/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2"/>
          <p:cNvSpPr txBox="1"/>
          <p:nvPr>
            <p:ph idx="1" type="body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2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2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2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3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3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4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4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34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4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4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5"/>
          <p:cNvSpPr txBox="1"/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5"/>
          <p:cNvSpPr txBox="1"/>
          <p:nvPr>
            <p:ph idx="1" type="body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4" name="Google Shape;34;p35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5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5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6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6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6"/>
          <p:cNvSpPr txBox="1"/>
          <p:nvPr>
            <p:ph idx="2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6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6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6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7"/>
          <p:cNvSpPr txBox="1"/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7"/>
          <p:cNvSpPr txBox="1"/>
          <p:nvPr>
            <p:ph idx="1" type="body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37"/>
          <p:cNvSpPr txBox="1"/>
          <p:nvPr>
            <p:ph idx="2" type="body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7"/>
          <p:cNvSpPr txBox="1"/>
          <p:nvPr>
            <p:ph idx="3" type="body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7"/>
          <p:cNvSpPr txBox="1"/>
          <p:nvPr>
            <p:ph idx="4" type="body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7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7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7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8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8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8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8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9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9"/>
          <p:cNvSpPr txBox="1"/>
          <p:nvPr>
            <p:ph idx="1" type="body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9"/>
          <p:cNvSpPr txBox="1"/>
          <p:nvPr>
            <p:ph idx="2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9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9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9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0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0"/>
          <p:cNvSpPr/>
          <p:nvPr>
            <p:ph idx="2" type="pic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0"/>
          <p:cNvSpPr txBox="1"/>
          <p:nvPr>
            <p:ph idx="1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40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0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0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70C0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1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31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31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1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jpg"/><Relationship Id="rId4" Type="http://schemas.openxmlformats.org/officeDocument/2006/relationships/image" Target="../media/image33.jpg"/><Relationship Id="rId5" Type="http://schemas.openxmlformats.org/officeDocument/2006/relationships/image" Target="../media/image2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Relationship Id="rId4" Type="http://schemas.openxmlformats.org/officeDocument/2006/relationships/image" Target="../media/image2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5.jpg"/><Relationship Id="rId4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jpg"/><Relationship Id="rId4" Type="http://schemas.openxmlformats.org/officeDocument/2006/relationships/image" Target="../media/image28.jpg"/><Relationship Id="rId5" Type="http://schemas.openxmlformats.org/officeDocument/2006/relationships/image" Target="../media/image34.png"/><Relationship Id="rId6" Type="http://schemas.openxmlformats.org/officeDocument/2006/relationships/image" Target="../media/image3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jpg"/><Relationship Id="rId4" Type="http://schemas.openxmlformats.org/officeDocument/2006/relationships/image" Target="../media/image2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jpg"/><Relationship Id="rId4" Type="http://schemas.openxmlformats.org/officeDocument/2006/relationships/image" Target="../media/image37.jpg"/><Relationship Id="rId5" Type="http://schemas.openxmlformats.org/officeDocument/2006/relationships/image" Target="../media/image4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jpg"/><Relationship Id="rId4" Type="http://schemas.openxmlformats.org/officeDocument/2006/relationships/image" Target="../media/image58.png"/><Relationship Id="rId5" Type="http://schemas.openxmlformats.org/officeDocument/2006/relationships/image" Target="../media/image4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9.png"/><Relationship Id="rId4" Type="http://schemas.openxmlformats.org/officeDocument/2006/relationships/image" Target="../media/image48.png"/><Relationship Id="rId5" Type="http://schemas.openxmlformats.org/officeDocument/2006/relationships/image" Target="../media/image40.jpg"/><Relationship Id="rId6" Type="http://schemas.openxmlformats.org/officeDocument/2006/relationships/image" Target="../media/image60.png"/><Relationship Id="rId7" Type="http://schemas.openxmlformats.org/officeDocument/2006/relationships/image" Target="../media/image51.png"/><Relationship Id="rId8" Type="http://schemas.openxmlformats.org/officeDocument/2006/relationships/image" Target="../media/image4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4.jpg"/><Relationship Id="rId4" Type="http://schemas.openxmlformats.org/officeDocument/2006/relationships/image" Target="../media/image47.jpg"/><Relationship Id="rId10" Type="http://schemas.openxmlformats.org/officeDocument/2006/relationships/image" Target="../media/image53.jpg"/><Relationship Id="rId9" Type="http://schemas.openxmlformats.org/officeDocument/2006/relationships/image" Target="../media/image50.jpg"/><Relationship Id="rId5" Type="http://schemas.openxmlformats.org/officeDocument/2006/relationships/image" Target="../media/image63.png"/><Relationship Id="rId6" Type="http://schemas.openxmlformats.org/officeDocument/2006/relationships/image" Target="../media/image61.jpg"/><Relationship Id="rId7" Type="http://schemas.openxmlformats.org/officeDocument/2006/relationships/image" Target="../media/image45.jpg"/><Relationship Id="rId8" Type="http://schemas.openxmlformats.org/officeDocument/2006/relationships/image" Target="../media/image6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4.png"/><Relationship Id="rId4" Type="http://schemas.openxmlformats.org/officeDocument/2006/relationships/image" Target="../media/image5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7.jpg"/><Relationship Id="rId4" Type="http://schemas.openxmlformats.org/officeDocument/2006/relationships/image" Target="../media/image5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8.jpg"/><Relationship Id="rId6" Type="http://schemas.openxmlformats.org/officeDocument/2006/relationships/image" Target="../media/image17.jpg"/><Relationship Id="rId7" Type="http://schemas.openxmlformats.org/officeDocument/2006/relationships/image" Target="../media/image36.jpg"/><Relationship Id="rId8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7.jpg"/><Relationship Id="rId5" Type="http://schemas.openxmlformats.org/officeDocument/2006/relationships/image" Target="../media/image4.jpg"/><Relationship Id="rId6" Type="http://schemas.openxmlformats.org/officeDocument/2006/relationships/image" Target="../media/image11.jpg"/><Relationship Id="rId7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>
            <p:ph type="title"/>
          </p:nvPr>
        </p:nvSpPr>
        <p:spPr>
          <a:xfrm>
            <a:off x="-333793" y="13643"/>
            <a:ext cx="9811586" cy="1135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</a:rPr>
              <a:t>The 50</a:t>
            </a:r>
            <a:r>
              <a:rPr baseline="30000" lang="en-US" sz="2800">
                <a:solidFill>
                  <a:schemeClr val="lt1"/>
                </a:solidFill>
              </a:rPr>
              <a:t>th</a:t>
            </a:r>
            <a:r>
              <a:rPr lang="en-US" sz="2800">
                <a:solidFill>
                  <a:schemeClr val="lt1"/>
                </a:solidFill>
              </a:rPr>
              <a:t> Anniversary of the Australian Telescope</a:t>
            </a:r>
            <a:br>
              <a:rPr lang="en-US">
                <a:solidFill>
                  <a:schemeClr val="lt1"/>
                </a:solidFill>
              </a:rPr>
            </a:br>
            <a:r>
              <a:rPr lang="en-US" sz="2400">
                <a:solidFill>
                  <a:schemeClr val="lt1"/>
                </a:solidFill>
              </a:rPr>
              <a:t>2024 October 2 - 4</a:t>
            </a:r>
            <a:br>
              <a:rPr lang="en-US" sz="2400">
                <a:solidFill>
                  <a:schemeClr val="lt1"/>
                </a:solidFill>
              </a:rPr>
            </a:br>
            <a:endParaRPr sz="2400"/>
          </a:p>
        </p:txBody>
      </p:sp>
      <p:sp>
        <p:nvSpPr>
          <p:cNvPr id="90" name="Google Shape;90;p1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 b="10147" l="1557" r="3267" t="5240"/>
          <a:stretch/>
        </p:blipFill>
        <p:spPr>
          <a:xfrm>
            <a:off x="0" y="854417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0" y="914400"/>
            <a:ext cx="4716016" cy="2739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SOME EARLY HISTORY OF THE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ANGLO-AUSTRALIAN OBSERVATORY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Donald Morton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National Research Council of Canada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0" i="1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presented by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Christine Morton Démoré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University of Toronto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539552" y="-808155"/>
            <a:ext cx="777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7216775" y="6613525"/>
            <a:ext cx="1691489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Poster by NSW Tourist Office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0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07" name="Google Shape;207;p10"/>
          <p:cNvPicPr preferRelativeResize="0"/>
          <p:nvPr/>
        </p:nvPicPr>
        <p:blipFill rotWithShape="1">
          <a:blip r:embed="rId3">
            <a:alphaModFix/>
          </a:blip>
          <a:srcRect b="803" l="0" r="0" t="0"/>
          <a:stretch/>
        </p:blipFill>
        <p:spPr>
          <a:xfrm>
            <a:off x="0" y="381000"/>
            <a:ext cx="9144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/>
          <p:nvPr/>
        </p:nvSpPr>
        <p:spPr>
          <a:xfrm>
            <a:off x="3563888" y="0"/>
            <a:ext cx="18002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Bob Dean</a:t>
            </a:r>
            <a:endParaRPr/>
          </a:p>
        </p:txBody>
      </p:sp>
      <p:sp>
        <p:nvSpPr>
          <p:cNvPr id="209" name="Google Shape;209;p10"/>
          <p:cNvSpPr txBox="1"/>
          <p:nvPr/>
        </p:nvSpPr>
        <p:spPr>
          <a:xfrm>
            <a:off x="7826375" y="6629400"/>
            <a:ext cx="126365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 by David Malin</a:t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70C0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"/>
          <p:cNvSpPr txBox="1"/>
          <p:nvPr/>
        </p:nvSpPr>
        <p:spPr>
          <a:xfrm>
            <a:off x="9296400" y="1219200"/>
            <a:ext cx="254000" cy="396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1"/>
          <p:cNvSpPr txBox="1"/>
          <p:nvPr/>
        </p:nvSpPr>
        <p:spPr>
          <a:xfrm>
            <a:off x="3717925" y="42863"/>
            <a:ext cx="2487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17" name="Google Shape;217;p11"/>
          <p:cNvSpPr txBox="1"/>
          <p:nvPr/>
        </p:nvSpPr>
        <p:spPr>
          <a:xfrm>
            <a:off x="914400" y="-336677"/>
            <a:ext cx="1544638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John Straede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1"/>
          <p:cNvSpPr txBox="1"/>
          <p:nvPr/>
        </p:nvSpPr>
        <p:spPr>
          <a:xfrm>
            <a:off x="397907" y="4912542"/>
            <a:ext cx="834818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John Straede                     Bryony Phillips                    Pat Wallace 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1975 - 2001                        1975 - 1980                       1975 - 1980</a:t>
            </a:r>
            <a:endParaRPr/>
          </a:p>
        </p:txBody>
      </p:sp>
      <p:sp>
        <p:nvSpPr>
          <p:cNvPr id="219" name="Google Shape;219;p11"/>
          <p:cNvSpPr txBox="1"/>
          <p:nvPr/>
        </p:nvSpPr>
        <p:spPr>
          <a:xfrm>
            <a:off x="1886136" y="6021288"/>
            <a:ext cx="184731" cy="2308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1"/>
          <p:cNvSpPr txBox="1"/>
          <p:nvPr/>
        </p:nvSpPr>
        <p:spPr>
          <a:xfrm>
            <a:off x="2590584" y="3609158"/>
            <a:ext cx="13837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 from David Malin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1"/>
          <p:cNvSpPr txBox="1"/>
          <p:nvPr/>
        </p:nvSpPr>
        <p:spPr>
          <a:xfrm>
            <a:off x="6400800" y="6561138"/>
            <a:ext cx="1416050" cy="593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1"/>
          <p:cNvSpPr txBox="1"/>
          <p:nvPr/>
        </p:nvSpPr>
        <p:spPr>
          <a:xfrm>
            <a:off x="905385" y="149779"/>
            <a:ext cx="733322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AAO Software Team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Initially Maston Beard from CSIRO and Tom Wallace from ROE</a:t>
            </a:r>
            <a:endParaRPr/>
          </a:p>
        </p:txBody>
      </p:sp>
      <p:sp>
        <p:nvSpPr>
          <p:cNvPr id="223" name="Google Shape;223;p11"/>
          <p:cNvSpPr txBox="1"/>
          <p:nvPr/>
        </p:nvSpPr>
        <p:spPr>
          <a:xfrm>
            <a:off x="2215995" y="4620154"/>
            <a:ext cx="26481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11"/>
          <p:cNvPicPr preferRelativeResize="0"/>
          <p:nvPr/>
        </p:nvPicPr>
        <p:blipFill rotWithShape="1">
          <a:blip r:embed="rId3">
            <a:alphaModFix/>
          </a:blip>
          <a:srcRect b="10294" l="0" r="0" t="15935"/>
          <a:stretch/>
        </p:blipFill>
        <p:spPr>
          <a:xfrm>
            <a:off x="3210881" y="1563612"/>
            <a:ext cx="2878138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57217" y="1540365"/>
            <a:ext cx="3070019" cy="3162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49653" y="1572444"/>
            <a:ext cx="3254246" cy="3130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2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2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34" name="Google Shape;23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456863"/>
            <a:ext cx="9144000" cy="7314863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2"/>
          <p:cNvSpPr txBox="1"/>
          <p:nvPr/>
        </p:nvSpPr>
        <p:spPr>
          <a:xfrm>
            <a:off x="6444208" y="6614181"/>
            <a:ext cx="126365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 by David Malin</a:t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3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p13"/>
          <p:cNvPicPr preferRelativeResize="0"/>
          <p:nvPr/>
        </p:nvPicPr>
        <p:blipFill rotWithShape="1">
          <a:blip r:embed="rId3">
            <a:alphaModFix/>
          </a:blip>
          <a:srcRect b="40" l="24570" r="34" t="43394"/>
          <a:stretch/>
        </p:blipFill>
        <p:spPr>
          <a:xfrm rot="10800000">
            <a:off x="-576" y="20637"/>
            <a:ext cx="7315200" cy="6837363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 txBox="1"/>
          <p:nvPr/>
        </p:nvSpPr>
        <p:spPr>
          <a:xfrm>
            <a:off x="7340600" y="3120747"/>
            <a:ext cx="1937896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P.T. Wallace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B.A. Peterson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P.G. Murdin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I.J. Danziger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R.N. Manchester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F.G. Smith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M.J. Disney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K.F. Hartley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D.H.P. Jones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G.W. Wellgate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Nature</a:t>
            </a: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i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66</a:t>
            </a:r>
            <a:r>
              <a:rPr i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692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1977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3"/>
          <p:cNvSpPr txBox="1"/>
          <p:nvPr>
            <p:ph idx="1" type="body"/>
          </p:nvPr>
        </p:nvSpPr>
        <p:spPr>
          <a:xfrm>
            <a:off x="685800" y="2209800"/>
            <a:ext cx="6262464" cy="40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45" name="Google Shape;245;p13"/>
          <p:cNvSpPr txBox="1"/>
          <p:nvPr/>
        </p:nvSpPr>
        <p:spPr>
          <a:xfrm>
            <a:off x="7465256" y="183629"/>
            <a:ext cx="1657057" cy="29238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Vela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Pulsar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 = 89 ms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1977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Jan 24-27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Mt. Stromlo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Photometer</a:t>
            </a:r>
            <a:endParaRPr/>
          </a:p>
        </p:txBody>
      </p:sp>
      <p:pic>
        <p:nvPicPr>
          <p:cNvPr id="246" name="Google Shape;24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24027" y="0"/>
            <a:ext cx="2819400" cy="258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3"/>
          <p:cNvSpPr txBox="1"/>
          <p:nvPr/>
        </p:nvSpPr>
        <p:spPr>
          <a:xfrm>
            <a:off x="6019800" y="6629400"/>
            <a:ext cx="1320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Photos by David Malin</a:t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4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55" name="Google Shape;25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5735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4"/>
          <p:cNvSpPr txBox="1"/>
          <p:nvPr/>
        </p:nvSpPr>
        <p:spPr>
          <a:xfrm>
            <a:off x="2705876" y="0"/>
            <a:ext cx="179568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David Malin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4"/>
          <p:cNvSpPr txBox="1"/>
          <p:nvPr/>
        </p:nvSpPr>
        <p:spPr>
          <a:xfrm>
            <a:off x="8116424" y="6678037"/>
            <a:ext cx="109036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Photos by D. Carter</a:t>
            </a:r>
            <a:endParaRPr/>
          </a:p>
        </p:txBody>
      </p:sp>
      <p:pic>
        <p:nvPicPr>
          <p:cNvPr id="258" name="Google Shape;25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8773" y="-32251"/>
            <a:ext cx="4705227" cy="690964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4"/>
          <p:cNvSpPr txBox="1"/>
          <p:nvPr/>
        </p:nvSpPr>
        <p:spPr>
          <a:xfrm>
            <a:off x="4438773" y="6529143"/>
            <a:ext cx="478791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Published in </a:t>
            </a:r>
            <a:r>
              <a:rPr i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Dynamic Univers</a:t>
            </a: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 by T. P. Snow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5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66" name="Google Shape;266;p15"/>
          <p:cNvSpPr txBox="1"/>
          <p:nvPr>
            <p:ph idx="1" type="body"/>
          </p:nvPr>
        </p:nvSpPr>
        <p:spPr>
          <a:xfrm>
            <a:off x="5076056" y="188640"/>
            <a:ext cx="3767378" cy="2242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Shells of ejected stars around galaxies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Malin &amp; Carter 1980 </a:t>
            </a:r>
            <a:r>
              <a:rPr i="1" lang="en-US" sz="2400">
                <a:solidFill>
                  <a:schemeClr val="lt1"/>
                </a:solidFill>
              </a:rPr>
              <a:t>Nature</a:t>
            </a:r>
            <a:r>
              <a:rPr lang="en-US" sz="2400">
                <a:solidFill>
                  <a:schemeClr val="lt1"/>
                </a:solidFill>
              </a:rPr>
              <a:t> </a:t>
            </a:r>
            <a:r>
              <a:rPr b="1" lang="en-US" sz="2400">
                <a:solidFill>
                  <a:schemeClr val="lt1"/>
                </a:solidFill>
              </a:rPr>
              <a:t>285</a:t>
            </a:r>
            <a:r>
              <a:rPr lang="en-US" sz="2400">
                <a:solidFill>
                  <a:schemeClr val="lt1"/>
                </a:solidFill>
              </a:rPr>
              <a:t>, 642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267" name="Google Shape;267;p15"/>
          <p:cNvPicPr preferRelativeResize="0"/>
          <p:nvPr/>
        </p:nvPicPr>
        <p:blipFill rotWithShape="1">
          <a:blip r:embed="rId3">
            <a:alphaModFix/>
          </a:blip>
          <a:srcRect b="3022" l="5011" r="4455" t="4160"/>
          <a:stretch/>
        </p:blipFill>
        <p:spPr>
          <a:xfrm>
            <a:off x="0" y="0"/>
            <a:ext cx="45624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5"/>
          <p:cNvSpPr txBox="1"/>
          <p:nvPr/>
        </p:nvSpPr>
        <p:spPr>
          <a:xfrm>
            <a:off x="8116424" y="6678037"/>
            <a:ext cx="109036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Photos by D. Carter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>
            <a:alpha val="76862"/>
          </a:schemeClr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"/>
          <p:cNvSpPr txBox="1"/>
          <p:nvPr>
            <p:ph type="title"/>
          </p:nvPr>
        </p:nvSpPr>
        <p:spPr>
          <a:xfrm>
            <a:off x="381000" y="304800"/>
            <a:ext cx="533400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endParaRPr/>
          </a:p>
        </p:txBody>
      </p:sp>
      <p:pic>
        <p:nvPicPr>
          <p:cNvPr id="275" name="Google Shape;275;p16"/>
          <p:cNvPicPr preferRelativeResize="0"/>
          <p:nvPr/>
        </p:nvPicPr>
        <p:blipFill rotWithShape="1">
          <a:blip r:embed="rId3">
            <a:alphaModFix/>
          </a:blip>
          <a:srcRect b="0" l="16418" r="0" t="0"/>
          <a:stretch/>
        </p:blipFill>
        <p:spPr>
          <a:xfrm>
            <a:off x="225632" y="516121"/>
            <a:ext cx="4026542" cy="3212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1856" l="14961" r="26909" t="40463"/>
          <a:stretch/>
        </p:blipFill>
        <p:spPr>
          <a:xfrm rot="-5400000">
            <a:off x="4934686" y="-67396"/>
            <a:ext cx="3272856" cy="423126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6"/>
          <p:cNvSpPr txBox="1"/>
          <p:nvPr/>
        </p:nvSpPr>
        <p:spPr>
          <a:xfrm>
            <a:off x="2112891" y="-43264"/>
            <a:ext cx="882215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IR Photometer Spectrometer 1978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6"/>
          <p:cNvSpPr txBox="1"/>
          <p:nvPr/>
        </p:nvSpPr>
        <p:spPr>
          <a:xfrm>
            <a:off x="4862089" y="3061329"/>
            <a:ext cx="12907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John Barton</a:t>
            </a:r>
            <a:endParaRPr/>
          </a:p>
        </p:txBody>
      </p:sp>
      <p:sp>
        <p:nvSpPr>
          <p:cNvPr id="279" name="Google Shape;279;p16"/>
          <p:cNvSpPr txBox="1"/>
          <p:nvPr/>
        </p:nvSpPr>
        <p:spPr>
          <a:xfrm>
            <a:off x="7213323" y="3474384"/>
            <a:ext cx="1426616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Photos by David Malin</a:t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6"/>
          <p:cNvSpPr txBox="1"/>
          <p:nvPr/>
        </p:nvSpPr>
        <p:spPr>
          <a:xfrm flipH="1">
            <a:off x="4455479" y="7049974"/>
            <a:ext cx="703787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H2O</a:t>
            </a:r>
            <a:endParaRPr/>
          </a:p>
        </p:txBody>
      </p:sp>
      <p:pic>
        <p:nvPicPr>
          <p:cNvPr id="281" name="Google Shape;28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78158" y="3698237"/>
            <a:ext cx="4185912" cy="3185346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6"/>
          <p:cNvSpPr txBox="1"/>
          <p:nvPr/>
        </p:nvSpPr>
        <p:spPr>
          <a:xfrm>
            <a:off x="5076056" y="6186097"/>
            <a:ext cx="3103735" cy="6309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Barton, Phillips &amp; Allen 1979 </a:t>
            </a:r>
            <a:r>
              <a:rPr i="1"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MNRAS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187,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813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6"/>
          <p:cNvSpPr txBox="1"/>
          <p:nvPr/>
        </p:nvSpPr>
        <p:spPr>
          <a:xfrm flipH="1">
            <a:off x="5336525" y="5594637"/>
            <a:ext cx="59888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H2O</a:t>
            </a:r>
            <a:endParaRPr/>
          </a:p>
        </p:txBody>
      </p:sp>
      <p:sp>
        <p:nvSpPr>
          <p:cNvPr id="284" name="Google Shape;284;p16"/>
          <p:cNvSpPr txBox="1"/>
          <p:nvPr/>
        </p:nvSpPr>
        <p:spPr>
          <a:xfrm>
            <a:off x="5330166" y="4008039"/>
            <a:ext cx="82266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Black Body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6"/>
          <p:cNvSpPr txBox="1"/>
          <p:nvPr/>
        </p:nvSpPr>
        <p:spPr>
          <a:xfrm>
            <a:off x="1691680" y="3061329"/>
            <a:ext cx="144016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David Allen</a:t>
            </a:r>
            <a:endParaRPr/>
          </a:p>
        </p:txBody>
      </p:sp>
      <p:sp>
        <p:nvSpPr>
          <p:cNvPr id="286" name="Google Shape;286;p16"/>
          <p:cNvSpPr txBox="1"/>
          <p:nvPr/>
        </p:nvSpPr>
        <p:spPr>
          <a:xfrm>
            <a:off x="4839097" y="3646075"/>
            <a:ext cx="377680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Molecular Bands Show Presence of M Star</a:t>
            </a:r>
            <a:endParaRPr/>
          </a:p>
        </p:txBody>
      </p:sp>
      <p:pic>
        <p:nvPicPr>
          <p:cNvPr id="287" name="Google Shape;287;p16"/>
          <p:cNvPicPr preferRelativeResize="0"/>
          <p:nvPr/>
        </p:nvPicPr>
        <p:blipFill rotWithShape="1">
          <a:blip r:embed="rId6">
            <a:alphaModFix/>
          </a:blip>
          <a:srcRect b="10294" l="0" r="0" t="15935"/>
          <a:stretch/>
        </p:blipFill>
        <p:spPr>
          <a:xfrm>
            <a:off x="818996" y="3698237"/>
            <a:ext cx="2878138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6"/>
          <p:cNvSpPr txBox="1"/>
          <p:nvPr/>
        </p:nvSpPr>
        <p:spPr>
          <a:xfrm>
            <a:off x="1378555" y="6504057"/>
            <a:ext cx="146867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Briony Phillips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7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7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96" name="Google Shape;29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288" y="762000"/>
            <a:ext cx="9144000" cy="609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7"/>
          <p:cNvSpPr txBox="1"/>
          <p:nvPr/>
        </p:nvSpPr>
        <p:spPr>
          <a:xfrm>
            <a:off x="588330" y="150167"/>
            <a:ext cx="790472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Alec Boxenberg and the Image Photon Counting System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7"/>
          <p:cNvSpPr txBox="1"/>
          <p:nvPr/>
        </p:nvSpPr>
        <p:spPr>
          <a:xfrm>
            <a:off x="336550" y="6612414"/>
            <a:ext cx="126365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 by David Malin</a:t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8"/>
          <p:cNvSpPr txBox="1"/>
          <p:nvPr>
            <p:ph type="title"/>
          </p:nvPr>
        </p:nvSpPr>
        <p:spPr>
          <a:xfrm>
            <a:off x="2339752" y="288936"/>
            <a:ext cx="4320480" cy="548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</a:rPr>
              <a:t>IPCS Spectra of Quasars</a:t>
            </a:r>
            <a:br>
              <a:rPr lang="en-US">
                <a:solidFill>
                  <a:schemeClr val="lt1"/>
                </a:solidFill>
              </a:rPr>
            </a:br>
            <a:endParaRPr/>
          </a:p>
        </p:txBody>
      </p:sp>
      <p:sp>
        <p:nvSpPr>
          <p:cNvPr id="305" name="Google Shape;305;p18"/>
          <p:cNvSpPr txBox="1"/>
          <p:nvPr>
            <p:ph idx="1" type="body"/>
          </p:nvPr>
        </p:nvSpPr>
        <p:spPr>
          <a:xfrm>
            <a:off x="6170993" y="837616"/>
            <a:ext cx="3024336" cy="4896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lt1"/>
                </a:solidFill>
              </a:rPr>
              <a:t>Radio QSO 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lt1"/>
                </a:solidFill>
              </a:rPr>
              <a:t>PKS 0528-250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lt1"/>
                </a:solidFill>
              </a:rPr>
              <a:t>z</a:t>
            </a:r>
            <a:r>
              <a:rPr lang="en-US" sz="1200">
                <a:solidFill>
                  <a:schemeClr val="lt1"/>
                </a:solidFill>
              </a:rPr>
              <a:t>em</a:t>
            </a:r>
            <a:r>
              <a:rPr lang="en-US" sz="2000">
                <a:solidFill>
                  <a:schemeClr val="lt1"/>
                </a:solidFill>
              </a:rPr>
              <a:t> = 2.765 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lt1"/>
                </a:solidFill>
              </a:rPr>
              <a:t>z</a:t>
            </a:r>
            <a:r>
              <a:rPr lang="en-US" sz="1200">
                <a:solidFill>
                  <a:schemeClr val="lt1"/>
                </a:solidFill>
              </a:rPr>
              <a:t>abs</a:t>
            </a:r>
            <a:r>
              <a:rPr lang="en-US" sz="2000">
                <a:solidFill>
                  <a:schemeClr val="lt1"/>
                </a:solidFill>
              </a:rPr>
              <a:t> = 2.81322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lt1"/>
                </a:solidFill>
              </a:rPr>
              <a:t>z</a:t>
            </a:r>
            <a:r>
              <a:rPr lang="en-US" sz="1200">
                <a:solidFill>
                  <a:schemeClr val="lt1"/>
                </a:solidFill>
              </a:rPr>
              <a:t>abs</a:t>
            </a:r>
            <a:r>
              <a:rPr lang="en-US" sz="2000">
                <a:solidFill>
                  <a:schemeClr val="lt1"/>
                </a:solidFill>
              </a:rPr>
              <a:t> = 2.81100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lt1"/>
                </a:solidFill>
              </a:rPr>
              <a:t>Z</a:t>
            </a:r>
            <a:r>
              <a:rPr lang="en-US" sz="1200">
                <a:solidFill>
                  <a:schemeClr val="lt1"/>
                </a:solidFill>
              </a:rPr>
              <a:t>abs</a:t>
            </a:r>
            <a:r>
              <a:rPr lang="en-US" sz="2000">
                <a:solidFill>
                  <a:schemeClr val="lt1"/>
                </a:solidFill>
              </a:rPr>
              <a:t> = 2.53758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lt1"/>
                </a:solidFill>
              </a:rPr>
              <a:t>Z</a:t>
            </a:r>
            <a:r>
              <a:rPr lang="en-US" sz="1200">
                <a:solidFill>
                  <a:schemeClr val="lt1"/>
                </a:solidFill>
              </a:rPr>
              <a:t>abs</a:t>
            </a:r>
            <a:r>
              <a:rPr lang="en-US" sz="2000">
                <a:solidFill>
                  <a:schemeClr val="lt1"/>
                </a:solidFill>
              </a:rPr>
              <a:t> = 2.14077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lt1"/>
                </a:solidFill>
              </a:rPr>
              <a:t>Morton, Chen, Wright, Peterson, Jauncey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lt1"/>
                </a:solidFill>
              </a:rPr>
              <a:t>1980</a:t>
            </a:r>
            <a:r>
              <a:rPr i="1" lang="en-US" sz="2000">
                <a:solidFill>
                  <a:schemeClr val="lt1"/>
                </a:solidFill>
              </a:rPr>
              <a:t> MNRAS</a:t>
            </a:r>
            <a:r>
              <a:rPr lang="en-US" sz="2000">
                <a:solidFill>
                  <a:schemeClr val="lt1"/>
                </a:solidFill>
              </a:rPr>
              <a:t> </a:t>
            </a:r>
            <a:r>
              <a:rPr b="1" lang="en-US" sz="2000">
                <a:solidFill>
                  <a:schemeClr val="lt1"/>
                </a:solidFill>
              </a:rPr>
              <a:t>193</a:t>
            </a:r>
            <a:r>
              <a:rPr lang="en-US" sz="2000">
                <a:solidFill>
                  <a:schemeClr val="lt1"/>
                </a:solidFill>
              </a:rPr>
              <a:t>, 399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id="306" name="Google Shape;30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7525" y="564856"/>
            <a:ext cx="5836907" cy="630762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8"/>
          <p:cNvSpPr txBox="1"/>
          <p:nvPr/>
        </p:nvSpPr>
        <p:spPr>
          <a:xfrm>
            <a:off x="2286000" y="3187535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abs</a:t>
            </a: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= 2.81100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9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9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315" name="Google Shape;31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6690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9"/>
          <p:cNvSpPr txBox="1"/>
          <p:nvPr/>
        </p:nvSpPr>
        <p:spPr>
          <a:xfrm>
            <a:off x="6669088" y="332656"/>
            <a:ext cx="2416046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IPCS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Pulsar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Images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B. A. Peterson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P. G. Murdin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P. T. Wallace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R. N. Manchester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A. J. Penny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A. Jordan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 .F. Hartley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D. King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1978 </a:t>
            </a:r>
            <a:r>
              <a:rPr i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Nature</a:t>
            </a: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276</a:t>
            </a: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478</a:t>
            </a:r>
            <a:endParaRPr/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/>
          <p:nvPr/>
        </p:nvSpPr>
        <p:spPr>
          <a:xfrm>
            <a:off x="179512" y="142845"/>
            <a:ext cx="669674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Christine (Kirsty) Morton keeping time at the AAT, 1982</a:t>
            </a:r>
            <a:endParaRPr/>
          </a:p>
        </p:txBody>
      </p:sp>
      <p:pic>
        <p:nvPicPr>
          <p:cNvPr descr="A child standing on a sidewalk&#10;&#10;Description automatically generated" id="100" name="Google Shape;10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556262" y="1654229"/>
            <a:ext cx="5733253" cy="39556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on a bench in the woods&#10;&#10;Description automatically generated" id="101" name="Google Shape;10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3354" y="1376771"/>
            <a:ext cx="4319126" cy="422108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 txBox="1"/>
          <p:nvPr/>
        </p:nvSpPr>
        <p:spPr>
          <a:xfrm>
            <a:off x="5220072" y="5646058"/>
            <a:ext cx="331236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Morton family in the Warrumbungles, 1985</a:t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7866232" y="6597352"/>
            <a:ext cx="1332416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Photos by Don Morton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0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0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324" name="Google Shape;324;p20"/>
          <p:cNvPicPr preferRelativeResize="0"/>
          <p:nvPr/>
        </p:nvPicPr>
        <p:blipFill rotWithShape="1">
          <a:blip r:embed="rId3">
            <a:alphaModFix/>
          </a:blip>
          <a:srcRect b="12625" l="17406" r="23123" t="56602"/>
          <a:stretch/>
        </p:blipFill>
        <p:spPr>
          <a:xfrm>
            <a:off x="14808" y="609600"/>
            <a:ext cx="9129192" cy="6542588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0"/>
          <p:cNvSpPr txBox="1"/>
          <p:nvPr/>
        </p:nvSpPr>
        <p:spPr>
          <a:xfrm>
            <a:off x="2308225" y="6621463"/>
            <a:ext cx="18415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20"/>
          <p:cNvSpPr txBox="1"/>
          <p:nvPr/>
        </p:nvSpPr>
        <p:spPr>
          <a:xfrm>
            <a:off x="1403648" y="84137"/>
            <a:ext cx="72008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Fiber Plate at Auxiliary Cassegrain Focus  1982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0"/>
          <p:cNvSpPr txBox="1"/>
          <p:nvPr/>
        </p:nvSpPr>
        <p:spPr>
          <a:xfrm>
            <a:off x="249636" y="6599078"/>
            <a:ext cx="126365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 by David Malin</a:t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1"/>
          <p:cNvSpPr txBox="1"/>
          <p:nvPr>
            <p:ph type="title"/>
          </p:nvPr>
        </p:nvSpPr>
        <p:spPr>
          <a:xfrm rot="10800000">
            <a:off x="8458200" y="1752600"/>
            <a:ext cx="76200" cy="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4" name="Google Shape;334;p21"/>
          <p:cNvPicPr preferRelativeResize="0"/>
          <p:nvPr/>
        </p:nvPicPr>
        <p:blipFill rotWithShape="1">
          <a:blip r:embed="rId3">
            <a:alphaModFix/>
          </a:blip>
          <a:srcRect b="3310" l="21166" r="19129" t="46031"/>
          <a:stretch/>
        </p:blipFill>
        <p:spPr>
          <a:xfrm rot="10800000">
            <a:off x="-684584" y="-2"/>
            <a:ext cx="7740188" cy="8808644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1"/>
          <p:cNvSpPr txBox="1"/>
          <p:nvPr>
            <p:ph idx="1" type="body"/>
          </p:nvPr>
        </p:nvSpPr>
        <p:spPr>
          <a:xfrm>
            <a:off x="7956376" y="3535050"/>
            <a:ext cx="1196605" cy="3926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/>
          </a:p>
        </p:txBody>
      </p:sp>
      <p:sp>
        <p:nvSpPr>
          <p:cNvPr id="336" name="Google Shape;336;p21"/>
          <p:cNvSpPr txBox="1"/>
          <p:nvPr/>
        </p:nvSpPr>
        <p:spPr>
          <a:xfrm>
            <a:off x="683568" y="0"/>
            <a:ext cx="547260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Multiple Spectra through Optical Fibers</a:t>
            </a:r>
            <a:endParaRPr/>
          </a:p>
        </p:txBody>
      </p:sp>
      <p:pic>
        <p:nvPicPr>
          <p:cNvPr id="337" name="Google Shape;33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55606" y="-2"/>
            <a:ext cx="2069872" cy="3047943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1"/>
          <p:cNvSpPr txBox="1"/>
          <p:nvPr/>
        </p:nvSpPr>
        <p:spPr>
          <a:xfrm>
            <a:off x="6960745" y="2973614"/>
            <a:ext cx="229421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Richard Ellis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Durham University</a:t>
            </a:r>
            <a:endParaRPr/>
          </a:p>
        </p:txBody>
      </p:sp>
      <p:sp>
        <p:nvSpPr>
          <p:cNvPr id="339" name="Google Shape;339;p21"/>
          <p:cNvSpPr txBox="1"/>
          <p:nvPr/>
        </p:nvSpPr>
        <p:spPr>
          <a:xfrm>
            <a:off x="7916654" y="2388839"/>
            <a:ext cx="115929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 by David Malin</a:t>
            </a: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90231" y="3681501"/>
            <a:ext cx="2057677" cy="274357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1"/>
          <p:cNvSpPr txBox="1"/>
          <p:nvPr/>
        </p:nvSpPr>
        <p:spPr>
          <a:xfrm>
            <a:off x="7090230" y="6455060"/>
            <a:ext cx="229421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Peter Gray AAO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2"/>
          <p:cNvSpPr txBox="1"/>
          <p:nvPr>
            <p:ph type="ctrTitle"/>
          </p:nvPr>
        </p:nvSpPr>
        <p:spPr>
          <a:xfrm flipH="1" rot="10800000">
            <a:off x="3851920" y="3789040"/>
            <a:ext cx="144016" cy="216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/>
          </a:p>
        </p:txBody>
      </p:sp>
      <p:sp>
        <p:nvSpPr>
          <p:cNvPr id="348" name="Google Shape;348;p22"/>
          <p:cNvSpPr txBox="1"/>
          <p:nvPr>
            <p:ph idx="1" type="subTitle"/>
          </p:nvPr>
        </p:nvSpPr>
        <p:spPr>
          <a:xfrm>
            <a:off x="4067944" y="5373216"/>
            <a:ext cx="144016" cy="1935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/>
          </a:p>
        </p:txBody>
      </p:sp>
      <p:pic>
        <p:nvPicPr>
          <p:cNvPr id="349" name="Google Shape;349;p22"/>
          <p:cNvPicPr preferRelativeResize="0"/>
          <p:nvPr/>
        </p:nvPicPr>
        <p:blipFill rotWithShape="1">
          <a:blip r:embed="rId3">
            <a:alphaModFix/>
          </a:blip>
          <a:srcRect b="38936" l="0" r="26761" t="9059"/>
          <a:stretch/>
        </p:blipFill>
        <p:spPr>
          <a:xfrm>
            <a:off x="6221111" y="-22516"/>
            <a:ext cx="2506401" cy="266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25819"/>
            <a:ext cx="5743276" cy="6142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0433" y="4383196"/>
            <a:ext cx="3403567" cy="2492896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2"/>
          <p:cNvSpPr txBox="1"/>
          <p:nvPr/>
        </p:nvSpPr>
        <p:spPr>
          <a:xfrm>
            <a:off x="680535" y="116632"/>
            <a:ext cx="437651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Fiber Spectra with UK Schmidt</a:t>
            </a:r>
            <a:endParaRPr/>
          </a:p>
        </p:txBody>
      </p:sp>
      <p:sp>
        <p:nvSpPr>
          <p:cNvPr id="353" name="Google Shape;353;p22"/>
          <p:cNvSpPr txBox="1"/>
          <p:nvPr/>
        </p:nvSpPr>
        <p:spPr>
          <a:xfrm>
            <a:off x="5804624" y="3160108"/>
            <a:ext cx="301890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 galaxies, 3 sky spectra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5800 – 7000 A with Durham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CCD camera showing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[N III], Ha, [N II] em, Na abs</a:t>
            </a:r>
            <a:endParaRPr/>
          </a:p>
        </p:txBody>
      </p:sp>
      <p:sp>
        <p:nvSpPr>
          <p:cNvPr id="354" name="Google Shape;354;p22"/>
          <p:cNvSpPr txBox="1"/>
          <p:nvPr/>
        </p:nvSpPr>
        <p:spPr>
          <a:xfrm>
            <a:off x="6500965" y="2692156"/>
            <a:ext cx="149694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Fred Watson</a:t>
            </a:r>
            <a:endParaRPr/>
          </a:p>
        </p:txBody>
      </p:sp>
      <p:sp>
        <p:nvSpPr>
          <p:cNvPr id="355" name="Google Shape;355;p22"/>
          <p:cNvSpPr txBox="1"/>
          <p:nvPr/>
        </p:nvSpPr>
        <p:spPr>
          <a:xfrm>
            <a:off x="7921345" y="2669397"/>
            <a:ext cx="115929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 by David Malin</a:t>
            </a: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3"/>
          <p:cNvSpPr txBox="1"/>
          <p:nvPr>
            <p:ph type="ctrTitle"/>
          </p:nvPr>
        </p:nvSpPr>
        <p:spPr>
          <a:xfrm flipH="1" rot="10800000">
            <a:off x="2771800" y="1484784"/>
            <a:ext cx="4608512" cy="26642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     </a:t>
            </a:r>
            <a:endParaRPr/>
          </a:p>
        </p:txBody>
      </p:sp>
      <p:sp>
        <p:nvSpPr>
          <p:cNvPr id="362" name="Google Shape;362;p23"/>
          <p:cNvSpPr txBox="1"/>
          <p:nvPr>
            <p:ph idx="1" type="subTitle"/>
          </p:nvPr>
        </p:nvSpPr>
        <p:spPr>
          <a:xfrm>
            <a:off x="5977645" y="6263891"/>
            <a:ext cx="4160670" cy="4248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3" name="Google Shape;363;p23"/>
          <p:cNvSpPr txBox="1"/>
          <p:nvPr/>
        </p:nvSpPr>
        <p:spPr>
          <a:xfrm>
            <a:off x="-756592" y="39754"/>
            <a:ext cx="9356059" cy="985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Site Electronics - Lew Denning                 Night Assistants</a:t>
            </a:r>
            <a:endParaRPr/>
          </a:p>
          <a:p>
            <a:pPr indent="0" lvl="0" marL="0" marR="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/>
          </a:p>
        </p:txBody>
      </p:sp>
      <p:pic>
        <p:nvPicPr>
          <p:cNvPr id="364" name="Google Shape;36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8724" y="1053608"/>
            <a:ext cx="2415302" cy="2150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96340" y="1059122"/>
            <a:ext cx="2247660" cy="215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3"/>
          <p:cNvPicPr preferRelativeResize="0"/>
          <p:nvPr/>
        </p:nvPicPr>
        <p:blipFill rotWithShape="1">
          <a:blip r:embed="rId5">
            <a:alphaModFix/>
          </a:blip>
          <a:srcRect b="42427" l="1231" r="78362" t="29446"/>
          <a:stretch/>
        </p:blipFill>
        <p:spPr>
          <a:xfrm>
            <a:off x="4489045" y="3811749"/>
            <a:ext cx="2283971" cy="2480141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3"/>
          <p:cNvSpPr txBox="1"/>
          <p:nvPr/>
        </p:nvSpPr>
        <p:spPr>
          <a:xfrm>
            <a:off x="4921446" y="3168419"/>
            <a:ext cx="386516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Kevin Cooper           Frank Freeman</a:t>
            </a:r>
            <a:endParaRPr/>
          </a:p>
        </p:txBody>
      </p:sp>
      <p:sp>
        <p:nvSpPr>
          <p:cNvPr id="368" name="Google Shape;368;p23"/>
          <p:cNvSpPr txBox="1"/>
          <p:nvPr/>
        </p:nvSpPr>
        <p:spPr>
          <a:xfrm>
            <a:off x="2857019" y="6299733"/>
            <a:ext cx="5981189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Tom Cragg             Gordon Shafer                 Steve Lee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27337" y="3861509"/>
            <a:ext cx="2265892" cy="238853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3"/>
          <p:cNvSpPr txBox="1"/>
          <p:nvPr/>
        </p:nvSpPr>
        <p:spPr>
          <a:xfrm>
            <a:off x="224496" y="6669360"/>
            <a:ext cx="1332416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Photos by David Malin</a:t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9653" y="554231"/>
            <a:ext cx="2697625" cy="3044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71935" y="3811750"/>
            <a:ext cx="1766789" cy="2480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4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379" name="Google Shape;379;p24"/>
          <p:cNvPicPr preferRelativeResize="0"/>
          <p:nvPr/>
        </p:nvPicPr>
        <p:blipFill rotWithShape="1">
          <a:blip r:embed="rId3">
            <a:alphaModFix/>
          </a:blip>
          <a:srcRect b="45330" l="41339" r="2909" t="8781"/>
          <a:stretch/>
        </p:blipFill>
        <p:spPr>
          <a:xfrm>
            <a:off x="6726191" y="0"/>
            <a:ext cx="2580676" cy="2706724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4"/>
          <p:cNvSpPr txBox="1"/>
          <p:nvPr>
            <p:ph idx="1" type="body"/>
          </p:nvPr>
        </p:nvSpPr>
        <p:spPr>
          <a:xfrm>
            <a:off x="9144000" y="1981200"/>
            <a:ext cx="457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lt1"/>
              </a:solidFill>
            </a:endParaRPr>
          </a:p>
        </p:txBody>
      </p:sp>
      <p:pic>
        <p:nvPicPr>
          <p:cNvPr id="381" name="Google Shape;381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273131"/>
            <a:ext cx="2123794" cy="297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39768" y="3299407"/>
            <a:ext cx="2358367" cy="296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4"/>
          <p:cNvPicPr preferRelativeResize="0"/>
          <p:nvPr/>
        </p:nvPicPr>
        <p:blipFill rotWithShape="1">
          <a:blip r:embed="rId6">
            <a:alphaModFix/>
          </a:blip>
          <a:srcRect b="29992" l="61656" r="8348" t="13773"/>
          <a:stretch/>
        </p:blipFill>
        <p:spPr>
          <a:xfrm>
            <a:off x="2293280" y="-54627"/>
            <a:ext cx="2204856" cy="275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29588" y="3267449"/>
            <a:ext cx="2568315" cy="300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997903" y="3288011"/>
            <a:ext cx="2374697" cy="300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516155" y="0"/>
            <a:ext cx="2201282" cy="270621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24"/>
          <p:cNvSpPr txBox="1"/>
          <p:nvPr/>
        </p:nvSpPr>
        <p:spPr>
          <a:xfrm>
            <a:off x="1457586" y="6627168"/>
            <a:ext cx="1332416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Photos by David Malin</a:t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24"/>
          <p:cNvPicPr preferRelativeResize="0"/>
          <p:nvPr/>
        </p:nvPicPr>
        <p:blipFill rotWithShape="1">
          <a:blip r:embed="rId10">
            <a:alphaModFix/>
          </a:blip>
          <a:srcRect b="51700" l="34692" r="25143" t="16418"/>
          <a:stretch/>
        </p:blipFill>
        <p:spPr>
          <a:xfrm flipH="1">
            <a:off x="0" y="-40684"/>
            <a:ext cx="2302545" cy="2740832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4"/>
          <p:cNvSpPr txBox="1"/>
          <p:nvPr/>
        </p:nvSpPr>
        <p:spPr>
          <a:xfrm>
            <a:off x="325751" y="2668006"/>
            <a:ext cx="870986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Malcolm Smith                    Alan Wright                   David Hanes                Gordon Robertson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 ROE, CTIO                      to Parkes               to Queens U, Canada             to U Sydney</a:t>
            </a:r>
            <a:endParaRPr/>
          </a:p>
        </p:txBody>
      </p:sp>
      <p:sp>
        <p:nvSpPr>
          <p:cNvPr id="390" name="Google Shape;390;p24"/>
          <p:cNvSpPr txBox="1"/>
          <p:nvPr/>
        </p:nvSpPr>
        <p:spPr>
          <a:xfrm>
            <a:off x="313897" y="6211124"/>
            <a:ext cx="858760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John Storey                    Jeremy Bailey                      Pat Roche                     Warrick Couch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to UNSW                          to UNSW                      to UCL, Oxford                 to Swinburne U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5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25"/>
          <p:cNvSpPr txBox="1"/>
          <p:nvPr>
            <p:ph idx="1" type="body"/>
          </p:nvPr>
        </p:nvSpPr>
        <p:spPr>
          <a:xfrm>
            <a:off x="1403648" y="3429000"/>
            <a:ext cx="7054552" cy="26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98" name="Google Shape;398;p25"/>
          <p:cNvSpPr txBox="1"/>
          <p:nvPr/>
        </p:nvSpPr>
        <p:spPr>
          <a:xfrm>
            <a:off x="2414671" y="5990727"/>
            <a:ext cx="4519186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Ben Gascoigne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Mt. Stromlo &amp; Siding Spring Observatories</a:t>
            </a:r>
            <a:endParaRPr/>
          </a:p>
        </p:txBody>
      </p:sp>
      <p:sp>
        <p:nvSpPr>
          <p:cNvPr id="399" name="Google Shape;399;p25"/>
          <p:cNvSpPr txBox="1"/>
          <p:nvPr/>
        </p:nvSpPr>
        <p:spPr>
          <a:xfrm>
            <a:off x="2698082" y="147604"/>
            <a:ext cx="395236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Commissioning Astronomer</a:t>
            </a:r>
            <a:endParaRPr/>
          </a:p>
        </p:txBody>
      </p:sp>
      <p:pic>
        <p:nvPicPr>
          <p:cNvPr id="400" name="Google Shape;400;p25"/>
          <p:cNvPicPr preferRelativeResize="0"/>
          <p:nvPr/>
        </p:nvPicPr>
        <p:blipFill rotWithShape="1">
          <a:blip r:embed="rId3">
            <a:alphaModFix/>
          </a:blip>
          <a:srcRect b="34972" l="16153" r="46440" t="9563"/>
          <a:stretch/>
        </p:blipFill>
        <p:spPr>
          <a:xfrm>
            <a:off x="-31703" y="609269"/>
            <a:ext cx="5373313" cy="5316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5"/>
          <p:cNvPicPr preferRelativeResize="0"/>
          <p:nvPr/>
        </p:nvPicPr>
        <p:blipFill rotWithShape="1">
          <a:blip r:embed="rId4">
            <a:alphaModFix/>
          </a:blip>
          <a:srcRect b="0" l="0" r="16176" t="15288"/>
          <a:stretch/>
        </p:blipFill>
        <p:spPr>
          <a:xfrm>
            <a:off x="5338431" y="609269"/>
            <a:ext cx="3805569" cy="5313529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5"/>
          <p:cNvSpPr txBox="1"/>
          <p:nvPr/>
        </p:nvSpPr>
        <p:spPr>
          <a:xfrm>
            <a:off x="6434010" y="5945987"/>
            <a:ext cx="171874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Cambridge University Press 1990</a:t>
            </a:r>
            <a:endParaRPr/>
          </a:p>
        </p:txBody>
      </p:sp>
      <p:sp>
        <p:nvSpPr>
          <p:cNvPr id="403" name="Google Shape;403;p25"/>
          <p:cNvSpPr txBox="1"/>
          <p:nvPr/>
        </p:nvSpPr>
        <p:spPr>
          <a:xfrm>
            <a:off x="4085288" y="5709317"/>
            <a:ext cx="1274708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 by David Malin</a:t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6"/>
          <p:cNvSpPr txBox="1"/>
          <p:nvPr>
            <p:ph type="title"/>
          </p:nvPr>
        </p:nvSpPr>
        <p:spPr>
          <a:xfrm>
            <a:off x="251520" y="-107255"/>
            <a:ext cx="8568952" cy="8514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</a:rPr>
              <a:t>Administration                                      Engineering</a:t>
            </a:r>
            <a:endParaRPr sz="2400"/>
          </a:p>
        </p:txBody>
      </p:sp>
      <p:sp>
        <p:nvSpPr>
          <p:cNvPr id="410" name="Google Shape;410;p26"/>
          <p:cNvSpPr txBox="1"/>
          <p:nvPr>
            <p:ph idx="1" type="body"/>
          </p:nvPr>
        </p:nvSpPr>
        <p:spPr>
          <a:xfrm>
            <a:off x="755576" y="4986289"/>
            <a:ext cx="7992888" cy="1142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Doug Cunliffe AO                               Peter Gillingham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   1968 - 1994                                       1971 - 1993                       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411" name="Google Shape;411;p26"/>
          <p:cNvPicPr preferRelativeResize="0"/>
          <p:nvPr/>
        </p:nvPicPr>
        <p:blipFill rotWithShape="1">
          <a:blip r:embed="rId3">
            <a:alphaModFix/>
          </a:blip>
          <a:srcRect b="46267" l="45021" r="21783" t="8943"/>
          <a:stretch/>
        </p:blipFill>
        <p:spPr>
          <a:xfrm>
            <a:off x="-15122" y="744166"/>
            <a:ext cx="4587122" cy="4129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6542" y="737680"/>
            <a:ext cx="4636408" cy="4129417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26"/>
          <p:cNvSpPr txBox="1"/>
          <p:nvPr/>
        </p:nvSpPr>
        <p:spPr>
          <a:xfrm>
            <a:off x="3059832" y="4626611"/>
            <a:ext cx="1368152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 by David Malin</a:t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26"/>
          <p:cNvSpPr txBox="1"/>
          <p:nvPr/>
        </p:nvSpPr>
        <p:spPr>
          <a:xfrm>
            <a:off x="7911473" y="4619725"/>
            <a:ext cx="121219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Photos by Don Morton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7"/>
          <p:cNvSpPr txBox="1"/>
          <p:nvPr>
            <p:ph type="ctrTitle"/>
          </p:nvPr>
        </p:nvSpPr>
        <p:spPr>
          <a:xfrm flipH="1" rot="10800000">
            <a:off x="3851920" y="3789040"/>
            <a:ext cx="144016" cy="216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/>
          </a:p>
        </p:txBody>
      </p:sp>
      <p:sp>
        <p:nvSpPr>
          <p:cNvPr id="421" name="Google Shape;421;p27"/>
          <p:cNvSpPr txBox="1"/>
          <p:nvPr>
            <p:ph idx="1" type="subTitle"/>
          </p:nvPr>
        </p:nvSpPr>
        <p:spPr>
          <a:xfrm>
            <a:off x="4067944" y="5373216"/>
            <a:ext cx="144016" cy="1935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8"/>
          <p:cNvSpPr txBox="1"/>
          <p:nvPr>
            <p:ph type="ctrTitle"/>
          </p:nvPr>
        </p:nvSpPr>
        <p:spPr>
          <a:xfrm flipH="1" rot="10800000">
            <a:off x="3851920" y="3789040"/>
            <a:ext cx="144016" cy="216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/>
          </a:p>
        </p:txBody>
      </p:sp>
      <p:sp>
        <p:nvSpPr>
          <p:cNvPr id="428" name="Google Shape;428;p28"/>
          <p:cNvSpPr txBox="1"/>
          <p:nvPr>
            <p:ph idx="1" type="subTitle"/>
          </p:nvPr>
        </p:nvSpPr>
        <p:spPr>
          <a:xfrm>
            <a:off x="4067944" y="5373216"/>
            <a:ext cx="144016" cy="1935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9"/>
          <p:cNvSpPr txBox="1"/>
          <p:nvPr>
            <p:ph type="ctrTitle"/>
          </p:nvPr>
        </p:nvSpPr>
        <p:spPr>
          <a:xfrm flipH="1" rot="10800000">
            <a:off x="3851920" y="3789040"/>
            <a:ext cx="144016" cy="216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/>
          </a:p>
        </p:txBody>
      </p:sp>
      <p:sp>
        <p:nvSpPr>
          <p:cNvPr id="435" name="Google Shape;435;p29"/>
          <p:cNvSpPr txBox="1"/>
          <p:nvPr>
            <p:ph idx="1" type="subTitle"/>
          </p:nvPr>
        </p:nvSpPr>
        <p:spPr>
          <a:xfrm>
            <a:off x="4067944" y="5373216"/>
            <a:ext cx="144016" cy="1935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179512" y="142845"/>
            <a:ext cx="662473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Christine Morton Demore: still studying waves</a:t>
            </a:r>
            <a:endParaRPr/>
          </a:p>
        </p:txBody>
      </p:sp>
      <p:sp>
        <p:nvSpPr>
          <p:cNvPr id="109" name="Google Shape;109;p3"/>
          <p:cNvSpPr txBox="1"/>
          <p:nvPr/>
        </p:nvSpPr>
        <p:spPr>
          <a:xfrm>
            <a:off x="4449171" y="3396688"/>
            <a:ext cx="464482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Demore family canoe camping in Ontario, 2024</a:t>
            </a:r>
            <a:endParaRPr/>
          </a:p>
        </p:txBody>
      </p:sp>
      <p:sp>
        <p:nvSpPr>
          <p:cNvPr id="110" name="Google Shape;110;p3"/>
          <p:cNvSpPr txBox="1"/>
          <p:nvPr/>
        </p:nvSpPr>
        <p:spPr>
          <a:xfrm>
            <a:off x="3442479" y="6360665"/>
            <a:ext cx="102884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 by Charles Demore</a:t>
            </a:r>
            <a:endParaRPr/>
          </a:p>
        </p:txBody>
      </p:sp>
      <p:grpSp>
        <p:nvGrpSpPr>
          <p:cNvPr id="111" name="Google Shape;111;p3"/>
          <p:cNvGrpSpPr/>
          <p:nvPr/>
        </p:nvGrpSpPr>
        <p:grpSpPr>
          <a:xfrm>
            <a:off x="62424" y="5718230"/>
            <a:ext cx="2061304" cy="1088687"/>
            <a:chOff x="62424" y="5584982"/>
            <a:chExt cx="2313594" cy="1221935"/>
          </a:xfrm>
        </p:grpSpPr>
        <p:pic>
          <p:nvPicPr>
            <p:cNvPr descr="Description: Dept_FAC_Med_Biophysics_655" id="112" name="Google Shape;112;p3"/>
            <p:cNvPicPr preferRelativeResize="0"/>
            <p:nvPr/>
          </p:nvPicPr>
          <p:blipFill rotWithShape="1">
            <a:blip r:embed="rId3">
              <a:alphaModFix/>
            </a:blip>
            <a:srcRect b="-6782" l="-2609" r="-2105" t="-6782"/>
            <a:stretch/>
          </p:blipFill>
          <p:spPr>
            <a:xfrm>
              <a:off x="68575" y="5584982"/>
              <a:ext cx="2307443" cy="5981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descr="SUNNYBROOK RESEARCH INSTITUTE" id="113" name="Google Shape;113;p3"/>
            <p:cNvPicPr preferRelativeResize="0"/>
            <p:nvPr/>
          </p:nvPicPr>
          <p:blipFill rotWithShape="1">
            <a:blip r:embed="rId4">
              <a:alphaModFix/>
            </a:blip>
            <a:srcRect b="0" l="-2636" r="-2077" t="0"/>
            <a:stretch/>
          </p:blipFill>
          <p:spPr>
            <a:xfrm>
              <a:off x="62424" y="6208730"/>
              <a:ext cx="2307443" cy="598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pic>
        <p:nvPicPr>
          <p:cNvPr descr="A person and person sitting under a tent&#10;&#10;Description automatically generated" id="114" name="Google Shape;114;p3"/>
          <p:cNvPicPr preferRelativeResize="0"/>
          <p:nvPr/>
        </p:nvPicPr>
        <p:blipFill rotWithShape="1">
          <a:blip r:embed="rId5">
            <a:alphaModFix/>
          </a:blip>
          <a:srcRect b="0" l="4491" r="0" t="27903"/>
          <a:stretch/>
        </p:blipFill>
        <p:spPr>
          <a:xfrm>
            <a:off x="4456691" y="4104575"/>
            <a:ext cx="4637306" cy="2625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/>
          <p:cNvPicPr preferRelativeResize="0"/>
          <p:nvPr/>
        </p:nvPicPr>
        <p:blipFill rotWithShape="1">
          <a:blip r:embed="rId6">
            <a:alphaModFix/>
          </a:blip>
          <a:srcRect b="35555" l="19853" r="23602" t="13374"/>
          <a:stretch/>
        </p:blipFill>
        <p:spPr>
          <a:xfrm>
            <a:off x="209272" y="789136"/>
            <a:ext cx="2191498" cy="263986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"/>
          <p:cNvSpPr txBox="1"/>
          <p:nvPr/>
        </p:nvSpPr>
        <p:spPr>
          <a:xfrm>
            <a:off x="449491" y="4636389"/>
            <a:ext cx="8181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Images by Jing Yang</a:t>
            </a:r>
            <a:endParaRPr/>
          </a:p>
        </p:txBody>
      </p:sp>
      <p:sp>
        <p:nvSpPr>
          <p:cNvPr id="117" name="Google Shape;117;p3"/>
          <p:cNvSpPr txBox="1"/>
          <p:nvPr/>
        </p:nvSpPr>
        <p:spPr>
          <a:xfrm>
            <a:off x="2463268" y="1581694"/>
            <a:ext cx="190006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 MHz + 2 MHz transducer array</a:t>
            </a:r>
            <a:endParaRPr/>
          </a:p>
        </p:txBody>
      </p:sp>
      <p:grpSp>
        <p:nvGrpSpPr>
          <p:cNvPr id="118" name="Google Shape;118;p3"/>
          <p:cNvGrpSpPr/>
          <p:nvPr/>
        </p:nvGrpSpPr>
        <p:grpSpPr>
          <a:xfrm>
            <a:off x="4392852" y="542955"/>
            <a:ext cx="4581739" cy="2789096"/>
            <a:chOff x="4377912" y="763461"/>
            <a:chExt cx="4272596" cy="2600908"/>
          </a:xfrm>
        </p:grpSpPr>
        <p:pic>
          <p:nvPicPr>
            <p:cNvPr id="119" name="Google Shape;119;p3"/>
            <p:cNvPicPr preferRelativeResize="0"/>
            <p:nvPr/>
          </p:nvPicPr>
          <p:blipFill rotWithShape="1">
            <a:blip r:embed="rId7">
              <a:alphaModFix/>
            </a:blip>
            <a:srcRect b="0" l="0" r="0" t="18835"/>
            <a:stretch/>
          </p:blipFill>
          <p:spPr>
            <a:xfrm>
              <a:off x="4377912" y="763462"/>
              <a:ext cx="4272596" cy="26009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Google Shape;120;p3"/>
            <p:cNvSpPr txBox="1"/>
            <p:nvPr/>
          </p:nvSpPr>
          <p:spPr>
            <a:xfrm>
              <a:off x="4377912" y="763461"/>
              <a:ext cx="4272596" cy="329313"/>
            </a:xfrm>
            <a:prstGeom prst="rect">
              <a:avLst/>
            </a:prstGeom>
            <a:solidFill>
              <a:srgbClr val="FFFFFF">
                <a:alpha val="5882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Sunnybrook Ultrasound Imaging Group</a:t>
              </a:r>
              <a:endParaRPr/>
            </a:p>
          </p:txBody>
        </p:sp>
      </p:grpSp>
      <p:sp>
        <p:nvSpPr>
          <p:cNvPr id="121" name="Google Shape;121;p3"/>
          <p:cNvSpPr txBox="1"/>
          <p:nvPr/>
        </p:nvSpPr>
        <p:spPr>
          <a:xfrm>
            <a:off x="1119099" y="5040389"/>
            <a:ext cx="267242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High contrast image of vessels in tumour xenograft </a:t>
            </a:r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1209876" y="3161892"/>
            <a:ext cx="2493950" cy="1878497"/>
            <a:chOff x="1350409" y="3332461"/>
            <a:chExt cx="2493950" cy="1878497"/>
          </a:xfrm>
        </p:grpSpPr>
        <p:pic>
          <p:nvPicPr>
            <p:cNvPr id="123" name="Google Shape;123;p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350409" y="3332461"/>
              <a:ext cx="2486430" cy="18784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" name="Google Shape;124;p3"/>
            <p:cNvSpPr txBox="1"/>
            <p:nvPr/>
          </p:nvSpPr>
          <p:spPr>
            <a:xfrm>
              <a:off x="3484319" y="4808867"/>
              <a:ext cx="360040" cy="1384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 mm</a:t>
              </a: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0"/>
          <p:cNvSpPr txBox="1"/>
          <p:nvPr>
            <p:ph type="ctrTitle"/>
          </p:nvPr>
        </p:nvSpPr>
        <p:spPr>
          <a:xfrm flipH="1" rot="10800000">
            <a:off x="3851920" y="3789040"/>
            <a:ext cx="144016" cy="216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/>
          </a:p>
        </p:txBody>
      </p:sp>
      <p:sp>
        <p:nvSpPr>
          <p:cNvPr id="442" name="Google Shape;442;p30"/>
          <p:cNvSpPr txBox="1"/>
          <p:nvPr>
            <p:ph idx="1" type="subTitle"/>
          </p:nvPr>
        </p:nvSpPr>
        <p:spPr>
          <a:xfrm>
            <a:off x="4067944" y="5373216"/>
            <a:ext cx="144016" cy="1935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4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32" name="Google Shape;132;p4"/>
          <p:cNvPicPr preferRelativeResize="0"/>
          <p:nvPr/>
        </p:nvPicPr>
        <p:blipFill rotWithShape="1">
          <a:blip r:embed="rId3">
            <a:alphaModFix/>
          </a:blip>
          <a:srcRect b="5962" l="5373" r="4198" t="3473"/>
          <a:stretch/>
        </p:blipFill>
        <p:spPr>
          <a:xfrm>
            <a:off x="0" y="611188"/>
            <a:ext cx="9144000" cy="6246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4">
            <a:alphaModFix/>
          </a:blip>
          <a:srcRect b="23652" l="33252" r="39694" t="22496"/>
          <a:stretch/>
        </p:blipFill>
        <p:spPr>
          <a:xfrm>
            <a:off x="0" y="609600"/>
            <a:ext cx="32004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"/>
          <p:cNvSpPr txBox="1"/>
          <p:nvPr/>
        </p:nvSpPr>
        <p:spPr>
          <a:xfrm>
            <a:off x="179512" y="142845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Narrabri Intensity Interferometer  Hanbury Brown, John Davis, Roy Allen </a:t>
            </a:r>
            <a:endParaRPr/>
          </a:p>
        </p:txBody>
      </p:sp>
      <p:sp>
        <p:nvSpPr>
          <p:cNvPr id="135" name="Google Shape;135;p4"/>
          <p:cNvSpPr txBox="1"/>
          <p:nvPr/>
        </p:nvSpPr>
        <p:spPr>
          <a:xfrm>
            <a:off x="7391400" y="6561138"/>
            <a:ext cx="184150" cy="593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4"/>
          <p:cNvSpPr txBox="1"/>
          <p:nvPr/>
        </p:nvSpPr>
        <p:spPr>
          <a:xfrm>
            <a:off x="7727950" y="6629400"/>
            <a:ext cx="1236236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Photos by D. Morton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57613" y="0"/>
            <a:ext cx="5386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5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lt1"/>
                </a:solidFill>
              </a:rPr>
              <a:t>               </a:t>
            </a:r>
            <a:endParaRPr/>
          </a:p>
        </p:txBody>
      </p:sp>
      <p:sp>
        <p:nvSpPr>
          <p:cNvPr id="145" name="Google Shape;145;p5"/>
          <p:cNvSpPr txBox="1"/>
          <p:nvPr/>
        </p:nvSpPr>
        <p:spPr>
          <a:xfrm>
            <a:off x="-324544" y="4291203"/>
            <a:ext cx="3940175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The Wampler-Robinson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Image Dissector Scanner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with John Barton and the             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Boller &amp; Chivens Spectrograph</a:t>
            </a:r>
            <a:endParaRPr/>
          </a:p>
        </p:txBody>
      </p:sp>
      <p:sp>
        <p:nvSpPr>
          <p:cNvPr id="146" name="Google Shape;146;p5"/>
          <p:cNvSpPr txBox="1"/>
          <p:nvPr/>
        </p:nvSpPr>
        <p:spPr>
          <a:xfrm>
            <a:off x="7797800" y="6642101"/>
            <a:ext cx="1320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Photos by David Malin</a:t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99" y="-12701"/>
            <a:ext cx="3738314" cy="4075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r>
              <a:rPr lang="en-US"/>
              <a:t> </a:t>
            </a:r>
            <a:endParaRPr/>
          </a:p>
        </p:txBody>
      </p:sp>
      <p:sp>
        <p:nvSpPr>
          <p:cNvPr id="154" name="Google Shape;154;p6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5" name="Google Shape;155;p6"/>
          <p:cNvSpPr txBox="1"/>
          <p:nvPr/>
        </p:nvSpPr>
        <p:spPr>
          <a:xfrm>
            <a:off x="49141" y="89686"/>
            <a:ext cx="9088835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Spectrum of the Knot in the Optical Filament North-East of Cen 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by B. A. Peterson, R. J. Dickens &amp; R. D. Cannon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Publ. Astron. Soc. Australia</a:t>
            </a: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2,</a:t>
            </a: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366 Oct 1975. Observed Mar 1975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(The AAT was inaugurated on 16 Oct 1974)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</a:t>
            </a:r>
            <a:endParaRPr/>
          </a:p>
        </p:txBody>
      </p:sp>
      <p:sp>
        <p:nvSpPr>
          <p:cNvPr id="156" name="Google Shape;156;p6"/>
          <p:cNvSpPr txBox="1"/>
          <p:nvPr/>
        </p:nvSpPr>
        <p:spPr>
          <a:xfrm>
            <a:off x="1403648" y="5860373"/>
            <a:ext cx="569117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[S II] 6716/6731 indicates n</a:t>
            </a: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&lt; 10</a:t>
            </a: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^2</a:t>
            </a: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– 10^</a:t>
            </a: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Lack of [O I] 5577 indicates T</a:t>
            </a: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&lt; 3x10^</a:t>
            </a: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- 4x10^</a:t>
            </a: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pic>
        <p:nvPicPr>
          <p:cNvPr id="157" name="Google Shape;15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0779"/>
            <a:ext cx="9256200" cy="4449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/>
          <p:cNvSpPr txBox="1"/>
          <p:nvPr>
            <p:ph type="title"/>
          </p:nvPr>
        </p:nvSpPr>
        <p:spPr>
          <a:xfrm>
            <a:off x="-973587" y="158525"/>
            <a:ext cx="9571407" cy="682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</a:rPr>
              <a:t>Original Staff Astronomers and UK Fellows</a:t>
            </a:r>
            <a:br>
              <a:rPr lang="en-US">
                <a:solidFill>
                  <a:schemeClr val="lt1"/>
                </a:solidFill>
              </a:rPr>
            </a:br>
            <a:endParaRPr/>
          </a:p>
        </p:txBody>
      </p:sp>
      <p:pic>
        <p:nvPicPr>
          <p:cNvPr id="164" name="Google Shape;164;p7"/>
          <p:cNvPicPr preferRelativeResize="0"/>
          <p:nvPr/>
        </p:nvPicPr>
        <p:blipFill rotWithShape="1">
          <a:blip r:embed="rId3">
            <a:alphaModFix/>
          </a:blip>
          <a:srcRect b="71471" l="29613" r="63301" t="15735"/>
          <a:stretch/>
        </p:blipFill>
        <p:spPr>
          <a:xfrm>
            <a:off x="4716017" y="494102"/>
            <a:ext cx="1835695" cy="2606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7"/>
          <p:cNvPicPr preferRelativeResize="0"/>
          <p:nvPr/>
        </p:nvPicPr>
        <p:blipFill rotWithShape="1">
          <a:blip r:embed="rId4">
            <a:alphaModFix/>
          </a:blip>
          <a:srcRect b="10782" l="890" r="179" t="0"/>
          <a:stretch/>
        </p:blipFill>
        <p:spPr>
          <a:xfrm>
            <a:off x="49208" y="3628495"/>
            <a:ext cx="1930869" cy="256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7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59778" l="57643" r="8492" t="15143"/>
          <a:stretch/>
        </p:blipFill>
        <p:spPr>
          <a:xfrm>
            <a:off x="4683035" y="3738661"/>
            <a:ext cx="2020889" cy="2538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7"/>
          <p:cNvPicPr preferRelativeResize="0"/>
          <p:nvPr/>
        </p:nvPicPr>
        <p:blipFill rotWithShape="1">
          <a:blip r:embed="rId6">
            <a:alphaModFix/>
          </a:blip>
          <a:srcRect b="21318" l="49695" r="19875" t="21304"/>
          <a:stretch/>
        </p:blipFill>
        <p:spPr>
          <a:xfrm>
            <a:off x="2551112" y="3738661"/>
            <a:ext cx="2020888" cy="2539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7"/>
          <p:cNvPicPr preferRelativeResize="0"/>
          <p:nvPr/>
        </p:nvPicPr>
        <p:blipFill rotWithShape="1">
          <a:blip r:embed="rId3">
            <a:alphaModFix/>
          </a:blip>
          <a:srcRect b="72598" l="74229" r="17624" t="13382"/>
          <a:stretch/>
        </p:blipFill>
        <p:spPr>
          <a:xfrm>
            <a:off x="2434958" y="558307"/>
            <a:ext cx="1894818" cy="256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" y="549068"/>
            <a:ext cx="1835695" cy="256103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7"/>
          <p:cNvSpPr txBox="1"/>
          <p:nvPr/>
        </p:nvSpPr>
        <p:spPr>
          <a:xfrm>
            <a:off x="204196" y="3040382"/>
            <a:ext cx="160601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Louise Webster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 UNSW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7"/>
          <p:cNvSpPr txBox="1"/>
          <p:nvPr/>
        </p:nvSpPr>
        <p:spPr>
          <a:xfrm>
            <a:off x="204613" y="6189527"/>
            <a:ext cx="169950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Michael Penston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 ESA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7"/>
          <p:cNvSpPr txBox="1"/>
          <p:nvPr/>
        </p:nvSpPr>
        <p:spPr>
          <a:xfrm>
            <a:off x="2779106" y="3100172"/>
            <a:ext cx="159851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Bruce Peterson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 MSSSO</a:t>
            </a:r>
            <a:endParaRPr/>
          </a:p>
        </p:txBody>
      </p:sp>
      <p:sp>
        <p:nvSpPr>
          <p:cNvPr id="173" name="Google Shape;173;p7"/>
          <p:cNvSpPr txBox="1"/>
          <p:nvPr/>
        </p:nvSpPr>
        <p:spPr>
          <a:xfrm>
            <a:off x="7092280" y="3040381"/>
            <a:ext cx="150554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John Danziger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 ESO</a:t>
            </a:r>
            <a:endParaRPr/>
          </a:p>
        </p:txBody>
      </p:sp>
      <p:sp>
        <p:nvSpPr>
          <p:cNvPr id="174" name="Google Shape;174;p7"/>
          <p:cNvSpPr txBox="1"/>
          <p:nvPr/>
        </p:nvSpPr>
        <p:spPr>
          <a:xfrm>
            <a:off x="2927349" y="6222708"/>
            <a:ext cx="144142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Paul Murdin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 RGO, ROE</a:t>
            </a:r>
            <a:endParaRPr/>
          </a:p>
        </p:txBody>
      </p:sp>
      <p:sp>
        <p:nvSpPr>
          <p:cNvPr id="175" name="Google Shape;175;p7"/>
          <p:cNvSpPr txBox="1"/>
          <p:nvPr/>
        </p:nvSpPr>
        <p:spPr>
          <a:xfrm>
            <a:off x="4828569" y="3073001"/>
            <a:ext cx="134684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Bob Fosbury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 ESO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7"/>
          <p:cNvSpPr txBox="1"/>
          <p:nvPr/>
        </p:nvSpPr>
        <p:spPr>
          <a:xfrm>
            <a:off x="5143035" y="6248400"/>
            <a:ext cx="120725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David Allen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 AAO</a:t>
            </a:r>
            <a:endParaRPr/>
          </a:p>
        </p:txBody>
      </p:sp>
      <p:sp>
        <p:nvSpPr>
          <p:cNvPr id="177" name="Google Shape;177;p7"/>
          <p:cNvSpPr txBox="1"/>
          <p:nvPr/>
        </p:nvSpPr>
        <p:spPr>
          <a:xfrm>
            <a:off x="7274958" y="6231098"/>
            <a:ext cx="176153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John Whelan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 U Cambridge</a:t>
            </a:r>
            <a:endParaRPr/>
          </a:p>
        </p:txBody>
      </p:sp>
      <p:sp>
        <p:nvSpPr>
          <p:cNvPr id="178" name="Google Shape;178;p7"/>
          <p:cNvSpPr txBox="1"/>
          <p:nvPr/>
        </p:nvSpPr>
        <p:spPr>
          <a:xfrm>
            <a:off x="-3882706" y="-2130102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7"/>
          <p:cNvSpPr txBox="1"/>
          <p:nvPr/>
        </p:nvSpPr>
        <p:spPr>
          <a:xfrm>
            <a:off x="1547664" y="6597352"/>
            <a:ext cx="1332416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Photos by David Malin</a:t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"/>
          <p:cNvSpPr txBox="1"/>
          <p:nvPr>
            <p:ph type="title"/>
          </p:nvPr>
        </p:nvSpPr>
        <p:spPr>
          <a:xfrm>
            <a:off x="827584" y="1916832"/>
            <a:ext cx="2736304" cy="2160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</a:rPr>
              <a:t>A Sunday walk in </a:t>
            </a:r>
            <a:br>
              <a:rPr lang="en-US" sz="2400">
                <a:solidFill>
                  <a:schemeClr val="lt1"/>
                </a:solidFill>
              </a:rPr>
            </a:br>
            <a:r>
              <a:rPr lang="en-US" sz="2400">
                <a:solidFill>
                  <a:schemeClr val="lt1"/>
                </a:solidFill>
              </a:rPr>
              <a:t>the Park to Belougery Spire</a:t>
            </a:r>
            <a:br>
              <a:rPr lang="en-US" sz="2400">
                <a:solidFill>
                  <a:schemeClr val="lt1"/>
                </a:solidFill>
              </a:rPr>
            </a:br>
            <a:r>
              <a:rPr lang="en-US" sz="2400">
                <a:solidFill>
                  <a:schemeClr val="lt1"/>
                </a:solidFill>
              </a:rPr>
              <a:t>with</a:t>
            </a:r>
            <a:br>
              <a:rPr lang="en-US" sz="2400">
                <a:solidFill>
                  <a:schemeClr val="lt1"/>
                </a:solidFill>
              </a:rPr>
            </a:br>
            <a:r>
              <a:rPr lang="en-US" sz="2400">
                <a:solidFill>
                  <a:schemeClr val="lt1"/>
                </a:solidFill>
              </a:rPr>
              <a:t>Peter Gillingham</a:t>
            </a:r>
            <a:br>
              <a:rPr lang="en-US" sz="2400">
                <a:solidFill>
                  <a:schemeClr val="lt1"/>
                </a:solidFill>
              </a:rPr>
            </a:br>
            <a:r>
              <a:rPr lang="en-US" sz="2400">
                <a:solidFill>
                  <a:schemeClr val="lt1"/>
                </a:solidFill>
              </a:rPr>
              <a:t>and</a:t>
            </a:r>
            <a:br>
              <a:rPr lang="en-US" sz="2400">
                <a:solidFill>
                  <a:schemeClr val="lt1"/>
                </a:solidFill>
              </a:rPr>
            </a:br>
            <a:r>
              <a:rPr lang="en-US" sz="2400">
                <a:solidFill>
                  <a:schemeClr val="lt1"/>
                </a:solidFill>
              </a:rPr>
              <a:t>Graham Bothwell</a:t>
            </a:r>
            <a:br>
              <a:rPr lang="en-US" sz="2400">
                <a:solidFill>
                  <a:schemeClr val="lt1"/>
                </a:solidFill>
              </a:rPr>
            </a:br>
            <a:r>
              <a:rPr lang="en-US" sz="2400">
                <a:solidFill>
                  <a:schemeClr val="lt1"/>
                </a:solidFill>
              </a:rPr>
              <a:t> September 1976</a:t>
            </a:r>
            <a:endParaRPr sz="2400"/>
          </a:p>
        </p:txBody>
      </p:sp>
      <p:pic>
        <p:nvPicPr>
          <p:cNvPr id="186" name="Google Shape;186;p8"/>
          <p:cNvPicPr preferRelativeResize="0"/>
          <p:nvPr/>
        </p:nvPicPr>
        <p:blipFill rotWithShape="1">
          <a:blip r:embed="rId3">
            <a:alphaModFix/>
          </a:blip>
          <a:srcRect b="3266" l="6385" r="3284" t="4958"/>
          <a:stretch/>
        </p:blipFill>
        <p:spPr>
          <a:xfrm>
            <a:off x="4525487" y="0"/>
            <a:ext cx="46037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8"/>
          <p:cNvSpPr txBox="1"/>
          <p:nvPr/>
        </p:nvSpPr>
        <p:spPr>
          <a:xfrm>
            <a:off x="7984488" y="6669360"/>
            <a:ext cx="1178528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 by D. Morton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"/>
          <p:cNvSpPr txBox="1"/>
          <p:nvPr>
            <p:ph type="ctrTitle"/>
          </p:nvPr>
        </p:nvSpPr>
        <p:spPr>
          <a:xfrm flipH="1" rot="10800000">
            <a:off x="3851920" y="3789040"/>
            <a:ext cx="144016" cy="216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/>
          </a:p>
        </p:txBody>
      </p:sp>
      <p:sp>
        <p:nvSpPr>
          <p:cNvPr id="194" name="Google Shape;194;p9"/>
          <p:cNvSpPr txBox="1"/>
          <p:nvPr>
            <p:ph idx="1" type="subTitle"/>
          </p:nvPr>
        </p:nvSpPr>
        <p:spPr>
          <a:xfrm>
            <a:off x="4067944" y="5373216"/>
            <a:ext cx="144016" cy="1935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/>
          </a:p>
        </p:txBody>
      </p:sp>
      <p:pic>
        <p:nvPicPr>
          <p:cNvPr id="195" name="Google Shape;195;p9"/>
          <p:cNvPicPr preferRelativeResize="0"/>
          <p:nvPr/>
        </p:nvPicPr>
        <p:blipFill rotWithShape="1">
          <a:blip r:embed="rId3">
            <a:alphaModFix/>
          </a:blip>
          <a:srcRect b="0" l="13445" r="17268" t="0"/>
          <a:stretch/>
        </p:blipFill>
        <p:spPr>
          <a:xfrm>
            <a:off x="0" y="0"/>
            <a:ext cx="9144000" cy="697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33098" y="0"/>
            <a:ext cx="1724777" cy="1920298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9"/>
          <p:cNvSpPr txBox="1"/>
          <p:nvPr/>
        </p:nvSpPr>
        <p:spPr>
          <a:xfrm>
            <a:off x="1762531" y="0"/>
            <a:ext cx="729558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Interdata 70 Computer and CAMAC Interface ~1975</a:t>
            </a:r>
            <a:endParaRPr/>
          </a:p>
        </p:txBody>
      </p:sp>
      <p:sp>
        <p:nvSpPr>
          <p:cNvPr id="198" name="Google Shape;198;p9"/>
          <p:cNvSpPr txBox="1"/>
          <p:nvPr/>
        </p:nvSpPr>
        <p:spPr>
          <a:xfrm>
            <a:off x="1838389" y="560039"/>
            <a:ext cx="215155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Graham Bothwell</a:t>
            </a:r>
            <a:endParaRPr/>
          </a:p>
        </p:txBody>
      </p:sp>
      <p:sp>
        <p:nvSpPr>
          <p:cNvPr id="199" name="Google Shape;199;p9"/>
          <p:cNvSpPr txBox="1"/>
          <p:nvPr/>
        </p:nvSpPr>
        <p:spPr>
          <a:xfrm>
            <a:off x="7793297" y="6782003"/>
            <a:ext cx="1274708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 by David Malin</a:t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2010-03-28T19:05:39Z</dcterms:created>
  <dc:creator>Winifred Morton</dc:creator>
</cp:coreProperties>
</file>