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8" name="Shape 6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Project i co-PI with Michelle Cluver; also from Swinburne</a:t>
            </a:r>
          </a:p>
          <a:p>
            <a:pPr/>
          </a:p>
          <a:p>
            <a:pPr/>
            <a:r>
              <a:t>What we have set out to achieve is to obtain</a:t>
            </a:r>
          </a:p>
          <a:p>
            <a:pPr/>
          </a:p>
          <a:p>
            <a:pPr/>
            <a:r>
              <a:t>I will come to uniform and wide area in a moment, but</a:t>
            </a:r>
          </a:p>
          <a:p>
            <a:pPr/>
            <a:r>
              <a:t>let me start by speaking about why i think low-z spectroscopy is so important.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Shape 6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First:</a:t>
            </a:r>
          </a:p>
          <a:p>
            <a:pPr/>
            <a:r>
              <a:t>What do I mean by low redshift?  I don’t mean Local Group.</a:t>
            </a:r>
          </a:p>
          <a:p>
            <a:pPr/>
            <a:r>
              <a:t>A few times the BAO scale; this is approximately the homogeneity scale</a:t>
            </a:r>
          </a:p>
          <a:p>
            <a:pPr/>
            <a:r>
              <a:t>So sort of defines our Local Volume.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Shape 6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the first thing is this: SDSS is one of the most productive scientific endeavours in astronomy, and the reason is that it enabled all sorts of other science beyond its narrow motivating goals.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Shape 6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showing our version 1 input catalogue, which has been derived from a full reanalysis of the VISTA science archive; principally VHS.  Colour selection pre-selects essentially volume-limited samples for z &lt; 0.15.</a:t>
            </a:r>
          </a:p>
          <a:p>
            <a:pPr/>
          </a:p>
          <a:p>
            <a:pPr/>
            <a:r>
              <a:t>Our aim is to cover the widest area possible, so bounded by the availability of VISTA imaging, and foreground dust attenuation as mapped by Planck.</a:t>
            </a:r>
          </a:p>
          <a:p>
            <a:pPr/>
          </a:p>
          <a:p>
            <a:pPr/>
            <a:r>
              <a:t>You can think of this as GAMA like depth and completeness, but over 100 times the area.</a:t>
            </a:r>
          </a:p>
          <a:p>
            <a:pPr/>
          </a:p>
          <a:p>
            <a:pPr/>
            <a:r>
              <a:t>Our cosmology science centres on Fundamental Plane distances and peculiar velocities.  We have 2 supplemental samples to extend our volume/area even further, and in particular pressing very close to the Plane and into the Magellanic Clouds.</a:t>
            </a:r>
          </a:p>
          <a:p>
            <a:pPr/>
          </a:p>
          <a:p>
            <a:pPr/>
          </a:p>
          <a:p>
            <a:pPr/>
            <a:r>
              <a:t>I won’t belabour this point, but this is only made possible by the 4MOST consortium model, where galaxy AND stellar surveys share the plane; observing in parallel.  </a:t>
            </a:r>
          </a:p>
          <a:p>
            <a:pPr/>
          </a:p>
          <a:p>
            <a:pPr/>
            <a:r>
              <a:t>Other facilities just cannot do this efficiently.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hape 6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Brings me to the 3 key science goals.</a:t>
            </a:r>
          </a:p>
          <a:p>
            <a:pPr/>
            <a:r>
              <a:t>I will emphasise the second.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hape 6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could spend hours on this slide, but i can’t.  So i’m just going to give you a minute to scan this slide and find what interests you.</a:t>
            </a:r>
          </a:p>
          <a:p>
            <a:pPr/>
          </a:p>
          <a:p>
            <a:pPr/>
            <a:r>
              <a:t>The most important thing is that photometric redshifts are useless at low-z; in fact, this is an operational definition for low-z!</a:t>
            </a:r>
          </a:p>
          <a:p>
            <a:pPr/>
            <a:r>
              <a:t>Photometric redshifts are also not useful for environment or halo mass.</a:t>
            </a:r>
          </a:p>
          <a:p>
            <a:pPr/>
          </a:p>
          <a:p>
            <a:pPr/>
            <a:r>
              <a:t>There is so much unique stuff that can only be done with a 4HS.</a:t>
            </a:r>
          </a:p>
          <a:p>
            <a:pPr/>
          </a:p>
          <a:p>
            <a:pPr/>
            <a:r>
              <a:t>Low-z science can be driven by - or can be limited by - the availability of specs.  We hope to be drivers!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entaylor@swin.edu.au" TargetMode="External"/><Relationship Id="rId4" Type="http://schemas.openxmlformats.org/officeDocument/2006/relationships/hyperlink" Target="mailto:4hs-PI@swin.edu.au" TargetMode="Externa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entaylor@swin.edu.au" TargetMode="External"/><Relationship Id="rId4" Type="http://schemas.openxmlformats.org/officeDocument/2006/relationships/hyperlink" Target="mailto:4hs-PI@4most.eu" TargetMode="Externa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mailto:entaylor@swin.edu.au" TargetMode="External"/><Relationship Id="rId4" Type="http://schemas.openxmlformats.org/officeDocument/2006/relationships/hyperlink" Target="mailto:4hs-PI@4most.eu" TargetMode="Externa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most 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0" y="-25400"/>
            <a:ext cx="24384000" cy="5872659"/>
          </a:xfrm>
          <a:prstGeom prst="rect">
            <a:avLst/>
          </a:prstGeom>
          <a:gradFill>
            <a:gsLst>
              <a:gs pos="0">
                <a:srgbClr val="212121">
                  <a:alpha val="18778"/>
                </a:srgbClr>
              </a:gs>
              <a:gs pos="24268">
                <a:srgbClr val="212933">
                  <a:alpha val="18778"/>
                </a:srgbClr>
              </a:gs>
              <a:gs pos="100000">
                <a:srgbClr val="213145">
                  <a:alpha val="187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alphaModFix amt="18778"/>
            <a:extLst/>
          </a:blip>
          <a:stretch>
            <a:fillRect/>
          </a:stretch>
        </p:blipFill>
        <p:spPr>
          <a:xfrm>
            <a:off x="0" y="5841838"/>
            <a:ext cx="24384000" cy="786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Body Level One…"/>
          <p:cNvSpPr txBox="1"/>
          <p:nvPr>
            <p:ph type="body" idx="1"/>
          </p:nvPr>
        </p:nvSpPr>
        <p:spPr>
          <a:xfrm>
            <a:off x="1287546" y="3857625"/>
            <a:ext cx="21808908" cy="8590360"/>
          </a:xfrm>
          <a:prstGeom prst="rect">
            <a:avLst/>
          </a:prstGeom>
        </p:spPr>
        <p:txBody>
          <a:bodyPr lIns="71437" tIns="71437" rIns="71437" bIns="71437"/>
          <a:lstStyle>
            <a:lvl1pPr marL="601382" indent="-601382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150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94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039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83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Line"/>
          <p:cNvSpPr/>
          <p:nvPr/>
        </p:nvSpPr>
        <p:spPr>
          <a:xfrm flipV="1">
            <a:off x="1975122" y="1396630"/>
            <a:ext cx="20433756" cy="5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ext"/>
          <p:cNvSpPr txBox="1"/>
          <p:nvPr>
            <p:ph type="body" sz="quarter" idx="21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lIns="71437" tIns="71437" rIns="71437" bIns="71437" anchor="b">
            <a:spAutoFit/>
          </a:bodyPr>
          <a:lstStyle/>
          <a:p>
            <a:pPr marL="0" indent="0" defTabSz="642937">
              <a:lnSpc>
                <a:spcPct val="80000"/>
              </a:lnSpc>
              <a:spcBef>
                <a:spcPts val="0"/>
              </a:spcBef>
              <a:buSzTx/>
              <a:buNone/>
              <a:defRPr cap="all" spc="160"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54" name="Title Text"/>
          <p:cNvSpPr txBox="1"/>
          <p:nvPr>
            <p:ph type="title"/>
          </p:nvPr>
        </p:nvSpPr>
        <p:spPr>
          <a:xfrm>
            <a:off x="1287546" y="2091754"/>
            <a:ext cx="21808908" cy="11564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spcBef>
                <a:spcPts val="3900"/>
              </a:spcBef>
              <a:defRPr b="0" cap="all" spc="0" sz="8400">
                <a:solidFill>
                  <a:srgbClr val="43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21728289" y="607218"/>
            <a:ext cx="545704" cy="6127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>
              <a:lnSpc>
                <a:spcPct val="80000"/>
              </a:lnSpc>
              <a:defRPr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6" name="Edward N Taylor: entaylor@swin.edu.au"/>
          <p:cNvSpPr txBox="1"/>
          <p:nvPr/>
        </p:nvSpPr>
        <p:spPr>
          <a:xfrm>
            <a:off x="38099" y="13231812"/>
            <a:ext cx="5962626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Edward N Taylor: </a:t>
            </a:r>
            <a:r>
              <a:rPr u="sng">
                <a:hlinkClick r:id="rId3" invalidUrl="" action="" tgtFrame="" tooltip="" history="1" highlightClick="0" endSnd="0"/>
              </a:rPr>
              <a:t>entaylor@swin.edu.au</a:t>
            </a:r>
          </a:p>
        </p:txBody>
      </p:sp>
      <p:sp>
        <p:nvSpPr>
          <p:cNvPr id="157" name="4HS PIs (Cluver &amp; Taylor): 4HS-PI@swin.edu.au"/>
          <p:cNvSpPr txBox="1"/>
          <p:nvPr/>
        </p:nvSpPr>
        <p:spPr>
          <a:xfrm>
            <a:off x="17399000" y="13231812"/>
            <a:ext cx="6917563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4HS PIs (Cluver &amp; Taylor): </a:t>
            </a:r>
            <a:r>
              <a:rPr u="sng">
                <a:hlinkClick r:id="rId4" invalidUrl="" action="" tgtFrame="" tooltip="" history="1" highlightClick="0" endSnd="0"/>
              </a:rPr>
              <a:t>4HS-PI@swin.edu.au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most 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0" y="-25400"/>
            <a:ext cx="24384000" cy="5872659"/>
          </a:xfrm>
          <a:prstGeom prst="rect">
            <a:avLst/>
          </a:prstGeom>
          <a:gradFill>
            <a:gsLst>
              <a:gs pos="0">
                <a:srgbClr val="212121">
                  <a:alpha val="88154"/>
                </a:srgbClr>
              </a:gs>
              <a:gs pos="24268">
                <a:srgbClr val="212933">
                  <a:alpha val="88154"/>
                </a:srgbClr>
              </a:gs>
              <a:gs pos="100000">
                <a:srgbClr val="213145">
                  <a:alpha val="8815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alphaModFix amt="88154"/>
            <a:extLst/>
          </a:blip>
          <a:stretch>
            <a:fillRect/>
          </a:stretch>
        </p:blipFill>
        <p:spPr>
          <a:xfrm>
            <a:off x="0" y="5841838"/>
            <a:ext cx="24384000" cy="786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21728289" y="607218"/>
            <a:ext cx="545704" cy="6127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>
              <a:lnSpc>
                <a:spcPct val="80000"/>
              </a:lnSpc>
              <a:defRPr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most Title &amp; Bullets copy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0" y="-25400"/>
            <a:ext cx="24384000" cy="5872659"/>
          </a:xfrm>
          <a:prstGeom prst="rect">
            <a:avLst/>
          </a:prstGeom>
          <a:gradFill>
            <a:gsLst>
              <a:gs pos="0">
                <a:srgbClr val="212121">
                  <a:alpha val="18778"/>
                </a:srgbClr>
              </a:gs>
              <a:gs pos="24268">
                <a:srgbClr val="212933">
                  <a:alpha val="18778"/>
                </a:srgbClr>
              </a:gs>
              <a:gs pos="100000">
                <a:srgbClr val="213145">
                  <a:alpha val="187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alphaModFix amt="18778"/>
            <a:extLst/>
          </a:blip>
          <a:stretch>
            <a:fillRect/>
          </a:stretch>
        </p:blipFill>
        <p:spPr>
          <a:xfrm>
            <a:off x="0" y="5841838"/>
            <a:ext cx="24384000" cy="786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Edward N Taylor: entaylor@swin.edu.au"/>
          <p:cNvSpPr txBox="1"/>
          <p:nvPr/>
        </p:nvSpPr>
        <p:spPr>
          <a:xfrm>
            <a:off x="38099" y="13104812"/>
            <a:ext cx="5962626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Edward N Taylor: </a:t>
            </a:r>
            <a:r>
              <a:rPr u="sng">
                <a:hlinkClick r:id="rId3" invalidUrl="" action="" tgtFrame="" tooltip="" history="1" highlightClick="0" endSnd="0"/>
              </a:rPr>
              <a:t>entaylor@swin.edu.au</a:t>
            </a:r>
          </a:p>
        </p:txBody>
      </p:sp>
      <p:sp>
        <p:nvSpPr>
          <p:cNvPr id="176" name="4HS PIs (Cluver &amp; Taylor): 4HS-PI@4most.eu"/>
          <p:cNvSpPr txBox="1"/>
          <p:nvPr/>
        </p:nvSpPr>
        <p:spPr>
          <a:xfrm>
            <a:off x="17399000" y="13104812"/>
            <a:ext cx="6542659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4HS PIs (Cluver &amp; Taylor): </a:t>
            </a:r>
            <a:r>
              <a:rPr u="sng">
                <a:hlinkClick r:id="rId4" invalidUrl="" action="" tgtFrame="" tooltip="" history="1" highlightClick="0" endSnd="0"/>
              </a:rPr>
              <a:t>4HS-PI@4most.eu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21728289" y="607218"/>
            <a:ext cx="545704" cy="6127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>
              <a:lnSpc>
                <a:spcPct val="80000"/>
              </a:lnSpc>
              <a:defRPr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most 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"/>
          <p:cNvSpPr/>
          <p:nvPr/>
        </p:nvSpPr>
        <p:spPr>
          <a:xfrm>
            <a:off x="0" y="-25400"/>
            <a:ext cx="24384000" cy="5872659"/>
          </a:xfrm>
          <a:prstGeom prst="rect">
            <a:avLst/>
          </a:prstGeom>
          <a:gradFill>
            <a:gsLst>
              <a:gs pos="0">
                <a:srgbClr val="212121">
                  <a:alpha val="18778"/>
                </a:srgbClr>
              </a:gs>
              <a:gs pos="24268">
                <a:srgbClr val="212933">
                  <a:alpha val="18778"/>
                </a:srgbClr>
              </a:gs>
              <a:gs pos="100000">
                <a:srgbClr val="213145">
                  <a:alpha val="187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alphaModFix amt="18778"/>
            <a:extLst/>
          </a:blip>
          <a:stretch>
            <a:fillRect/>
          </a:stretch>
        </p:blipFill>
        <p:spPr>
          <a:xfrm>
            <a:off x="0" y="5841838"/>
            <a:ext cx="24384000" cy="786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Body Level One…"/>
          <p:cNvSpPr txBox="1"/>
          <p:nvPr>
            <p:ph type="body" idx="1"/>
          </p:nvPr>
        </p:nvSpPr>
        <p:spPr>
          <a:xfrm>
            <a:off x="1287546" y="3857625"/>
            <a:ext cx="21808908" cy="8590360"/>
          </a:xfrm>
          <a:prstGeom prst="rect">
            <a:avLst/>
          </a:prstGeom>
        </p:spPr>
        <p:txBody>
          <a:bodyPr lIns="71437" tIns="71437" rIns="71437" bIns="71437"/>
          <a:lstStyle>
            <a:lvl1pPr marL="601382" indent="-601382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150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94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039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83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Line"/>
          <p:cNvSpPr/>
          <p:nvPr/>
        </p:nvSpPr>
        <p:spPr>
          <a:xfrm flipV="1">
            <a:off x="1975122" y="1396630"/>
            <a:ext cx="20433756" cy="5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8" name="Text"/>
          <p:cNvSpPr txBox="1"/>
          <p:nvPr>
            <p:ph type="body" sz="quarter" idx="21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lIns="71437" tIns="71437" rIns="71437" bIns="71437" anchor="b">
            <a:spAutoFit/>
          </a:bodyPr>
          <a:lstStyle/>
          <a:p>
            <a:pPr marL="0" indent="0" defTabSz="642937">
              <a:lnSpc>
                <a:spcPct val="80000"/>
              </a:lnSpc>
              <a:spcBef>
                <a:spcPts val="0"/>
              </a:spcBef>
              <a:buSzTx/>
              <a:buNone/>
              <a:defRPr cap="all" spc="160"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189" name="Title Text"/>
          <p:cNvSpPr txBox="1"/>
          <p:nvPr>
            <p:ph type="title"/>
          </p:nvPr>
        </p:nvSpPr>
        <p:spPr>
          <a:xfrm>
            <a:off x="1287546" y="2091754"/>
            <a:ext cx="21808908" cy="11564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spcBef>
                <a:spcPts val="3900"/>
              </a:spcBef>
              <a:defRPr b="0" cap="all" spc="0" sz="8400">
                <a:solidFill>
                  <a:srgbClr val="43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21728289" y="607218"/>
            <a:ext cx="545704" cy="6127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>
              <a:lnSpc>
                <a:spcPct val="80000"/>
              </a:lnSpc>
              <a:defRPr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1" name="Edward N Taylor: entaylor@swin.edu.au"/>
          <p:cNvSpPr txBox="1"/>
          <p:nvPr/>
        </p:nvSpPr>
        <p:spPr>
          <a:xfrm>
            <a:off x="38099" y="13231812"/>
            <a:ext cx="5962626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Edward N Taylor: </a:t>
            </a:r>
            <a:r>
              <a:rPr u="sng">
                <a:hlinkClick r:id="rId3" invalidUrl="" action="" tgtFrame="" tooltip="" history="1" highlightClick="0" endSnd="0"/>
              </a:rPr>
              <a:t>entaylor@swin.edu.au</a:t>
            </a:r>
          </a:p>
        </p:txBody>
      </p:sp>
      <p:sp>
        <p:nvSpPr>
          <p:cNvPr id="192" name="4HS PIs (Cluver &amp; Taylor): 4HS-PI@4most.eu"/>
          <p:cNvSpPr txBox="1"/>
          <p:nvPr/>
        </p:nvSpPr>
        <p:spPr>
          <a:xfrm>
            <a:off x="17399000" y="13231812"/>
            <a:ext cx="6542659" cy="56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4HS PIs (Cluver &amp; Taylor): </a:t>
            </a:r>
            <a:r>
              <a:rPr u="sng">
                <a:hlinkClick r:id="rId4" invalidUrl="" action="" tgtFrame="" tooltip="" history="1" highlightClick="0" endSnd="0"/>
              </a:rPr>
              <a:t>4HS-PI@4most.eu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most 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"/>
          <p:cNvSpPr/>
          <p:nvPr/>
        </p:nvSpPr>
        <p:spPr>
          <a:xfrm>
            <a:off x="0" y="-25400"/>
            <a:ext cx="24384000" cy="5872659"/>
          </a:xfrm>
          <a:prstGeom prst="rect">
            <a:avLst/>
          </a:prstGeom>
          <a:gradFill>
            <a:gsLst>
              <a:gs pos="0">
                <a:srgbClr val="212121">
                  <a:alpha val="18778"/>
                </a:srgbClr>
              </a:gs>
              <a:gs pos="24268">
                <a:srgbClr val="212933">
                  <a:alpha val="18778"/>
                </a:srgbClr>
              </a:gs>
              <a:gs pos="100000">
                <a:srgbClr val="213145">
                  <a:alpha val="187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alphaModFix amt="18778"/>
            <a:extLst/>
          </a:blip>
          <a:stretch>
            <a:fillRect/>
          </a:stretch>
        </p:blipFill>
        <p:spPr>
          <a:xfrm>
            <a:off x="0" y="5841838"/>
            <a:ext cx="24384000" cy="7867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Body Level One…"/>
          <p:cNvSpPr txBox="1"/>
          <p:nvPr>
            <p:ph type="body" idx="1"/>
          </p:nvPr>
        </p:nvSpPr>
        <p:spPr>
          <a:xfrm>
            <a:off x="1287546" y="3857625"/>
            <a:ext cx="21808908" cy="8590360"/>
          </a:xfrm>
          <a:prstGeom prst="rect">
            <a:avLst/>
          </a:prstGeom>
        </p:spPr>
        <p:txBody>
          <a:bodyPr lIns="71437" tIns="71437" rIns="71437" bIns="71437"/>
          <a:lstStyle>
            <a:lvl1pPr marL="601382" indent="-601382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150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594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0394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83970" indent="-705970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z="54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Line"/>
          <p:cNvSpPr/>
          <p:nvPr/>
        </p:nvSpPr>
        <p:spPr>
          <a:xfrm flipV="1">
            <a:off x="1975122" y="1396630"/>
            <a:ext cx="20433756" cy="5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Text"/>
          <p:cNvSpPr txBox="1"/>
          <p:nvPr>
            <p:ph type="body" sz="quarter" idx="21"/>
          </p:nvPr>
        </p:nvSpPr>
        <p:spPr>
          <a:xfrm>
            <a:off x="3619500" y="638175"/>
            <a:ext cx="15716250" cy="647701"/>
          </a:xfrm>
          <a:prstGeom prst="rect">
            <a:avLst/>
          </a:prstGeom>
        </p:spPr>
        <p:txBody>
          <a:bodyPr lIns="71437" tIns="71437" rIns="71437" bIns="71437" anchor="b">
            <a:spAutoFit/>
          </a:bodyPr>
          <a:lstStyle/>
          <a:p>
            <a:pPr marL="0" indent="0" defTabSz="642937">
              <a:lnSpc>
                <a:spcPct val="80000"/>
              </a:lnSpc>
              <a:spcBef>
                <a:spcPts val="0"/>
              </a:spcBef>
              <a:buSzTx/>
              <a:buNone/>
              <a:defRPr cap="all" spc="160"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</p:txBody>
      </p:sp>
      <p:sp>
        <p:nvSpPr>
          <p:cNvPr id="204" name="Title Text"/>
          <p:cNvSpPr txBox="1"/>
          <p:nvPr>
            <p:ph type="title"/>
          </p:nvPr>
        </p:nvSpPr>
        <p:spPr>
          <a:xfrm>
            <a:off x="1287546" y="2091754"/>
            <a:ext cx="21808908" cy="115644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spcBef>
                <a:spcPts val="3900"/>
              </a:spcBef>
              <a:defRPr b="0" cap="all" spc="0" sz="8400">
                <a:solidFill>
                  <a:srgbClr val="43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1728289" y="607218"/>
            <a:ext cx="545704" cy="6127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>
              <a:lnSpc>
                <a:spcPct val="80000"/>
              </a:lnSpc>
              <a:defRPr sz="3200">
                <a:solidFill>
                  <a:srgbClr val="C0C0C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213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b="0" spc="-100" sz="100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1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57200" indent="-457200" defTabSz="355600">
              <a:lnSpc>
                <a:spcPct val="100000"/>
              </a:lnSpc>
              <a:spcBef>
                <a:spcPts val="4700"/>
              </a:spcBef>
              <a:buSzPct val="100000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  <a:lvl2pPr marL="914400" indent="-457200" defTabSz="355600">
              <a:lnSpc>
                <a:spcPct val="100000"/>
              </a:lnSpc>
              <a:spcBef>
                <a:spcPts val="4700"/>
              </a:spcBef>
              <a:buSzPct val="100000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indent="-457200" defTabSz="355600">
              <a:lnSpc>
                <a:spcPct val="100000"/>
              </a:lnSpc>
              <a:spcBef>
                <a:spcPts val="4700"/>
              </a:spcBef>
              <a:buSzPct val="100000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indent="-457200" defTabSz="355600">
              <a:lnSpc>
                <a:spcPct val="100000"/>
              </a:lnSpc>
              <a:spcBef>
                <a:spcPts val="4700"/>
              </a:spcBef>
              <a:buSzPct val="100000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indent="-457200" defTabSz="355600">
              <a:lnSpc>
                <a:spcPct val="100000"/>
              </a:lnSpc>
              <a:spcBef>
                <a:spcPts val="4700"/>
              </a:spcBef>
              <a:buSzPct val="100000"/>
              <a:defRPr sz="4000">
                <a:solidFill>
                  <a:srgbClr val="53585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23752809" y="12458699"/>
            <a:ext cx="388621" cy="42926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53585F"/>
                </a:solidFill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223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spcBef>
                <a:spcPts val="0"/>
              </a:spcBef>
              <a:buSzTx/>
              <a:buNone/>
              <a:defRPr spc="-93" sz="93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1pPr>
            <a:lvl2pPr marL="254000" indent="203200" defTabSz="2438400">
              <a:spcBef>
                <a:spcPts val="0"/>
              </a:spcBef>
              <a:buSzTx/>
              <a:buNone/>
              <a:defRPr spc="-93" sz="93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2pPr>
            <a:lvl3pPr marL="254000" indent="660400" defTabSz="2438400">
              <a:spcBef>
                <a:spcPts val="0"/>
              </a:spcBef>
              <a:buSzTx/>
              <a:buNone/>
              <a:defRPr spc="-93" sz="93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3pPr>
            <a:lvl4pPr marL="254000" indent="1117600" defTabSz="2438400">
              <a:spcBef>
                <a:spcPts val="0"/>
              </a:spcBef>
              <a:buSzTx/>
              <a:buNone/>
              <a:defRPr spc="-93" sz="93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4pPr>
            <a:lvl5pPr marL="254000" indent="1574800" defTabSz="2438400">
              <a:spcBef>
                <a:spcPts val="0"/>
              </a:spcBef>
              <a:buSzTx/>
              <a:buNone/>
              <a:defRPr spc="-93" sz="9300">
                <a:solidFill>
                  <a:srgbClr val="53585F"/>
                </a:solidFill>
                <a:latin typeface="Produkt Extralight"/>
                <a:ea typeface="Produkt Extralight"/>
                <a:cs typeface="Produkt Extralight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23752809" y="12458699"/>
            <a:ext cx="388621" cy="42926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3585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584200">
              <a:lnSpc>
                <a:spcPct val="100000"/>
              </a:lnSpc>
              <a:defRPr b="0" spc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584200">
              <a:lnSpc>
                <a:spcPct val="100000"/>
              </a:lnSpc>
              <a:spcBef>
                <a:spcPts val="4200"/>
              </a:spcBef>
              <a:buSzPct val="75000"/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584200">
              <a:lnSpc>
                <a:spcPct val="100000"/>
              </a:lnSpc>
              <a:spcBef>
                <a:spcPts val="4200"/>
              </a:spcBef>
              <a:buSzPct val="75000"/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584200">
              <a:lnSpc>
                <a:spcPct val="100000"/>
              </a:lnSpc>
              <a:spcBef>
                <a:spcPts val="4200"/>
              </a:spcBef>
              <a:buSzPct val="75000"/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584200">
              <a:lnSpc>
                <a:spcPct val="100000"/>
              </a:lnSpc>
              <a:spcBef>
                <a:spcPts val="4200"/>
              </a:spcBef>
              <a:buSzPct val="75000"/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584200">
              <a:lnSpc>
                <a:spcPct val="100000"/>
              </a:lnSpc>
              <a:spcBef>
                <a:spcPts val="4200"/>
              </a:spcBef>
              <a:buSzPct val="75000"/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entaylor@swin.edu.au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4.png"/><Relationship Id="rId3" Type="http://schemas.openxmlformats.org/officeDocument/2006/relationships/image" Target="../media/image1.jpeg"/><Relationship Id="rId4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entaylor@swin.edu.au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ntaylor@swin.edu.au" TargetMode="External"/><Relationship Id="rId4" Type="http://schemas.openxmlformats.org/officeDocument/2006/relationships/hyperlink" Target="mailto:4hs-PI@4most.eu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dward N Taylor — entaylor@swin.edu.au — AAT@50 — October 4, 2024"/>
          <p:cNvSpPr txBox="1"/>
          <p:nvPr>
            <p:ph type="body" idx="21"/>
          </p:nvPr>
        </p:nvSpPr>
        <p:spPr>
          <a:xfrm>
            <a:off x="1206499" y="13048330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ctr"/>
            <a:r>
              <a:t>Edward N Taylor — </a:t>
            </a:r>
            <a:r>
              <a:rPr u="sng">
                <a:hlinkClick r:id="rId2" invalidUrl="" action="" tgtFrame="" tooltip="" history="1" highlightClick="0" endSnd="0"/>
              </a:rPr>
              <a:t>entaylor@swin.edu.au</a:t>
            </a:r>
            <a:r>
              <a:t> — AAT@50 — October 4, 2024</a:t>
            </a:r>
          </a:p>
        </p:txBody>
      </p:sp>
      <p:sp>
        <p:nvSpPr>
          <p:cNvPr id="243" name="Precision Weak Lensing…"/>
          <p:cNvSpPr txBox="1"/>
          <p:nvPr>
            <p:ph type="ctrTitle"/>
          </p:nvPr>
        </p:nvSpPr>
        <p:spPr>
          <a:xfrm>
            <a:off x="1206496" y="2574991"/>
            <a:ext cx="21971004" cy="6518421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6400"/>
              </a:spcBef>
            </a:pPr>
            <a:r>
              <a:t>Precision Weak Lensing</a:t>
            </a:r>
          </a:p>
          <a:p>
            <a:pPr algn="ctr">
              <a:spcBef>
                <a:spcPts val="6400"/>
              </a:spcBef>
              <a:defRPr spc="-228" sz="11400"/>
            </a:pPr>
            <a:r>
              <a:t>from Integral Field Spectroscopy</a:t>
            </a:r>
          </a:p>
          <a:p>
            <a:pPr algn="ctr">
              <a:spcBef>
                <a:spcPts val="6400"/>
              </a:spcBef>
              <a:defRPr spc="-228" sz="11400"/>
            </a:pPr>
            <a:r>
              <a:rPr spc="-164" sz="8200"/>
              <a:t>at SSO and the AAT (plus a little from Keck)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345" name="A sample of the highest-value galaxy-galaxy lensing target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sample of the highest-value galaxy-galaxy lensing targets </a:t>
            </a:r>
          </a:p>
        </p:txBody>
      </p:sp>
      <p:pic>
        <p:nvPicPr>
          <p:cNvPr id="346" name="figure7.pdf" descr="figure7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36324"/>
          <a:stretch>
            <a:fillRect/>
          </a:stretch>
        </p:blipFill>
        <p:spPr>
          <a:xfrm>
            <a:off x="2279330" y="1297613"/>
            <a:ext cx="13047536" cy="1175704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Gurri+20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Gurri+20</a:t>
            </a:r>
          </a:p>
        </p:txBody>
      </p:sp>
      <p:sp>
        <p:nvSpPr>
          <p:cNvPr id="348" name="Easy to fit a model to the velocity field.…"/>
          <p:cNvSpPr txBox="1"/>
          <p:nvPr>
            <p:ph type="body" sz="quarter" idx="1"/>
          </p:nvPr>
        </p:nvSpPr>
        <p:spPr>
          <a:xfrm>
            <a:off x="16690258" y="3326278"/>
            <a:ext cx="6124115" cy="9749894"/>
          </a:xfrm>
          <a:prstGeom prst="rect">
            <a:avLst/>
          </a:prstGeom>
        </p:spPr>
        <p:txBody>
          <a:bodyPr/>
          <a:lstStyle/>
          <a:p>
            <a:pPr/>
            <a:r>
              <a:t>Easy to fit a model to the velocity field.</a:t>
            </a:r>
          </a:p>
          <a:p>
            <a:pPr/>
            <a:r>
              <a:t>Lensing is easily modelled as a </a:t>
            </a:r>
            <a:r>
              <a:rPr spc="-144"/>
              <a:t>coordinate transform </a:t>
            </a:r>
            <a:br>
              <a:rPr spc="-144"/>
            </a:br>
            <a:r>
              <a:t>in front of an ordinary velocity field model.</a:t>
            </a:r>
          </a:p>
          <a:p>
            <a:pPr/>
            <a:r>
              <a:t>Can safely exclude anything that is obviously not stable rotation.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351" name="Galaxy-galaxy lensing at ~10-80 kpc scale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Galaxy-galaxy lensing at ~10-80 kpc scales</a:t>
            </a:r>
          </a:p>
        </p:txBody>
      </p:sp>
      <p:pic>
        <p:nvPicPr>
          <p:cNvPr id="352" name="figure8.pdf" descr="figure8.pdf"/>
          <p:cNvPicPr>
            <a:picLocks noChangeAspect="1"/>
          </p:cNvPicPr>
          <p:nvPr/>
        </p:nvPicPr>
        <p:blipFill>
          <a:blip r:embed="rId2">
            <a:extLst/>
          </a:blip>
          <a:srcRect l="5883" t="0" r="8861" b="0"/>
          <a:stretch>
            <a:fillRect/>
          </a:stretch>
        </p:blipFill>
        <p:spPr>
          <a:xfrm>
            <a:off x="3799284" y="-717843"/>
            <a:ext cx="16785443" cy="13912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Lensing has a preferred direction:  positive shear shows a detection of the lensing signal (&gt; 99.4% conf.).…"/>
          <p:cNvSpPr txBox="1"/>
          <p:nvPr/>
        </p:nvSpPr>
        <p:spPr>
          <a:xfrm>
            <a:off x="1206500" y="10087634"/>
            <a:ext cx="21971001" cy="4015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Lensing has a preferred direction: </a:t>
            </a:r>
            <a:br>
              <a:rPr b="1" i="1"/>
            </a:br>
            <a:r>
              <a:t>positive shear shows a detection of the lensing signal (&gt; 99.4% conf.).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Dynamic shape noise is necessarily</a:t>
            </a:r>
            <a:r>
              <a:t> </a:t>
            </a:r>
            <a:r>
              <a:rPr b="1" i="1"/>
              <a:t>symmetric</a:t>
            </a:r>
            <a:r>
              <a:t>,</a:t>
            </a:r>
            <a:br/>
            <a:r>
              <a:t>skewness in the distribution shows astrophysical dispersion.</a:t>
            </a:r>
            <a:br/>
          </a:p>
        </p:txBody>
      </p:sp>
      <p:sp>
        <p:nvSpPr>
          <p:cNvPr id="354" name="Gurri+20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pic>
        <p:nvPicPr>
          <p:cNvPr id="357" name="Figure3.pdf" descr="Figure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071" y="2913500"/>
            <a:ext cx="15551071" cy="9827553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Gurri+21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Gurri+21</a:t>
            </a:r>
          </a:p>
        </p:txBody>
      </p:sp>
      <p:sp>
        <p:nvSpPr>
          <p:cNvPr id="359" name="Lensing has a preferred direction:  astrophysical shear  can be modelled as ~lognormal;  (median != mean).…"/>
          <p:cNvSpPr txBox="1"/>
          <p:nvPr/>
        </p:nvSpPr>
        <p:spPr>
          <a:xfrm>
            <a:off x="16453284" y="3195026"/>
            <a:ext cx="6700099" cy="926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Lensing has a preferred direction: </a:t>
            </a:r>
            <a:br>
              <a:rPr b="1" i="1"/>
            </a:br>
            <a:r>
              <a:t>astrophysical shear </a:t>
            </a:r>
            <a:br/>
            <a:r>
              <a:t>can be modelled as</a:t>
            </a:r>
            <a:br/>
            <a:r>
              <a:t>~lognormal; </a:t>
            </a:r>
            <a:br/>
            <a:r>
              <a:t>(median != mean).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Dynamic shape noise is symmetric:</a:t>
            </a:r>
            <a:br>
              <a:rPr b="1" i="1"/>
            </a:br>
            <a:r>
              <a:t>effective shape noise can be modelled as</a:t>
            </a:r>
            <a:br/>
            <a:r>
              <a:t>~normal;</a:t>
            </a:r>
            <a:br/>
            <a:r>
              <a:t>(median == mean).</a:t>
            </a:r>
            <a:br/>
          </a:p>
        </p:txBody>
      </p:sp>
      <p:sp>
        <p:nvSpPr>
          <p:cNvPr id="360" name="Galaxy-galaxy lensing at ~10-80 kpc scale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Galaxy-galaxy lensing at ~10-80 kpc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he effective shape noise is small: ~ 0.024 !!…"/>
          <p:cNvSpPr txBox="1"/>
          <p:nvPr>
            <p:ph type="body" sz="quarter" idx="1"/>
          </p:nvPr>
        </p:nvSpPr>
        <p:spPr>
          <a:xfrm>
            <a:off x="1206500" y="10181310"/>
            <a:ext cx="21971000" cy="2658665"/>
          </a:xfrm>
          <a:prstGeom prst="rect">
            <a:avLst/>
          </a:prstGeom>
        </p:spPr>
        <p:txBody>
          <a:bodyPr/>
          <a:lstStyle/>
          <a:p>
            <a:pPr/>
            <a:r>
              <a:t>The effective shape noise is small: ~ 0.024 !!</a:t>
            </a:r>
          </a:p>
          <a:p>
            <a:pPr/>
            <a:r>
              <a:t>The lognormal dispersion is large: ~ 0.5 (+/- 0.2) dex !</a:t>
            </a:r>
          </a:p>
        </p:txBody>
      </p:sp>
      <p:pic>
        <p:nvPicPr>
          <p:cNvPr id="363" name="figure1.pdf" descr="figur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549" y="3127869"/>
            <a:ext cx="7846092" cy="627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Figure5.pdf" descr="Figure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8954" y="3102692"/>
            <a:ext cx="7846092" cy="6325665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366" name="Gurri+21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Gurri+21</a:t>
            </a:r>
          </a:p>
        </p:txBody>
      </p:sp>
      <p:sp>
        <p:nvSpPr>
          <p:cNvPr id="367" name="Lensing has a preferred direction:  astrophysical shear  can be modelled as ~lognormal;  (median != mean).…"/>
          <p:cNvSpPr txBox="1"/>
          <p:nvPr/>
        </p:nvSpPr>
        <p:spPr>
          <a:xfrm>
            <a:off x="16453284" y="3195026"/>
            <a:ext cx="6700099" cy="926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Lensing has a preferred direction: </a:t>
            </a:r>
            <a:br>
              <a:rPr b="1" i="1"/>
            </a:br>
            <a:r>
              <a:t>astrophysical shear </a:t>
            </a:r>
            <a:br/>
            <a:r>
              <a:t>can be modelled as</a:t>
            </a:r>
            <a:br/>
            <a:r>
              <a:t>~lognormal; </a:t>
            </a:r>
            <a:br/>
            <a:r>
              <a:t>(median != mean).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rPr b="1" i="1"/>
              <a:t>Dynamic shape noise is symmetric:</a:t>
            </a:r>
            <a:br>
              <a:rPr b="1" i="1"/>
            </a:br>
            <a:r>
              <a:t>effective shape noise can be modelled as</a:t>
            </a:r>
            <a:br/>
            <a:r>
              <a:t>~normal;</a:t>
            </a:r>
            <a:br/>
            <a:r>
              <a:t>(median == mean).</a:t>
            </a:r>
            <a:br/>
          </a:p>
        </p:txBody>
      </p:sp>
      <p:sp>
        <p:nvSpPr>
          <p:cNvPr id="368" name="Galaxy-galaxy lensing at ~10-80 kpc scale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Galaxy-galaxy lensing at ~10-80 kpc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creenshot 2024-10-02 at 12.06.10.png" descr="Screenshot 2024-10-02 at 12.06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0173" y="310112"/>
            <a:ext cx="15593394" cy="3743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Screenshot 2024-10-02 at 12.06.39.png" descr="Screenshot 2024-10-02 at 12.06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413" y="327360"/>
            <a:ext cx="7952932" cy="3696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Screenshot 2024-10-02 at 12.08.11.png" descr="Screenshot 2024-10-02 at 12.08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413" y="4780651"/>
            <a:ext cx="7952932" cy="7919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Screenshot 2024-10-02 at 12.09.16.png" descr="Screenshot 2024-10-02 at 12.09.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0173" y="5276117"/>
            <a:ext cx="15593394" cy="6200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creen Shot 2022-09-12 at 14.19.07.png" descr="Screen Shot 2022-09-12 at 14.19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593" y="2417271"/>
            <a:ext cx="10842060" cy="1109149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377" name="A sample of the highest-value galaxy-galaxy lensing target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sample of the highest-value galaxy-galaxy lensing targets </a:t>
            </a:r>
          </a:p>
        </p:txBody>
      </p:sp>
      <p:sp>
        <p:nvSpPr>
          <p:cNvPr id="378" name="Start from a compilation of ~2 M galaxies redshifts (incl. 6dFGS, 2dFGRS, SDSS, GAMA, ...)…"/>
          <p:cNvSpPr txBox="1"/>
          <p:nvPr>
            <p:ph type="body" sz="half" idx="1"/>
          </p:nvPr>
        </p:nvSpPr>
        <p:spPr>
          <a:xfrm>
            <a:off x="12712293" y="2848132"/>
            <a:ext cx="11401237" cy="10564831"/>
          </a:xfrm>
          <a:prstGeom prst="rect">
            <a:avLst/>
          </a:prstGeom>
        </p:spPr>
        <p:txBody>
          <a:bodyPr/>
          <a:lstStyle/>
          <a:p>
            <a:pPr/>
            <a:r>
              <a:t>Start from a compilation of ~2 M galaxies redshifts (incl. 6dFGS, 2dFGRS, SDSS, GAMA, ...)</a:t>
            </a:r>
          </a:p>
          <a:p>
            <a:pPr/>
            <a:r>
              <a:t>Look for close projected pairs </a:t>
            </a:r>
            <a:br/>
            <a:r>
              <a:t>with significant Δz.</a:t>
            </a:r>
          </a:p>
          <a:p>
            <a:pPr/>
            <a:r>
              <a:t>Use g/i photometry to estimate Mstar, and fiducial SHMR to estimate Mhalo.</a:t>
            </a:r>
          </a:p>
          <a:p>
            <a:pPr/>
            <a:r>
              <a:t>Use Δz and Rproj to predict ɣ.</a:t>
            </a:r>
          </a:p>
          <a:p>
            <a:pPr/>
            <a:r>
              <a:t>Choose good sources —&gt; </a:t>
            </a:r>
            <a:br/>
            <a:r>
              <a:rPr b="1" i="1"/>
              <a:t>an unbiased sample of lens halos.</a:t>
            </a:r>
            <a:endParaRPr b="1" i="1"/>
          </a:p>
          <a:p>
            <a:pPr/>
            <a:r>
              <a:t>18 sources around 17 lenses.</a:t>
            </a:r>
          </a:p>
        </p:txBody>
      </p:sp>
      <p:sp>
        <p:nvSpPr>
          <p:cNvPr id="379" name="Gurri+20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erform fit and get output. (This pipeline also generates the images same as of Figures 6-7 in Cappellari (2002))."/>
          <p:cNvSpPr txBox="1"/>
          <p:nvPr>
            <p:ph type="body" sz="quarter" idx="1"/>
          </p:nvPr>
        </p:nvSpPr>
        <p:spPr>
          <a:xfrm>
            <a:off x="576036" y="2294352"/>
            <a:ext cx="23231928" cy="2139185"/>
          </a:xfrm>
          <a:prstGeom prst="rect">
            <a:avLst/>
          </a:prstGeom>
        </p:spPr>
        <p:txBody>
          <a:bodyPr/>
          <a:lstStyle/>
          <a:p>
            <a:pPr lvl="1" marL="0" indent="457200" algn="just">
              <a:spcBef>
                <a:spcPts val="2700"/>
              </a:spcBef>
              <a:buSzTx/>
              <a:buNone/>
            </a:pPr>
            <a:r>
              <a:t>Perform fit and get output. (This pipeline also generates the images same as of Figures 6-7 in Cappellari (2002)).</a:t>
            </a:r>
          </a:p>
        </p:txBody>
      </p:sp>
      <p:pic>
        <p:nvPicPr>
          <p:cNvPr id="38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1211" t="1358" r="0" b="1358"/>
          <a:stretch>
            <a:fillRect/>
          </a:stretch>
        </p:blipFill>
        <p:spPr>
          <a:xfrm>
            <a:off x="1537448" y="4801821"/>
            <a:ext cx="6696827" cy="643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1239" t="1030" r="0" b="1030"/>
          <a:stretch>
            <a:fillRect/>
          </a:stretch>
        </p:blipFill>
        <p:spPr>
          <a:xfrm>
            <a:off x="16608609" y="4887943"/>
            <a:ext cx="6697008" cy="6258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Image shows the galaxy’s surface brightness, with yellow denoting higher brightness regions."/>
          <p:cNvSpPr txBox="1"/>
          <p:nvPr/>
        </p:nvSpPr>
        <p:spPr>
          <a:xfrm>
            <a:off x="1909010" y="11346672"/>
            <a:ext cx="5953746" cy="162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Image shows the galaxy’s surface brightness, with yellow denoting higher brightness regions.</a:t>
            </a:r>
          </a:p>
        </p:txBody>
      </p:sp>
      <p:sp>
        <p:nvSpPr>
          <p:cNvPr id="385" name="JAM MODELLING"/>
          <p:cNvSpPr txBox="1"/>
          <p:nvPr>
            <p:ph type="title"/>
          </p:nvPr>
        </p:nvSpPr>
        <p:spPr>
          <a:xfrm>
            <a:off x="883694" y="374335"/>
            <a:ext cx="21971001" cy="1551733"/>
          </a:xfrm>
          <a:prstGeom prst="rect">
            <a:avLst/>
          </a:prstGeom>
        </p:spPr>
        <p:txBody>
          <a:bodyPr/>
          <a:lstStyle>
            <a:lvl1pPr defTabSz="355600">
              <a:defRPr b="1" spc="-79" sz="8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JAM MODELLING</a:t>
            </a:r>
          </a:p>
        </p:txBody>
      </p:sp>
      <p:sp>
        <p:nvSpPr>
          <p:cNvPr id="386" name="Image displays the model's surface brightness predictions."/>
          <p:cNvSpPr txBox="1"/>
          <p:nvPr/>
        </p:nvSpPr>
        <p:spPr>
          <a:xfrm>
            <a:off x="16846413" y="11245220"/>
            <a:ext cx="6221260" cy="111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>
                <a:solidFill>
                  <a:srgbClr val="000000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Image displays the model's surface brightness predictions.</a:t>
            </a:r>
          </a:p>
        </p:txBody>
      </p:sp>
      <p:pic>
        <p:nvPicPr>
          <p:cNvPr id="38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2301" y="4887943"/>
            <a:ext cx="6258323" cy="6258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Keck II/DEIMOS Spectroscopy"/>
          <p:cNvSpPr txBox="1"/>
          <p:nvPr>
            <p:ph type="title"/>
          </p:nvPr>
        </p:nvSpPr>
        <p:spPr>
          <a:xfrm>
            <a:off x="883694" y="374335"/>
            <a:ext cx="21971001" cy="1551733"/>
          </a:xfrm>
          <a:prstGeom prst="rect">
            <a:avLst/>
          </a:prstGeom>
        </p:spPr>
        <p:txBody>
          <a:bodyPr/>
          <a:lstStyle>
            <a:lvl1pPr defTabSz="355600">
              <a:defRPr b="1" spc="-79" sz="8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Keck II/DEIMOS Spectroscopy</a:t>
            </a:r>
          </a:p>
        </p:txBody>
      </p:sp>
      <p:sp>
        <p:nvSpPr>
          <p:cNvPr id="390" name="More sources for the same lens (Large Sample, Limited signal in slit data)"/>
          <p:cNvSpPr txBox="1"/>
          <p:nvPr>
            <p:ph type="body" sz="quarter" idx="1"/>
          </p:nvPr>
        </p:nvSpPr>
        <p:spPr>
          <a:xfrm>
            <a:off x="1377543" y="11978472"/>
            <a:ext cx="22434570" cy="120417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More sources for the same lens (Large Sample, Limited signal in slit data)</a:t>
            </a:r>
          </a:p>
        </p:txBody>
      </p:sp>
      <p:pic>
        <p:nvPicPr>
          <p:cNvPr id="391" name="GID13.deimos_slits.png" descr="GID13.deimos_slits.png"/>
          <p:cNvPicPr>
            <a:picLocks noChangeAspect="1"/>
          </p:cNvPicPr>
          <p:nvPr/>
        </p:nvPicPr>
        <p:blipFill>
          <a:blip r:embed="rId2">
            <a:extLst/>
          </a:blip>
          <a:srcRect l="9381" t="8641" r="16445" b="0"/>
          <a:stretch>
            <a:fillRect/>
          </a:stretch>
        </p:blipFill>
        <p:spPr>
          <a:xfrm>
            <a:off x="743107" y="1956591"/>
            <a:ext cx="10611613" cy="980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87446" y="3908034"/>
            <a:ext cx="6001760" cy="589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11590" y="3884346"/>
            <a:ext cx="6001759" cy="5947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"/>
          <p:cNvGrpSpPr/>
          <p:nvPr/>
        </p:nvGrpSpPr>
        <p:grpSpPr>
          <a:xfrm>
            <a:off x="4852410" y="266657"/>
            <a:ext cx="14679180" cy="13182685"/>
            <a:chOff x="-50799" y="-50800"/>
            <a:chExt cx="14679178" cy="13182683"/>
          </a:xfrm>
        </p:grpSpPr>
        <p:grpSp>
          <p:nvGrpSpPr>
            <p:cNvPr id="421" name="Group"/>
            <p:cNvGrpSpPr/>
            <p:nvPr/>
          </p:nvGrpSpPr>
          <p:grpSpPr>
            <a:xfrm>
              <a:off x="-50800" y="-50801"/>
              <a:ext cx="14679179" cy="13182685"/>
              <a:chOff x="-50799" y="-50800"/>
              <a:chExt cx="14679178" cy="13182683"/>
            </a:xfrm>
          </p:grpSpPr>
          <p:grpSp>
            <p:nvGrpSpPr>
              <p:cNvPr id="419" name="Group"/>
              <p:cNvGrpSpPr/>
              <p:nvPr/>
            </p:nvGrpSpPr>
            <p:grpSpPr>
              <a:xfrm>
                <a:off x="-50800" y="-50801"/>
                <a:ext cx="14679179" cy="13182685"/>
                <a:chOff x="-50799" y="-50800"/>
                <a:chExt cx="14679178" cy="13182683"/>
              </a:xfrm>
            </p:grpSpPr>
            <p:grpSp>
              <p:nvGrpSpPr>
                <p:cNvPr id="400" name="Group"/>
                <p:cNvGrpSpPr/>
                <p:nvPr/>
              </p:nvGrpSpPr>
              <p:grpSpPr>
                <a:xfrm>
                  <a:off x="-50800" y="-50801"/>
                  <a:ext cx="14679179" cy="13182685"/>
                  <a:chOff x="-50799" y="-50800"/>
                  <a:chExt cx="14679178" cy="13182683"/>
                </a:xfrm>
              </p:grpSpPr>
              <p:grpSp>
                <p:nvGrpSpPr>
                  <p:cNvPr id="397" name="Oval"/>
                  <p:cNvGrpSpPr/>
                  <p:nvPr/>
                </p:nvGrpSpPr>
                <p:grpSpPr>
                  <a:xfrm>
                    <a:off x="-50800" y="-50801"/>
                    <a:ext cx="14679179" cy="13182685"/>
                    <a:chOff x="0" y="0"/>
                    <a:chExt cx="14679178" cy="13182683"/>
                  </a:xfrm>
                </p:grpSpPr>
                <p:sp>
                  <p:nvSpPr>
                    <p:cNvPr id="396" name="Oval"/>
                    <p:cNvSpPr/>
                    <p:nvPr/>
                  </p:nvSpPr>
                  <p:spPr>
                    <a:xfrm>
                      <a:off x="50800" y="50800"/>
                      <a:ext cx="14577579" cy="130810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825500">
                        <a:defRPr sz="3200">
                          <a:latin typeface="Graphik Light"/>
                          <a:ea typeface="Graphik Light"/>
                          <a:cs typeface="Graphik Light"/>
                          <a:sym typeface="Graphik Light"/>
                        </a:defRPr>
                      </a:pPr>
                    </a:p>
                  </p:txBody>
                </p:sp>
                <p:pic>
                  <p:nvPicPr>
                    <p:cNvPr id="395" name="Oval Oval" descr="Oval Oval"/>
                    <p:cNvPicPr>
                      <a:picLocks noChangeAspect="0"/>
                    </p:cNvPicPr>
                    <p:nvPr/>
                  </p:nvPicPr>
                  <p:blipFill>
                    <a:blip r:embed="rId2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0" y="-1"/>
                      <a:ext cx="14679179" cy="13182685"/>
                    </a:xfrm>
                    <a:prstGeom prst="rect">
                      <a:avLst/>
                    </a:prstGeom>
                    <a:effectLst/>
                  </p:spPr>
                </p:pic>
              </p:grpSp>
              <p:pic>
                <p:nvPicPr>
                  <p:cNvPr id="398" name="image.jpeg" descr="image.jpe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4165" t="2270" r="18043" b="6751"/>
                  <a:stretch>
                    <a:fillRect/>
                  </a:stretch>
                </p:blipFill>
                <p:spPr>
                  <a:xfrm>
                    <a:off x="2903331" y="2318355"/>
                    <a:ext cx="8770938" cy="88276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99" name="Oval"/>
                  <p:cNvSpPr/>
                  <p:nvPr/>
                </p:nvSpPr>
                <p:spPr>
                  <a:xfrm>
                    <a:off x="5996388" y="5365209"/>
                    <a:ext cx="2415768" cy="2447256"/>
                  </a:xfrm>
                  <a:prstGeom prst="ellipse">
                    <a:avLst/>
                  </a:prstGeom>
                  <a:noFill/>
                  <a:ln w="88900" cap="flat">
                    <a:solidFill>
                      <a:srgbClr val="242FAC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Graphik Light"/>
                        <a:ea typeface="Graphik Light"/>
                        <a:cs typeface="Graphik Light"/>
                        <a:sym typeface="Graphik Light"/>
                      </a:defRPr>
                    </a:pPr>
                  </a:p>
                </p:txBody>
              </p:sp>
            </p:grpSp>
            <p:grpSp>
              <p:nvGrpSpPr>
                <p:cNvPr id="403" name="Group"/>
                <p:cNvGrpSpPr/>
                <p:nvPr/>
              </p:nvGrpSpPr>
              <p:grpSpPr>
                <a:xfrm>
                  <a:off x="8617671" y="6933565"/>
                  <a:ext cx="1275324" cy="540177"/>
                  <a:chOff x="0" y="-17"/>
                  <a:chExt cx="1275323" cy="540175"/>
                </a:xfrm>
              </p:grpSpPr>
              <p:pic>
                <p:nvPicPr>
                  <p:cNvPr id="401" name="shouldbe.png" descr="shouldbe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9297" t="9172" r="7294" b="15057"/>
                  <a:stretch>
                    <a:fillRect/>
                  </a:stretch>
                </p:blipFill>
                <p:spPr>
                  <a:xfrm flipH="1">
                    <a:off x="446752" y="-18"/>
                    <a:ext cx="293453" cy="540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1" h="21579" fill="norm" stroke="1" extrusionOk="0">
                        <a:moveTo>
                          <a:pt x="7239" y="1"/>
                        </a:moveTo>
                        <a:cubicBezTo>
                          <a:pt x="3593" y="43"/>
                          <a:pt x="844" y="2058"/>
                          <a:pt x="182" y="5518"/>
                        </a:cubicBezTo>
                        <a:cubicBezTo>
                          <a:pt x="-549" y="9336"/>
                          <a:pt x="944" y="13404"/>
                          <a:pt x="4365" y="17029"/>
                        </a:cubicBezTo>
                        <a:cubicBezTo>
                          <a:pt x="6167" y="18937"/>
                          <a:pt x="9439" y="20874"/>
                          <a:pt x="11593" y="21294"/>
                        </a:cubicBezTo>
                        <a:cubicBezTo>
                          <a:pt x="12615" y="21492"/>
                          <a:pt x="13407" y="21587"/>
                          <a:pt x="14154" y="21579"/>
                        </a:cubicBezTo>
                        <a:cubicBezTo>
                          <a:pt x="14901" y="21571"/>
                          <a:pt x="15620" y="21465"/>
                          <a:pt x="16431" y="21246"/>
                        </a:cubicBezTo>
                        <a:cubicBezTo>
                          <a:pt x="17998" y="20823"/>
                          <a:pt x="19484" y="19739"/>
                          <a:pt x="20414" y="18376"/>
                        </a:cubicBezTo>
                        <a:cubicBezTo>
                          <a:pt x="20960" y="17577"/>
                          <a:pt x="21051" y="16945"/>
                          <a:pt x="21041" y="13747"/>
                        </a:cubicBezTo>
                        <a:cubicBezTo>
                          <a:pt x="21028" y="10064"/>
                          <a:pt x="21025" y="10055"/>
                          <a:pt x="19931" y="8214"/>
                        </a:cubicBezTo>
                        <a:cubicBezTo>
                          <a:pt x="17811" y="4646"/>
                          <a:pt x="14367" y="1680"/>
                          <a:pt x="11138" y="635"/>
                        </a:cubicBezTo>
                        <a:cubicBezTo>
                          <a:pt x="9766" y="192"/>
                          <a:pt x="8455" y="-13"/>
                          <a:pt x="7239" y="1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02" name="Rectangle"/>
                  <p:cNvSpPr/>
                  <p:nvPr/>
                </p:nvSpPr>
                <p:spPr>
                  <a:xfrm>
                    <a:off x="0" y="159823"/>
                    <a:ext cx="1275324" cy="221563"/>
                  </a:xfrm>
                  <a:prstGeom prst="rect">
                    <a:avLst/>
                  </a:prstGeom>
                  <a:noFill/>
                  <a:ln w="38100" cap="flat">
                    <a:solidFill>
                      <a:srgbClr val="49705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Graphik Light"/>
                        <a:ea typeface="Graphik Light"/>
                        <a:cs typeface="Graphik Light"/>
                        <a:sym typeface="Graphik Light"/>
                      </a:defRPr>
                    </a:pPr>
                  </a:p>
                </p:txBody>
              </p:sp>
            </p:grpSp>
            <p:grpSp>
              <p:nvGrpSpPr>
                <p:cNvPr id="406" name="Group"/>
                <p:cNvGrpSpPr/>
                <p:nvPr/>
              </p:nvGrpSpPr>
              <p:grpSpPr>
                <a:xfrm>
                  <a:off x="7923487" y="8027943"/>
                  <a:ext cx="1122841" cy="540093"/>
                  <a:chOff x="0" y="-67"/>
                  <a:chExt cx="1122839" cy="540091"/>
                </a:xfrm>
              </p:grpSpPr>
              <p:pic>
                <p:nvPicPr>
                  <p:cNvPr id="404" name="shouldbe.png" descr="shouldbe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9375" t="9171" r="7248" b="15074"/>
                  <a:stretch>
                    <a:fillRect/>
                  </a:stretch>
                </p:blipFill>
                <p:spPr>
                  <a:xfrm flipH="1" rot="1920000">
                    <a:off x="393257" y="32237"/>
                    <a:ext cx="258267" cy="4754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4" h="21579" fill="norm" stroke="1" extrusionOk="0">
                        <a:moveTo>
                          <a:pt x="7235" y="1"/>
                        </a:moveTo>
                        <a:cubicBezTo>
                          <a:pt x="3587" y="43"/>
                          <a:pt x="848" y="2051"/>
                          <a:pt x="185" y="5513"/>
                        </a:cubicBezTo>
                        <a:cubicBezTo>
                          <a:pt x="-546" y="9331"/>
                          <a:pt x="901" y="13415"/>
                          <a:pt x="4325" y="17040"/>
                        </a:cubicBezTo>
                        <a:cubicBezTo>
                          <a:pt x="6127" y="18949"/>
                          <a:pt x="9414" y="20872"/>
                          <a:pt x="11568" y="21291"/>
                        </a:cubicBezTo>
                        <a:cubicBezTo>
                          <a:pt x="12591" y="21490"/>
                          <a:pt x="13408" y="21587"/>
                          <a:pt x="14155" y="21579"/>
                        </a:cubicBezTo>
                        <a:cubicBezTo>
                          <a:pt x="14903" y="21571"/>
                          <a:pt x="15608" y="21473"/>
                          <a:pt x="16419" y="21255"/>
                        </a:cubicBezTo>
                        <a:cubicBezTo>
                          <a:pt x="17988" y="20832"/>
                          <a:pt x="19499" y="19753"/>
                          <a:pt x="20429" y="18391"/>
                        </a:cubicBezTo>
                        <a:cubicBezTo>
                          <a:pt x="20975" y="17591"/>
                          <a:pt x="21054" y="16961"/>
                          <a:pt x="21044" y="13762"/>
                        </a:cubicBezTo>
                        <a:cubicBezTo>
                          <a:pt x="21031" y="10078"/>
                          <a:pt x="21007" y="10056"/>
                          <a:pt x="19912" y="8214"/>
                        </a:cubicBezTo>
                        <a:cubicBezTo>
                          <a:pt x="17790" y="4646"/>
                          <a:pt x="14379" y="1676"/>
                          <a:pt x="11148" y="632"/>
                        </a:cubicBezTo>
                        <a:cubicBezTo>
                          <a:pt x="9775" y="188"/>
                          <a:pt x="8451" y="-13"/>
                          <a:pt x="7235" y="1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05" name="Rectangle"/>
                  <p:cNvSpPr/>
                  <p:nvPr/>
                </p:nvSpPr>
                <p:spPr>
                  <a:xfrm>
                    <a:off x="0" y="173010"/>
                    <a:ext cx="1122840" cy="195072"/>
                  </a:xfrm>
                  <a:prstGeom prst="rect">
                    <a:avLst/>
                  </a:prstGeom>
                  <a:noFill/>
                  <a:ln w="38100" cap="flat">
                    <a:solidFill>
                      <a:srgbClr val="49705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Graphik Light"/>
                        <a:ea typeface="Graphik Light"/>
                        <a:cs typeface="Graphik Light"/>
                        <a:sym typeface="Graphik Light"/>
                      </a:defRPr>
                    </a:pPr>
                  </a:p>
                </p:txBody>
              </p:sp>
            </p:grpSp>
            <p:grpSp>
              <p:nvGrpSpPr>
                <p:cNvPr id="409" name="Group"/>
                <p:cNvGrpSpPr/>
                <p:nvPr/>
              </p:nvGrpSpPr>
              <p:grpSpPr>
                <a:xfrm>
                  <a:off x="8693912" y="7557723"/>
                  <a:ext cx="1122841" cy="474362"/>
                  <a:chOff x="0" y="28567"/>
                  <a:chExt cx="1122839" cy="474361"/>
                </a:xfrm>
              </p:grpSpPr>
              <p:pic>
                <p:nvPicPr>
                  <p:cNvPr id="407" name="shouldbe.png" descr="shouldbe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9346" t="9152" r="7269" b="15050"/>
                  <a:stretch>
                    <a:fillRect/>
                  </a:stretch>
                </p:blipFill>
                <p:spPr>
                  <a:xfrm flipH="1" rot="4781402">
                    <a:off x="370131" y="-66851"/>
                    <a:ext cx="361141" cy="6651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2" h="21579" fill="norm" stroke="1" extrusionOk="0">
                        <a:moveTo>
                          <a:pt x="7236" y="1"/>
                        </a:moveTo>
                        <a:cubicBezTo>
                          <a:pt x="3588" y="43"/>
                          <a:pt x="846" y="2065"/>
                          <a:pt x="183" y="5524"/>
                        </a:cubicBezTo>
                        <a:cubicBezTo>
                          <a:pt x="-548" y="9341"/>
                          <a:pt x="923" y="13411"/>
                          <a:pt x="4346" y="17034"/>
                        </a:cubicBezTo>
                        <a:cubicBezTo>
                          <a:pt x="6148" y="18942"/>
                          <a:pt x="9429" y="20877"/>
                          <a:pt x="11584" y="21296"/>
                        </a:cubicBezTo>
                        <a:cubicBezTo>
                          <a:pt x="12606" y="21494"/>
                          <a:pt x="13403" y="21587"/>
                          <a:pt x="14150" y="21579"/>
                        </a:cubicBezTo>
                        <a:cubicBezTo>
                          <a:pt x="14898" y="21571"/>
                          <a:pt x="15606" y="21463"/>
                          <a:pt x="16417" y="21244"/>
                        </a:cubicBezTo>
                        <a:cubicBezTo>
                          <a:pt x="17985" y="20822"/>
                          <a:pt x="19487" y="19735"/>
                          <a:pt x="20417" y="18373"/>
                        </a:cubicBezTo>
                        <a:cubicBezTo>
                          <a:pt x="20963" y="17574"/>
                          <a:pt x="21052" y="16948"/>
                          <a:pt x="21042" y="13751"/>
                        </a:cubicBezTo>
                        <a:cubicBezTo>
                          <a:pt x="21029" y="10070"/>
                          <a:pt x="21026" y="10056"/>
                          <a:pt x="19932" y="8215"/>
                        </a:cubicBezTo>
                        <a:cubicBezTo>
                          <a:pt x="17811" y="4649"/>
                          <a:pt x="14375" y="1689"/>
                          <a:pt x="11144" y="645"/>
                        </a:cubicBezTo>
                        <a:cubicBezTo>
                          <a:pt x="9772" y="201"/>
                          <a:pt x="8452" y="-13"/>
                          <a:pt x="7236" y="1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08" name="Rectangle"/>
                  <p:cNvSpPr/>
                  <p:nvPr/>
                </p:nvSpPr>
                <p:spPr>
                  <a:xfrm>
                    <a:off x="0" y="154920"/>
                    <a:ext cx="1122840" cy="195072"/>
                  </a:xfrm>
                  <a:prstGeom prst="rect">
                    <a:avLst/>
                  </a:prstGeom>
                  <a:noFill/>
                  <a:ln w="38100" cap="flat">
                    <a:solidFill>
                      <a:srgbClr val="49705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Graphik Light"/>
                        <a:ea typeface="Graphik Light"/>
                        <a:cs typeface="Graphik Light"/>
                        <a:sym typeface="Graphik Light"/>
                      </a:defRPr>
                    </a:pPr>
                  </a:p>
                </p:txBody>
              </p:sp>
            </p:grpSp>
            <p:grpSp>
              <p:nvGrpSpPr>
                <p:cNvPr id="412" name="Group"/>
                <p:cNvGrpSpPr/>
                <p:nvPr/>
              </p:nvGrpSpPr>
              <p:grpSpPr>
                <a:xfrm>
                  <a:off x="8182907" y="8556543"/>
                  <a:ext cx="1122841" cy="770764"/>
                  <a:chOff x="0" y="113236"/>
                  <a:chExt cx="1122839" cy="770763"/>
                </a:xfrm>
              </p:grpSpPr>
              <p:pic>
                <p:nvPicPr>
                  <p:cNvPr id="410" name="shouldbe.png" descr="shouldbe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rcRect l="9366" t="9161" r="7271" b="15038"/>
                  <a:stretch>
                    <a:fillRect/>
                  </a:stretch>
                </p:blipFill>
                <p:spPr>
                  <a:xfrm rot="18626830">
                    <a:off x="362878" y="135657"/>
                    <a:ext cx="393986" cy="7259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3" h="21579" fill="norm" stroke="1" extrusionOk="0">
                        <a:moveTo>
                          <a:pt x="7243" y="1"/>
                        </a:moveTo>
                        <a:cubicBezTo>
                          <a:pt x="3594" y="43"/>
                          <a:pt x="847" y="2063"/>
                          <a:pt x="184" y="5522"/>
                        </a:cubicBezTo>
                        <a:cubicBezTo>
                          <a:pt x="-547" y="9339"/>
                          <a:pt x="915" y="13402"/>
                          <a:pt x="4339" y="17025"/>
                        </a:cubicBezTo>
                        <a:cubicBezTo>
                          <a:pt x="6142" y="18933"/>
                          <a:pt x="9434" y="20865"/>
                          <a:pt x="11588" y="21284"/>
                        </a:cubicBezTo>
                        <a:cubicBezTo>
                          <a:pt x="12611" y="21483"/>
                          <a:pt x="13406" y="21587"/>
                          <a:pt x="14153" y="21579"/>
                        </a:cubicBezTo>
                        <a:cubicBezTo>
                          <a:pt x="14901" y="21571"/>
                          <a:pt x="15589" y="21455"/>
                          <a:pt x="16400" y="21237"/>
                        </a:cubicBezTo>
                        <a:cubicBezTo>
                          <a:pt x="17969" y="20814"/>
                          <a:pt x="19497" y="19732"/>
                          <a:pt x="20428" y="18370"/>
                        </a:cubicBezTo>
                        <a:cubicBezTo>
                          <a:pt x="20974" y="17571"/>
                          <a:pt x="21053" y="16954"/>
                          <a:pt x="21043" y="13757"/>
                        </a:cubicBezTo>
                        <a:cubicBezTo>
                          <a:pt x="21030" y="10076"/>
                          <a:pt x="21014" y="10053"/>
                          <a:pt x="19919" y="8212"/>
                        </a:cubicBezTo>
                        <a:cubicBezTo>
                          <a:pt x="17798" y="4646"/>
                          <a:pt x="14375" y="1682"/>
                          <a:pt x="11143" y="638"/>
                        </a:cubicBezTo>
                        <a:cubicBezTo>
                          <a:pt x="9770" y="195"/>
                          <a:pt x="8459" y="-13"/>
                          <a:pt x="7243" y="1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11" name="Rectangle"/>
                  <p:cNvSpPr/>
                  <p:nvPr/>
                </p:nvSpPr>
                <p:spPr>
                  <a:xfrm>
                    <a:off x="0" y="397459"/>
                    <a:ext cx="1122840" cy="195072"/>
                  </a:xfrm>
                  <a:prstGeom prst="rect">
                    <a:avLst/>
                  </a:prstGeom>
                  <a:noFill/>
                  <a:ln w="38100" cap="flat">
                    <a:solidFill>
                      <a:srgbClr val="497059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200">
                        <a:latin typeface="Graphik Light"/>
                        <a:ea typeface="Graphik Light"/>
                        <a:cs typeface="Graphik Light"/>
                        <a:sym typeface="Graphik Light"/>
                      </a:defRPr>
                    </a:pPr>
                  </a:p>
                </p:txBody>
              </p:sp>
            </p:grpSp>
            <p:pic>
              <p:nvPicPr>
                <p:cNvPr id="413" name="shouldbe.png" descr="shouldbe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9332" t="9172" r="7299" b="15060"/>
                <a:stretch>
                  <a:fillRect/>
                </a:stretch>
              </p:blipFill>
              <p:spPr>
                <a:xfrm flipH="1">
                  <a:off x="4345236" y="3527807"/>
                  <a:ext cx="599361" cy="11037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2" h="21579" fill="norm" stroke="1" extrusionOk="0">
                      <a:moveTo>
                        <a:pt x="7247" y="1"/>
                      </a:moveTo>
                      <a:cubicBezTo>
                        <a:pt x="3599" y="43"/>
                        <a:pt x="846" y="2057"/>
                        <a:pt x="183" y="5518"/>
                      </a:cubicBezTo>
                      <a:cubicBezTo>
                        <a:pt x="-548" y="9336"/>
                        <a:pt x="926" y="13408"/>
                        <a:pt x="4349" y="17032"/>
                      </a:cubicBezTo>
                      <a:cubicBezTo>
                        <a:pt x="6152" y="18941"/>
                        <a:pt x="9440" y="20873"/>
                        <a:pt x="11595" y="21292"/>
                      </a:cubicBezTo>
                      <a:cubicBezTo>
                        <a:pt x="12617" y="21491"/>
                        <a:pt x="13411" y="21587"/>
                        <a:pt x="14158" y="21579"/>
                      </a:cubicBezTo>
                      <a:cubicBezTo>
                        <a:pt x="14906" y="21571"/>
                        <a:pt x="15605" y="21464"/>
                        <a:pt x="16416" y="21245"/>
                      </a:cubicBezTo>
                      <a:cubicBezTo>
                        <a:pt x="17984" y="20822"/>
                        <a:pt x="19498" y="19744"/>
                        <a:pt x="20428" y="18382"/>
                      </a:cubicBezTo>
                      <a:cubicBezTo>
                        <a:pt x="20975" y="17583"/>
                        <a:pt x="21052" y="16956"/>
                        <a:pt x="21042" y="13758"/>
                      </a:cubicBezTo>
                      <a:cubicBezTo>
                        <a:pt x="21029" y="10075"/>
                        <a:pt x="21036" y="10052"/>
                        <a:pt x="19941" y="8210"/>
                      </a:cubicBezTo>
                      <a:cubicBezTo>
                        <a:pt x="17820" y="4643"/>
                        <a:pt x="14380" y="1682"/>
                        <a:pt x="11149" y="637"/>
                      </a:cubicBezTo>
                      <a:cubicBezTo>
                        <a:pt x="9776" y="194"/>
                        <a:pt x="8464" y="-13"/>
                        <a:pt x="7247" y="1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14" name="Line"/>
                <p:cNvSpPr/>
                <p:nvPr/>
              </p:nvSpPr>
              <p:spPr>
                <a:xfrm flipH="1" flipV="1">
                  <a:off x="3513673" y="3381788"/>
                  <a:ext cx="942692" cy="417733"/>
                </a:xfrm>
                <a:prstGeom prst="line">
                  <a:avLst/>
                </a:pr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355600">
                    <a:spcBef>
                      <a:spcPts val="4700"/>
                    </a:spcBef>
                    <a:defRPr sz="4000">
                      <a:solidFill>
                        <a:srgbClr val="53585F"/>
                      </a:solidFill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  <p:sp>
              <p:nvSpPr>
                <p:cNvPr id="415" name="Line"/>
                <p:cNvSpPr/>
                <p:nvPr/>
              </p:nvSpPr>
              <p:spPr>
                <a:xfrm>
                  <a:off x="9907719" y="7201511"/>
                  <a:ext cx="1693651" cy="595278"/>
                </a:xfrm>
                <a:prstGeom prst="line">
                  <a:avLst/>
                </a:prstGeom>
                <a:noFill/>
                <a:ln w="38100" cap="flat">
                  <a:solidFill>
                    <a:srgbClr val="49705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355600">
                    <a:spcBef>
                      <a:spcPts val="4700"/>
                    </a:spcBef>
                    <a:defRPr sz="4000">
                      <a:solidFill>
                        <a:srgbClr val="53585F"/>
                      </a:solidFill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  <p:sp>
              <p:nvSpPr>
                <p:cNvPr id="416" name="Line"/>
                <p:cNvSpPr/>
                <p:nvPr/>
              </p:nvSpPr>
              <p:spPr>
                <a:xfrm>
                  <a:off x="9847350" y="7808100"/>
                  <a:ext cx="1764030" cy="1"/>
                </a:xfrm>
                <a:prstGeom prst="line">
                  <a:avLst/>
                </a:prstGeom>
                <a:noFill/>
                <a:ln w="38100" cap="flat">
                  <a:solidFill>
                    <a:srgbClr val="49705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355600">
                    <a:spcBef>
                      <a:spcPts val="4700"/>
                    </a:spcBef>
                    <a:defRPr sz="4000">
                      <a:solidFill>
                        <a:srgbClr val="53585F"/>
                      </a:solidFill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  <p:sp>
              <p:nvSpPr>
                <p:cNvPr id="417" name="Line"/>
                <p:cNvSpPr/>
                <p:nvPr/>
              </p:nvSpPr>
              <p:spPr>
                <a:xfrm flipV="1">
                  <a:off x="9078013" y="7790856"/>
                  <a:ext cx="2582638" cy="481028"/>
                </a:xfrm>
                <a:prstGeom prst="line">
                  <a:avLst/>
                </a:prstGeom>
                <a:noFill/>
                <a:ln w="38100" cap="flat">
                  <a:solidFill>
                    <a:srgbClr val="49705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355600">
                    <a:spcBef>
                      <a:spcPts val="4700"/>
                    </a:spcBef>
                    <a:defRPr sz="4000">
                      <a:solidFill>
                        <a:srgbClr val="53585F"/>
                      </a:solidFill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  <p:sp>
              <p:nvSpPr>
                <p:cNvPr id="418" name="Line"/>
                <p:cNvSpPr/>
                <p:nvPr/>
              </p:nvSpPr>
              <p:spPr>
                <a:xfrm flipV="1">
                  <a:off x="9307798" y="7797674"/>
                  <a:ext cx="2326819" cy="1049236"/>
                </a:xfrm>
                <a:prstGeom prst="line">
                  <a:avLst/>
                </a:prstGeom>
                <a:noFill/>
                <a:ln w="38100" cap="flat">
                  <a:solidFill>
                    <a:srgbClr val="49705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355600">
                    <a:spcBef>
                      <a:spcPts val="4700"/>
                    </a:spcBef>
                    <a:defRPr sz="4000">
                      <a:solidFill>
                        <a:srgbClr val="53585F"/>
                      </a:solidFill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</p:grpSp>
          <p:sp>
            <p:nvSpPr>
              <p:cNvPr id="420" name="Line"/>
              <p:cNvSpPr/>
              <p:nvPr/>
            </p:nvSpPr>
            <p:spPr>
              <a:xfrm flipV="1">
                <a:off x="2719594" y="6957662"/>
                <a:ext cx="3307911" cy="750419"/>
              </a:xfrm>
              <a:prstGeom prst="line">
                <a:avLst/>
              </a:prstGeom>
              <a:noFill/>
              <a:ln w="88900" cap="flat">
                <a:solidFill>
                  <a:srgbClr val="2F329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355600">
                  <a:spcBef>
                    <a:spcPts val="4700"/>
                  </a:spcBef>
                  <a:defRPr sz="4000">
                    <a:solidFill>
                      <a:srgbClr val="53585F"/>
                    </a:solidFill>
                    <a:latin typeface="Graphik Light"/>
                    <a:ea typeface="Graphik Light"/>
                    <a:cs typeface="Graphik Light"/>
                    <a:sym typeface="Graphik Light"/>
                  </a:defRPr>
                </a:pPr>
              </a:p>
            </p:txBody>
          </p:sp>
        </p:grpSp>
        <p:grpSp>
          <p:nvGrpSpPr>
            <p:cNvPr id="428" name="Group"/>
            <p:cNvGrpSpPr/>
            <p:nvPr/>
          </p:nvGrpSpPr>
          <p:grpSpPr>
            <a:xfrm>
              <a:off x="1138228" y="2500177"/>
              <a:ext cx="13187180" cy="9900006"/>
              <a:chOff x="0" y="0"/>
              <a:chExt cx="13187179" cy="9900004"/>
            </a:xfrm>
          </p:grpSpPr>
          <p:grpSp>
            <p:nvGrpSpPr>
              <p:cNvPr id="424" name="Group"/>
              <p:cNvGrpSpPr/>
              <p:nvPr/>
            </p:nvGrpSpPr>
            <p:grpSpPr>
              <a:xfrm>
                <a:off x="4395726" y="9174705"/>
                <a:ext cx="4258583" cy="725300"/>
                <a:chOff x="0" y="0"/>
                <a:chExt cx="4258582" cy="725298"/>
              </a:xfrm>
            </p:grpSpPr>
            <p:sp>
              <p:nvSpPr>
                <p:cNvPr id="422" name="Rectangle"/>
                <p:cNvSpPr/>
                <p:nvPr/>
              </p:nvSpPr>
              <p:spPr>
                <a:xfrm>
                  <a:off x="0" y="173782"/>
                  <a:ext cx="1738741" cy="377735"/>
                </a:xfrm>
                <a:prstGeom prst="rect">
                  <a:avLst/>
                </a:prstGeom>
                <a:noFill/>
                <a:ln w="38100" cap="flat">
                  <a:solidFill>
                    <a:srgbClr val="497059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Graphik Light"/>
                      <a:ea typeface="Graphik Light"/>
                      <a:cs typeface="Graphik Light"/>
                      <a:sym typeface="Graphik Light"/>
                    </a:defRPr>
                  </a:pPr>
                </a:p>
              </p:txBody>
            </p:sp>
            <p:sp>
              <p:nvSpPr>
                <p:cNvPr id="423" name="DEIMOS Slit"/>
                <p:cNvSpPr txBox="1"/>
                <p:nvPr/>
              </p:nvSpPr>
              <p:spPr>
                <a:xfrm>
                  <a:off x="2015513" y="0"/>
                  <a:ext cx="2243070" cy="7252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 defTabSz="355600">
                    <a:spcBef>
                      <a:spcPts val="4700"/>
                    </a:spcBef>
                    <a:defRPr b="1" sz="1100">
                      <a:solidFill>
                        <a:srgbClr val="000000"/>
                      </a:solidFill>
                      <a:latin typeface="Times Roman"/>
                      <a:ea typeface="Times Roman"/>
                      <a:cs typeface="Times Roman"/>
                      <a:sym typeface="Times Roman"/>
                    </a:defRPr>
                  </a:lvl1pPr>
                </a:lstStyle>
                <a:p>
                  <a:pPr/>
                  <a:r>
                    <a:t>DEIMOS Slit</a:t>
                  </a:r>
                </a:p>
              </p:txBody>
            </p:sp>
          </p:grpSp>
          <p:sp>
            <p:nvSpPr>
              <p:cNvPr id="425" name="Shear Measurements &amp;…"/>
              <p:cNvSpPr txBox="1"/>
              <p:nvPr/>
            </p:nvSpPr>
            <p:spPr>
              <a:xfrm>
                <a:off x="10575626" y="4082550"/>
                <a:ext cx="2611554" cy="1619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355600">
                  <a:defRPr b="1" sz="1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Shear Measurements &amp;</a:t>
                </a:r>
              </a:p>
              <a:p>
                <a:pPr algn="l" defTabSz="355600">
                  <a:defRPr b="1" sz="100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t>Halo modelling (DEIMOS)</a:t>
                </a:r>
              </a:p>
            </p:txBody>
          </p:sp>
          <p:sp>
            <p:nvSpPr>
              <p:cNvPr id="426" name="Halo Modelling (Gurri et al. 2020)"/>
              <p:cNvSpPr txBox="1"/>
              <p:nvPr/>
            </p:nvSpPr>
            <p:spPr>
              <a:xfrm>
                <a:off x="482181" y="0"/>
                <a:ext cx="2580898" cy="9985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algn="l" defTabSz="457200">
                  <a:defRPr b="1" sz="10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Halo Modelling (Gurri et al. 2020)</a:t>
                </a:r>
              </a:p>
            </p:txBody>
          </p:sp>
          <p:sp>
            <p:nvSpPr>
              <p:cNvPr id="427" name="Dynamics…"/>
              <p:cNvSpPr txBox="1"/>
              <p:nvPr/>
            </p:nvSpPr>
            <p:spPr>
              <a:xfrm>
                <a:off x="0" y="5143011"/>
                <a:ext cx="2464997" cy="10303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457200">
                  <a:defRPr b="1" sz="1000">
                    <a:solidFill>
                      <a:srgbClr val="000000"/>
                    </a:solidFill>
                  </a:defRPr>
                </a:pPr>
                <a:r>
                  <a:t>Dynamics</a:t>
                </a:r>
              </a:p>
              <a:p>
                <a:pPr algn="l" defTabSz="457200">
                  <a:defRPr b="1" sz="1000">
                    <a:solidFill>
                      <a:srgbClr val="000000"/>
                    </a:solidFill>
                  </a:defRPr>
                </a:pPr>
                <a:r>
                  <a:t>(WiFes &amp; Koala)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trong Lensing galaxy: SNL-2"/>
          <p:cNvSpPr txBox="1"/>
          <p:nvPr>
            <p:ph type="title"/>
          </p:nvPr>
        </p:nvSpPr>
        <p:spPr>
          <a:xfrm>
            <a:off x="883694" y="374335"/>
            <a:ext cx="21971001" cy="1551733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spc="0" sz="8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Strong Lensing galaxy: SNL-2</a:t>
            </a:r>
          </a:p>
        </p:txBody>
      </p:sp>
      <p:pic>
        <p:nvPicPr>
          <p:cNvPr id="432" name="AGV_vUf3bz9MrFaSG18dUfvD-4-Cry1bi0QKgpLtV0fZ7LQYXe8Q1K-x6GvBIiF3h8SthCQRZ1Y8bLcUIPTnb8a_fBD1EKeMxwL-A88-4sYAty2LKkziSoz_Vy8jF-EEjlZWKr5OU8wpvrxDHk8Bm0iaVYxlI9vBP13l=s2048.png" descr="AGV_vUf3bz9MrFaSG18dUfvD-4-Cry1bi0QKgpLtV0fZ7LQYXe8Q1K-x6GvBIiF3h8SthCQRZ1Y8bLcUIPTnb8a_fBD1EKeMxwL-A88-4sYAty2LKkziSoz_Vy8jF-EEjlZWKr5OU8wpvrxDHk8Bm0iaVYxlI9vBP13l=s2048.png"/>
          <p:cNvPicPr>
            <a:picLocks noChangeAspect="1"/>
          </p:cNvPicPr>
          <p:nvPr/>
        </p:nvPicPr>
        <p:blipFill>
          <a:blip r:embed="rId2">
            <a:extLst/>
          </a:blip>
          <a:srcRect l="6860" t="10168" r="8810" b="6449"/>
          <a:stretch>
            <a:fillRect/>
          </a:stretch>
        </p:blipFill>
        <p:spPr>
          <a:xfrm>
            <a:off x="1790033" y="3640512"/>
            <a:ext cx="8567873" cy="8471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AGV_vUca6pasC7JJkB1lMWArZqv-WB8XP8hYTTDChGYTegjh9O-yz1uy6_bJn95ES_f3dmHR_lGSmWVIF5hwKiDhc-O9r80vXaUsGacJQr2ROUNiRR7CMWRO1hcb7mjkblaJTF5Yh84IQPIGc_AkS_HmqUTBlK2MAJhM=s2048.png" descr="AGV_vUca6pasC7JJkB1lMWArZqv-WB8XP8hYTTDChGYTegjh9O-yz1uy6_bJn95ES_f3dmHR_lGSmWVIF5hwKiDhc-O9r80vXaUsGacJQr2ROUNiRR7CMWRO1hcb7mjkblaJTF5Yh84IQPIGc_AkS_HmqUTBlK2MAJhM=s2048.png"/>
          <p:cNvPicPr>
            <a:picLocks noChangeAspect="1"/>
          </p:cNvPicPr>
          <p:nvPr/>
        </p:nvPicPr>
        <p:blipFill>
          <a:blip r:embed="rId3">
            <a:extLst/>
          </a:blip>
          <a:srcRect l="7449" t="10530" r="9326" b="6471"/>
          <a:stretch>
            <a:fillRect/>
          </a:stretch>
        </p:blipFill>
        <p:spPr>
          <a:xfrm>
            <a:off x="13635745" y="3659959"/>
            <a:ext cx="8455498" cy="8432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Edward N Taylor — entaylor@swin.edu.au — AAT@50 — October 4, 2024"/>
          <p:cNvSpPr txBox="1"/>
          <p:nvPr>
            <p:ph type="body" idx="21"/>
          </p:nvPr>
        </p:nvSpPr>
        <p:spPr>
          <a:xfrm>
            <a:off x="1206499" y="13048330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ctr"/>
            <a:r>
              <a:t>Edward N Taylor — </a:t>
            </a:r>
            <a:r>
              <a:rPr u="sng">
                <a:hlinkClick r:id="rId2" invalidUrl="" action="" tgtFrame="" tooltip="" history="1" highlightClick="0" endSnd="0"/>
              </a:rPr>
              <a:t>entaylor@swin.edu.au</a:t>
            </a:r>
            <a:r>
              <a:t> — AAT@50 — October 4, 2024</a:t>
            </a:r>
          </a:p>
        </p:txBody>
      </p:sp>
      <p:sp>
        <p:nvSpPr>
          <p:cNvPr id="246" name="Measuring…"/>
          <p:cNvSpPr txBox="1"/>
          <p:nvPr>
            <p:ph type="ctrTitle"/>
          </p:nvPr>
        </p:nvSpPr>
        <p:spPr>
          <a:xfrm>
            <a:off x="1206496" y="1293987"/>
            <a:ext cx="21971004" cy="12699225"/>
          </a:xfrm>
          <a:prstGeom prst="rect">
            <a:avLst/>
          </a:prstGeom>
        </p:spPr>
        <p:txBody>
          <a:bodyPr anchor="t"/>
          <a:lstStyle/>
          <a:p>
            <a:pPr algn="ctr">
              <a:spcBef>
                <a:spcPts val="6400"/>
              </a:spcBef>
            </a:pPr>
            <a:r>
              <a:t>Measuring </a:t>
            </a:r>
          </a:p>
          <a:p>
            <a:pPr algn="ctr">
              <a:spcBef>
                <a:spcPts val="6400"/>
              </a:spcBef>
            </a:pPr>
            <a:r>
              <a:t>the masses of galaxies</a:t>
            </a:r>
          </a:p>
          <a:p>
            <a:pPr algn="ctr">
              <a:spcBef>
                <a:spcPts val="6400"/>
              </a:spcBef>
            </a:pPr>
            <a:r>
              <a:t>based on the dynamics </a:t>
            </a:r>
          </a:p>
          <a:p>
            <a:pPr algn="ctr">
              <a:spcBef>
                <a:spcPts val="6400"/>
              </a:spcBef>
            </a:pPr>
            <a:r>
              <a:t>of other, unrelated galaxies.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Future Work: On going Survey"/>
          <p:cNvSpPr txBox="1"/>
          <p:nvPr>
            <p:ph type="title"/>
          </p:nvPr>
        </p:nvSpPr>
        <p:spPr>
          <a:xfrm>
            <a:off x="883694" y="374335"/>
            <a:ext cx="21971001" cy="1551733"/>
          </a:xfrm>
          <a:prstGeom prst="rect">
            <a:avLst/>
          </a:prstGeom>
        </p:spPr>
        <p:txBody>
          <a:bodyPr/>
          <a:lstStyle>
            <a:lvl1pPr defTabSz="355600">
              <a:defRPr b="1" spc="-79" sz="8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Future Work: On going Survey</a:t>
            </a:r>
          </a:p>
        </p:txBody>
      </p:sp>
      <p:pic>
        <p:nvPicPr>
          <p:cNvPr id="436" name="AGV_vUfTJwNlfkSi1OTONzWKd7Z82_6C5EZyJXLnyw1fX6A0rm-7_jfCis9j5mFYcrlKz-UENTm84mgvbGCoX45h0QG2Gb2Pb1ZAGdpOAV8o54mAcIfZYgTwSvJLhvFzDguYNY0bx5qxIgANdqvV09aaEVUEHeHH5aQo=s2048.png" descr="AGV_vUfTJwNlfkSi1OTONzWKd7Z82_6C5EZyJXLnyw1fX6A0rm-7_jfCis9j5mFYcrlKz-UENTm84mgvbGCoX45h0QG2Gb2Pb1ZAGdpOAV8o54mAcIfZYgTwSvJLhvFzDguYNY0bx5qxIgANdqvV09aaEVUEHeHH5aQo=s2048.png"/>
          <p:cNvPicPr>
            <a:picLocks noChangeAspect="1"/>
          </p:cNvPicPr>
          <p:nvPr/>
        </p:nvPicPr>
        <p:blipFill>
          <a:blip r:embed="rId2">
            <a:extLst/>
          </a:blip>
          <a:srcRect l="7398" t="10934" r="9425" b="6871"/>
          <a:stretch>
            <a:fillRect/>
          </a:stretch>
        </p:blipFill>
        <p:spPr>
          <a:xfrm>
            <a:off x="2223888" y="4200987"/>
            <a:ext cx="8450685" cy="835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AGV_vUelDJms4QzpO_Rir_1wDeV_QNRY2SHX3r5XVrHW2Ny1jS7JQ1TkuWNUWEhHP1NPv7Bhq7wXvxvngNmBOKyT-kcFp2lI3hJmADDWXxMFtjZKCEbK7kFV78-uZboLMBcTV4GbDcMuz1avrpIxxr_Bfxa5DQ1roS8u=s2048.png" descr="AGV_vUelDJms4QzpO_Rir_1wDeV_QNRY2SHX3r5XVrHW2Ny1jS7JQ1TkuWNUWEhHP1NPv7Bhq7wXvxvngNmBOKyT-kcFp2lI3hJmADDWXxMFtjZKCEbK7kFV78-uZboLMBcTV4GbDcMuz1avrpIxxr_Bfxa5DQ1roS8u=s2048.png"/>
          <p:cNvPicPr>
            <a:picLocks noChangeAspect="1"/>
          </p:cNvPicPr>
          <p:nvPr/>
        </p:nvPicPr>
        <p:blipFill>
          <a:blip r:embed="rId3">
            <a:extLst/>
          </a:blip>
          <a:srcRect l="7767" t="11055" r="9303" b="7316"/>
          <a:stretch>
            <a:fillRect/>
          </a:stretch>
        </p:blipFill>
        <p:spPr>
          <a:xfrm>
            <a:off x="14181223" y="4229761"/>
            <a:ext cx="8425599" cy="8293415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J092947+020354"/>
          <p:cNvSpPr txBox="1"/>
          <p:nvPr/>
        </p:nvSpPr>
        <p:spPr>
          <a:xfrm>
            <a:off x="2303992" y="2957174"/>
            <a:ext cx="408873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4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J092947+020354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39" name="J200647.6-562317.8"/>
          <p:cNvSpPr txBox="1"/>
          <p:nvPr/>
        </p:nvSpPr>
        <p:spPr>
          <a:xfrm>
            <a:off x="14258140" y="2957174"/>
            <a:ext cx="468292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466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J200647.6-562317.8</a:t>
            </a:r>
            <a:endParaRPr b="0"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40" name="Total 53 nights!"/>
          <p:cNvSpPr txBox="1"/>
          <p:nvPr/>
        </p:nvSpPr>
        <p:spPr>
          <a:xfrm>
            <a:off x="439840" y="12530463"/>
            <a:ext cx="4494277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b="1" sz="4800" u="sng">
                <a:solidFill>
                  <a:srgbClr val="000000"/>
                </a:solidFill>
              </a:defRPr>
            </a:lvl1pPr>
          </a:lstStyle>
          <a:p>
            <a:pPr/>
            <a:r>
              <a:t>Total 53 nights!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447" name="A sample of the highest-value galaxy-galaxy lensing target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sample of the highest-value galaxy-galaxy lensing targets </a:t>
            </a:r>
          </a:p>
        </p:txBody>
      </p:sp>
      <p:pic>
        <p:nvPicPr>
          <p:cNvPr id="448" name="figure6.pdf" descr="figure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257" y="1895984"/>
            <a:ext cx="17096344" cy="12081146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Easy to fit a model to the velocity field.…"/>
          <p:cNvSpPr txBox="1"/>
          <p:nvPr>
            <p:ph type="body" sz="quarter" idx="1"/>
          </p:nvPr>
        </p:nvSpPr>
        <p:spPr>
          <a:xfrm>
            <a:off x="17775600" y="3326278"/>
            <a:ext cx="6124114" cy="9749894"/>
          </a:xfrm>
          <a:prstGeom prst="rect">
            <a:avLst/>
          </a:prstGeom>
        </p:spPr>
        <p:txBody>
          <a:bodyPr/>
          <a:lstStyle/>
          <a:p>
            <a:pPr/>
            <a:r>
              <a:t>Easy to fit a model to the velocity field.</a:t>
            </a:r>
          </a:p>
          <a:p>
            <a:pPr/>
            <a:r>
              <a:t>Lensing is easily modelled as a </a:t>
            </a:r>
            <a:r>
              <a:rPr spc="-144"/>
              <a:t>coordinate transform </a:t>
            </a:r>
            <a:br>
              <a:rPr spc="-144"/>
            </a:br>
            <a:r>
              <a:t>in front of an ordinary velocity field model.</a:t>
            </a:r>
          </a:p>
          <a:p>
            <a:pPr/>
            <a:r>
              <a:t>Can safely exclude anything that is obviously not stable rotation.</a:t>
            </a:r>
          </a:p>
        </p:txBody>
      </p:sp>
      <p:sp>
        <p:nvSpPr>
          <p:cNvPr id="450" name="Gurri+20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creen Shot 2023-06-21 at 12.01.49 pm.png" descr="Screen Shot 2023-06-21 at 12.01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413" y="3209881"/>
            <a:ext cx="10876799" cy="729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Screen Shot 2023-06-21 at 12.01.38 pm.png" descr="Screen Shot 2023-06-21 at 12.01.3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4416" y="3209881"/>
            <a:ext cx="12454171" cy="729623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455" name="Lensing distorts the axisymmetric velocity field of rotating galaxies"/>
          <p:cNvSpPr txBox="1"/>
          <p:nvPr/>
        </p:nvSpPr>
        <p:spPr>
          <a:xfrm>
            <a:off x="1206500" y="1414959"/>
            <a:ext cx="22899476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Lensing distorts the axisymmetric velocity field of rotating galaxies</a:t>
            </a:r>
          </a:p>
        </p:txBody>
      </p:sp>
      <p:sp>
        <p:nvSpPr>
          <p:cNvPr id="456" name="Equation"/>
          <p:cNvSpPr txBox="1"/>
          <p:nvPr/>
        </p:nvSpPr>
        <p:spPr>
          <a:xfrm>
            <a:off x="6785158" y="11366261"/>
            <a:ext cx="10813685" cy="15626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γ</m:t>
                  </m:r>
                  <m:d>
                    <m:dPr>
                      <m:ctrl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xmlns:a="http://schemas.openxmlformats.org/drawingml/2006/main" sz="40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ctrlPr>
                                <a:rPr xmlns:a="http://schemas.openxmlformats.org/drawingml/2006/main" sz="40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aseJc m:val="center"/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</m:mP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-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xmlns:a="http://schemas.openxmlformats.org/drawingml/2006/main" sz="40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ctrlPr>
                                <a:rPr xmlns:a="http://schemas.openxmlformats.org/drawingml/2006/main" sz="40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aseJc m:val="center"/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</m:mP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e>
                  </m:d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Lensing has a preferred direction, insofar as mass is strictly positive.…"/>
          <p:cNvSpPr txBox="1"/>
          <p:nvPr>
            <p:ph type="body" sz="half" idx="1"/>
          </p:nvPr>
        </p:nvSpPr>
        <p:spPr>
          <a:xfrm>
            <a:off x="437151" y="8885506"/>
            <a:ext cx="22740349" cy="4414089"/>
          </a:xfrm>
          <a:prstGeom prst="rect">
            <a:avLst/>
          </a:prstGeom>
        </p:spPr>
        <p:txBody>
          <a:bodyPr/>
          <a:lstStyle/>
          <a:p>
            <a:pPr marL="579119" indent="-579119" defTabSz="2316421">
              <a:spcBef>
                <a:spcPts val="4200"/>
              </a:spcBef>
              <a:defRPr sz="4560"/>
            </a:pPr>
            <a:r>
              <a:rPr b="1" i="1"/>
              <a:t>Lensing has a preferred direction,</a:t>
            </a:r>
            <a:br>
              <a:rPr b="1" i="1"/>
            </a:br>
            <a:r>
              <a:t>insofar as mass is strictly positive.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t>Dynamics (only) measures the 'x' component of shear.</a:t>
            </a:r>
          </a:p>
          <a:p>
            <a:pPr marL="579119" indent="-579119" defTabSz="2316421">
              <a:spcBef>
                <a:spcPts val="4200"/>
              </a:spcBef>
              <a:defRPr sz="4560"/>
            </a:pPr>
            <a:r>
              <a:rPr b="1" i="1"/>
              <a:t>Dynamic shape noise is necessarily</a:t>
            </a:r>
            <a:r>
              <a:t> </a:t>
            </a:r>
            <a:r>
              <a:rPr b="1" i="1"/>
              <a:t>symmetric</a:t>
            </a:r>
            <a:r>
              <a:t>,</a:t>
            </a:r>
            <a:br/>
            <a:r>
              <a:t>because orientations are random.</a:t>
            </a:r>
          </a:p>
        </p:txBody>
      </p:sp>
      <p:pic>
        <p:nvPicPr>
          <p:cNvPr id="459" name="figure2.pdf" descr="figur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361" y="4084153"/>
            <a:ext cx="13862994" cy="473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figure4.pdf" descr="figure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00243" y="4106129"/>
            <a:ext cx="8327243" cy="8540762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462" name="Gurri+21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Gurri+21</a:t>
            </a:r>
          </a:p>
        </p:txBody>
      </p:sp>
      <p:sp>
        <p:nvSpPr>
          <p:cNvPr id="463" name="Equation"/>
          <p:cNvSpPr txBox="1"/>
          <p:nvPr/>
        </p:nvSpPr>
        <p:spPr>
          <a:xfrm>
            <a:off x="2436827" y="2435642"/>
            <a:ext cx="10813685" cy="15626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γ</m:t>
                  </m:r>
                  <m:d>
                    <m:dPr>
                      <m:ctrl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xmlns:a="http://schemas.openxmlformats.org/drawingml/2006/main" sz="40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ctrlPr>
                                <a:rPr xmlns:a="http://schemas.openxmlformats.org/drawingml/2006/main" sz="40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aseJc m:val="center"/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</m:mP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-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xmlns:a="http://schemas.openxmlformats.org/drawingml/2006/main" sz="40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xmlns:a="http://schemas.openxmlformats.org/drawingml/2006/main" sz="40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ctrlPr>
                                <a:rPr xmlns:a="http://schemas.openxmlformats.org/drawingml/2006/main" sz="4000" i="1">
                                  <a:solidFill>
                                    <a:srgbClr val="FEFF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aseJc m:val="center"/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</m:mP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xmlns:a="http://schemas.openxmlformats.org/drawingml/2006/main" sz="400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e>
                  </m:d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sp>
        <p:nvSpPr>
          <p:cNvPr id="464" name="Lensing distorts the axisymmetric velocity field of rotating galaxies"/>
          <p:cNvSpPr txBox="1"/>
          <p:nvPr/>
        </p:nvSpPr>
        <p:spPr>
          <a:xfrm>
            <a:off x="1206500" y="1414959"/>
            <a:ext cx="22899476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Lensing distorts the axisymmetric velocity field of rotating galaxies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an use measurements to infer systematic 'shear' from detector geometry:    ;"/>
          <p:cNvSpPr txBox="1"/>
          <p:nvPr>
            <p:ph type="body" sz="quarter" idx="1"/>
          </p:nvPr>
        </p:nvSpPr>
        <p:spPr>
          <a:xfrm>
            <a:off x="1206500" y="11581833"/>
            <a:ext cx="21971000" cy="1997646"/>
          </a:xfrm>
          <a:prstGeom prst="rect">
            <a:avLst/>
          </a:prstGeom>
        </p:spPr>
        <p:txBody>
          <a:bodyPr/>
          <a:lstStyle/>
          <a:p>
            <a:pPr/>
            <a:r>
              <a:t>Can use measurements to infer systematic 'shear' from detector geometry:</a:t>
            </a:r>
            <a:br/>
            <a:r>
              <a:t>	</a:t>
            </a:r>
            <a14:m>
              <m:oMath>
                <m:sSub>
                  <m:e>
                    <m:r>
                      <a:rPr xmlns:a="http://schemas.openxmlformats.org/drawingml/2006/main" sz="5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η</m:t>
                    </m:r>
                  </m:e>
                  <m:sub>
                    <m:r>
                      <a:rPr xmlns:a="http://schemas.openxmlformats.org/drawingml/2006/main" sz="5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+</m:t>
                    </m:r>
                  </m:sub>
                </m:sSub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0.0043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0.0062</m:t>
                </m:r>
              </m:oMath>
            </a14:m>
            <a:r>
              <a:t> ; </a:t>
            </a:r>
            <a14:m>
              <m:oMath>
                <m:sSub>
                  <m:e>
                    <m:r>
                      <a:rPr xmlns:a="http://schemas.openxmlformats.org/drawingml/2006/main" sz="5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η</m:t>
                    </m:r>
                  </m:e>
                  <m:sub>
                    <m:r>
                      <a:rPr xmlns:a="http://schemas.openxmlformats.org/drawingml/2006/main" sz="5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×</m:t>
                    </m:r>
                  </m:sub>
                </m:sSub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0.0094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5750" i="1">
                    <a:solidFill>
                      <a:srgbClr val="FEFFFE"/>
                    </a:solidFill>
                    <a:latin typeface="Cambria Math" panose="02040503050406030204" pitchFamily="18" charset="0"/>
                  </a:rPr>
                  <m:t>0.0097</m:t>
                </m:r>
              </m:oMath>
            </a14:m>
          </a:p>
        </p:txBody>
      </p:sp>
      <p:pic>
        <p:nvPicPr>
          <p:cNvPr id="467" name="figure5.pdf" descr="figure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2963" y="4197908"/>
            <a:ext cx="9807492" cy="693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figure4.pdf" descr="figure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82106" y="4197908"/>
            <a:ext cx="6757212" cy="6930473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470" name="Intrinsic shape noise is necessarily symmetric/unbiased."/>
          <p:cNvSpPr txBox="1"/>
          <p:nvPr/>
        </p:nvSpPr>
        <p:spPr>
          <a:xfrm>
            <a:off x="1206500" y="1414959"/>
            <a:ext cx="22899476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Intrinsic shape noise is necessarily symmetric/unbiased.</a:t>
            </a:r>
          </a:p>
        </p:txBody>
      </p:sp>
      <p:sp>
        <p:nvSpPr>
          <p:cNvPr id="471" name="Equation"/>
          <p:cNvSpPr txBox="1"/>
          <p:nvPr/>
        </p:nvSpPr>
        <p:spPr>
          <a:xfrm>
            <a:off x="2283816" y="2941819"/>
            <a:ext cx="11070583" cy="66400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Upp>
                    <m:e>
                      <m:sSub>
                        <m:e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</m:e>
                    <m:lim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sin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int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geom</m:t>
                      </m:r>
                    </m:sub>
                  </m:sSub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sin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geom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  <p:sp>
        <p:nvSpPr>
          <p:cNvPr id="472" name="Equation"/>
          <p:cNvSpPr txBox="1"/>
          <p:nvPr/>
        </p:nvSpPr>
        <p:spPr>
          <a:xfrm>
            <a:off x="15564229" y="2941819"/>
            <a:ext cx="3792965" cy="58047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lim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limUpp>
                        <m:e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lim>
                          <m:r>
                            <a:rPr xmlns:a="http://schemas.openxmlformats.org/drawingml/2006/main" sz="4800" i="1">
                              <a:solidFill>
                                <a:srgbClr val="FEFFFE"/>
                              </a:solidFill>
                              <a:latin typeface="Cambria Math" panose="02040503050406030204" pitchFamily="18" charset="0"/>
                            </a:rPr>
                            <m:t>̂</m:t>
                          </m:r>
                        </m:lim>
                      </m:limUpp>
                    </m:e>
                    <m:sub>
                      <m:r>
                        <a:rPr xmlns:a="http://schemas.openxmlformats.org/drawingml/2006/main" sz="48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sub>
                  </m:sSub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sin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8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he lognormal dispersion is large:  ~ 0.5 (+/- 0.2) dex !!…"/>
          <p:cNvSpPr txBox="1"/>
          <p:nvPr>
            <p:ph type="body" sz="half" idx="1"/>
          </p:nvPr>
        </p:nvSpPr>
        <p:spPr>
          <a:xfrm>
            <a:off x="11837834" y="4248504"/>
            <a:ext cx="11339666" cy="8256012"/>
          </a:xfrm>
          <a:prstGeom prst="rect">
            <a:avLst/>
          </a:prstGeom>
        </p:spPr>
        <p:txBody>
          <a:bodyPr/>
          <a:lstStyle/>
          <a:p>
            <a:pPr/>
            <a:r>
              <a:t>The lognormal dispersion is large: </a:t>
            </a:r>
            <a:br/>
            <a:r>
              <a:t>~ 0.5 (+/- 0.2) dex !!</a:t>
            </a:r>
          </a:p>
          <a:p>
            <a:pPr/>
            <a:r>
              <a:t>Naively, could interpret this as </a:t>
            </a:r>
            <a:br/>
            <a:r>
              <a:t>greater dispersion in the SHMR.</a:t>
            </a:r>
          </a:p>
          <a:p>
            <a:pPr/>
            <a:r>
              <a:t>Could also be seeing, e.g., </a:t>
            </a:r>
            <a:br/>
            <a:r>
              <a:t>dispersion in central halo profiles, substructure, etc.</a:t>
            </a:r>
          </a:p>
          <a:p>
            <a:pPr/>
            <a:r>
              <a:t>Probing a new regime!</a:t>
            </a:r>
          </a:p>
        </p:txBody>
      </p:sp>
      <p:pic>
        <p:nvPicPr>
          <p:cNvPr id="475" name="figure6.pdf" descr="figure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228" y="2904912"/>
            <a:ext cx="10179119" cy="1010195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477" name="Gurri+21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Gurri+21</a:t>
            </a:r>
          </a:p>
        </p:txBody>
      </p:sp>
      <p:sp>
        <p:nvSpPr>
          <p:cNvPr id="478" name="Galaxy-galaxy lensing at ~10-80 kpc scale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Galaxy-galaxy lensing at ~10-80 kpc scales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shmr_example_zeta-1.00.pdf" descr="shmr_example_zeta-1.0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462" y="2363109"/>
            <a:ext cx="14179827" cy="1087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shmr_example_zeta0.20.pdf" descr="shmr_example_zeta0.2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463" y="2363109"/>
            <a:ext cx="14179826" cy="1087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HMF:  the halo mass function is a robust prediction from theory.…"/>
          <p:cNvSpPr txBox="1"/>
          <p:nvPr>
            <p:ph type="body" sz="half" idx="1"/>
          </p:nvPr>
        </p:nvSpPr>
        <p:spPr>
          <a:xfrm>
            <a:off x="14717822" y="2925003"/>
            <a:ext cx="9557256" cy="9747414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HMF: </a:t>
            </a:r>
            <a:br/>
            <a:r>
              <a:rPr b="1" i="1"/>
              <a:t>the halo mass function</a:t>
            </a:r>
            <a:r>
              <a:t> is a</a:t>
            </a:r>
            <a:br/>
            <a:r>
              <a:t>robust prediction from theory.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SMF: </a:t>
            </a:r>
            <a:br/>
            <a:r>
              <a:rPr b="1" i="1"/>
              <a:t>the stellar mass function</a:t>
            </a:r>
            <a:r>
              <a:t> is </a:t>
            </a:r>
            <a:br/>
            <a:r>
              <a:t>a well measured observable.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SHMR </a:t>
            </a:r>
            <a:r>
              <a:rPr>
                <a:solidFill>
                  <a:srgbClr val="929292"/>
                </a:solidFill>
              </a:rPr>
              <a:t>&lt;— </a:t>
            </a:r>
            <a:r>
              <a:rPr b="1" i="1">
                <a:solidFill>
                  <a:srgbClr val="929292"/>
                </a:solidFill>
              </a:rPr>
              <a:t>physics lives here:</a:t>
            </a:r>
            <a:br>
              <a:rPr>
                <a:solidFill>
                  <a:srgbClr val="C0C0C0"/>
                </a:solidFill>
              </a:rPr>
            </a:br>
            <a:r>
              <a:rPr b="1" i="1" spc="-95"/>
              <a:t>the stellar-to-halo mass relation</a:t>
            </a:r>
            <a:r>
              <a:rPr spc="-95"/>
              <a:t> </a:t>
            </a:r>
            <a:r>
              <a:t>can be inferred by requiring consistency between the two.</a:t>
            </a:r>
          </a:p>
          <a:p>
            <a:pPr marL="603504" indent="-603504" defTabSz="2413955">
              <a:spcBef>
                <a:spcPts val="4400"/>
              </a:spcBef>
              <a:defRPr b="1" i="1" sz="4752">
                <a:solidFill>
                  <a:srgbClr val="E5A842"/>
                </a:solidFill>
              </a:defRPr>
            </a:pPr>
            <a:r>
              <a:t>The dispersion is by far the most interesting quantity!</a:t>
            </a:r>
          </a:p>
        </p:txBody>
      </p:sp>
      <p:sp>
        <p:nvSpPr>
          <p:cNvPr id="483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484" name="A boundary condition for cosmological galaxy formation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boundary condition for cosmological galaxy formation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HMF:  the halo mass function is a robust prediction from theory.…"/>
          <p:cNvSpPr txBox="1"/>
          <p:nvPr>
            <p:ph type="body" sz="half" idx="1"/>
          </p:nvPr>
        </p:nvSpPr>
        <p:spPr>
          <a:xfrm>
            <a:off x="14717822" y="2925003"/>
            <a:ext cx="9557256" cy="9747414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HMF: </a:t>
            </a:r>
            <a:br/>
            <a:r>
              <a:rPr b="1" i="1"/>
              <a:t>the halo mass function</a:t>
            </a:r>
            <a:r>
              <a:t> is a</a:t>
            </a:r>
            <a:br/>
            <a:r>
              <a:t>robust prediction from theory.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SMF: </a:t>
            </a:r>
            <a:br/>
            <a:r>
              <a:rPr b="1" i="1"/>
              <a:t>the stellar mass function</a:t>
            </a:r>
            <a:r>
              <a:t> is </a:t>
            </a:r>
            <a:br/>
            <a:r>
              <a:t>a well measured observable.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SHMR </a:t>
            </a:r>
            <a:r>
              <a:rPr>
                <a:solidFill>
                  <a:srgbClr val="929292"/>
                </a:solidFill>
              </a:rPr>
              <a:t>&lt;— </a:t>
            </a:r>
            <a:r>
              <a:rPr b="1" i="1">
                <a:solidFill>
                  <a:srgbClr val="929292"/>
                </a:solidFill>
              </a:rPr>
              <a:t>physics lives here:</a:t>
            </a:r>
            <a:br>
              <a:rPr>
                <a:solidFill>
                  <a:srgbClr val="C0C0C0"/>
                </a:solidFill>
              </a:rPr>
            </a:br>
            <a:r>
              <a:rPr b="1" i="1" spc="-95"/>
              <a:t>the stellar-to-halo mass relation</a:t>
            </a:r>
            <a:r>
              <a:rPr spc="-95"/>
              <a:t> </a:t>
            </a:r>
            <a:r>
              <a:t>can be inferred by requiring consistency between the two.</a:t>
            </a:r>
          </a:p>
          <a:p>
            <a:pPr marL="603504" indent="-603504" defTabSz="2413955">
              <a:spcBef>
                <a:spcPts val="4400"/>
              </a:spcBef>
              <a:defRPr b="1" i="1" sz="4752">
                <a:solidFill>
                  <a:srgbClr val="E5A842"/>
                </a:solidFill>
              </a:defRPr>
            </a:pPr>
            <a:r>
              <a:t>The dispersion is by far the most interesting quantity!</a:t>
            </a:r>
          </a:p>
        </p:txBody>
      </p:sp>
      <p:pic>
        <p:nvPicPr>
          <p:cNvPr id="487" name="shmr_example_zeta-1.00.pdf" descr="shmr_example_zeta-1.0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462" y="2363109"/>
            <a:ext cx="14179827" cy="1087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shmr_example_zeta0.30.pdf" descr="shmr_example_zeta0.3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463" y="2363109"/>
            <a:ext cx="14179826" cy="1087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490" name="A boundary condition for cosmological galaxy formation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boundary condition for cosmological galaxy formation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aken at face value, these precision lensing measurements seem to suggest  a much weaker correlation between stellar and halo mass?"/>
          <p:cNvSpPr txBox="1"/>
          <p:nvPr>
            <p:ph type="body" sz="quarter" idx="1"/>
          </p:nvPr>
        </p:nvSpPr>
        <p:spPr>
          <a:xfrm>
            <a:off x="591483" y="11583072"/>
            <a:ext cx="23111792" cy="1826866"/>
          </a:xfrm>
          <a:prstGeom prst="rect">
            <a:avLst/>
          </a:prstGeom>
        </p:spPr>
        <p:txBody>
          <a:bodyPr/>
          <a:lstStyle/>
          <a:p>
            <a:pPr/>
            <a:r>
              <a:t>Taken at face value, these precision lensing measurements seem to suggest </a:t>
            </a:r>
            <a:br/>
            <a:r>
              <a:rPr b="1" i="1"/>
              <a:t>a much weaker correlation between stellar and halo mass?</a:t>
            </a:r>
          </a:p>
        </p:txBody>
      </p:sp>
      <p:grpSp>
        <p:nvGrpSpPr>
          <p:cNvPr id="496" name="Group"/>
          <p:cNvGrpSpPr/>
          <p:nvPr/>
        </p:nvGrpSpPr>
        <p:grpSpPr>
          <a:xfrm>
            <a:off x="3137631" y="2585974"/>
            <a:ext cx="18019495" cy="8544052"/>
            <a:chOff x="0" y="0"/>
            <a:chExt cx="18019493" cy="8544051"/>
          </a:xfrm>
        </p:grpSpPr>
        <p:sp>
          <p:nvSpPr>
            <p:cNvPr id="493" name="Rounded Rectangle"/>
            <p:cNvSpPr/>
            <p:nvPr/>
          </p:nvSpPr>
          <p:spPr>
            <a:xfrm>
              <a:off x="0" y="0"/>
              <a:ext cx="18019494" cy="8544052"/>
            </a:xfrm>
            <a:prstGeom prst="roundRect">
              <a:avLst>
                <a:gd name="adj" fmla="val 1417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94" name="shmr_figure.pdf" descr="shmr_figur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72682" y="234030"/>
              <a:ext cx="8075992" cy="8075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shmr_constraints.pdf" descr="shmr_constraints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36568" y="234030"/>
              <a:ext cx="8075992" cy="80759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7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498" name="A boundary condition for cosmological galaxy formation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boundary condition for cosmological galaxy formation</a:t>
            </a:r>
          </a:p>
        </p:txBody>
      </p:sp>
      <p:sp>
        <p:nvSpPr>
          <p:cNvPr id="499" name="GID13.deimos_slits"/>
          <p:cNvSpPr txBox="1"/>
          <p:nvPr/>
        </p:nvSpPr>
        <p:spPr>
          <a:xfrm>
            <a:off x="10816590" y="6640017"/>
            <a:ext cx="275082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GID13.deimos_slits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249" name="First tentative detections of weak lensing in the 1990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tentative detections of weak lensing in the 1990s.</a:t>
            </a:r>
          </a:p>
          <a:p>
            <a:pPr/>
            <a:r>
              <a:t>Now a major motivator for Stage III &amp; IV cosmology experiments,</a:t>
            </a:r>
            <a:br/>
            <a:r>
              <a:t>including KiDS, DES, HSC-SSP, VRO-LSST, Euclid, Roman, ...</a:t>
            </a:r>
          </a:p>
          <a:p>
            <a:pPr/>
            <a:r>
              <a:t>With systematics well controlled, and deep imaging over large areas</a:t>
            </a:r>
            <a:br/>
            <a:r>
              <a:rPr b="1" i="1"/>
              <a:t>conventional lensing is approaching a fundamental 'shape noise' limit.</a:t>
            </a:r>
            <a:endParaRPr i="1"/>
          </a:p>
          <a:p>
            <a:pPr/>
            <a:r>
              <a:t>Absent a breakthrough, the field will plateau with LSST, Euclid, and Roman:</a:t>
            </a:r>
            <a:br/>
            <a:r>
              <a:rPr b="1" i="1"/>
              <a:t>new approaches are required to push past the shape noise limit.</a:t>
            </a:r>
          </a:p>
        </p:txBody>
      </p:sp>
      <p:sp>
        <p:nvSpPr>
          <p:cNvPr id="250" name="What is the future of weak lensing science after Euclid/Roman?"/>
          <p:cNvSpPr txBox="1"/>
          <p:nvPr>
            <p:ph type="body" idx="21"/>
          </p:nvPr>
        </p:nvSpPr>
        <p:spPr>
          <a:xfrm>
            <a:off x="1206500" y="1414959"/>
            <a:ext cx="21971000" cy="24156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What is the future of weak lensing science after Euclid/Roman?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502" name="Connecting halo mass to observed properties at fixed stellar mass."/>
          <p:cNvSpPr txBox="1"/>
          <p:nvPr>
            <p:ph type="body" idx="21"/>
          </p:nvPr>
        </p:nvSpPr>
        <p:spPr>
          <a:xfrm>
            <a:off x="1206500" y="1198149"/>
            <a:ext cx="2303243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Connecting halo mass to observed properties </a:t>
            </a:r>
            <a:r>
              <a:rPr i="1"/>
              <a:t>at fixed stellar mass.</a:t>
            </a:r>
          </a:p>
        </p:txBody>
      </p:sp>
      <p:sp>
        <p:nvSpPr>
          <p:cNvPr id="503" name="Select 10.3 &lt; log M* &lt; 10.7 galaxies from GAMA.…"/>
          <p:cNvSpPr txBox="1"/>
          <p:nvPr>
            <p:ph type="body" sz="half" idx="1"/>
          </p:nvPr>
        </p:nvSpPr>
        <p:spPr>
          <a:xfrm>
            <a:off x="13751194" y="3113292"/>
            <a:ext cx="10054642" cy="9391224"/>
          </a:xfrm>
          <a:prstGeom prst="rect">
            <a:avLst/>
          </a:prstGeom>
        </p:spPr>
        <p:txBody>
          <a:bodyPr/>
          <a:lstStyle/>
          <a:p>
            <a:pPr/>
            <a:r>
              <a:t>Select 10.3 &lt; log M* &lt; 10.7</a:t>
            </a:r>
            <a:br/>
            <a:r>
              <a:t>galaxies from GAMA.</a:t>
            </a:r>
          </a:p>
          <a:p>
            <a:pPr/>
            <a:r>
              <a:t>Confounding: strong (but not total!) covariance between everything and nearly everything.</a:t>
            </a:r>
          </a:p>
          <a:p>
            <a:pPr/>
            <a:r>
              <a:t>Use KiDS lensing measurements</a:t>
            </a:r>
            <a:br/>
            <a:r>
              <a:t>to explore halo variations across this sample.</a:t>
            </a:r>
          </a:p>
          <a:p>
            <a:pPr>
              <a:defRPr>
                <a:solidFill>
                  <a:srgbClr val="E6AE4B"/>
                </a:solidFill>
              </a:defRPr>
            </a:pPr>
            <a:r>
              <a:rPr b="1" i="1"/>
              <a:t>What observable(s) are most tightly coupled to halo mass?</a:t>
            </a:r>
          </a:p>
        </p:txBody>
      </p:sp>
      <p:pic>
        <p:nvPicPr>
          <p:cNvPr id="504" name="gamalens_samples.pdf" descr="gamalens_sample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914" y="2373032"/>
            <a:ext cx="12848424" cy="10871743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ent+20"/>
          <p:cNvSpPr txBox="1"/>
          <p:nvPr/>
        </p:nvSpPr>
        <p:spPr>
          <a:xfrm>
            <a:off x="21412199" y="50155"/>
            <a:ext cx="2808733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ent+20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You could do it this way; i.e. fit halo models to binned ESD.…"/>
          <p:cNvSpPr txBox="1"/>
          <p:nvPr>
            <p:ph type="body" sz="half" idx="1"/>
          </p:nvPr>
        </p:nvSpPr>
        <p:spPr>
          <a:xfrm>
            <a:off x="1206500" y="9565919"/>
            <a:ext cx="21971000" cy="3883442"/>
          </a:xfrm>
          <a:prstGeom prst="rect">
            <a:avLst/>
          </a:prstGeom>
        </p:spPr>
        <p:txBody>
          <a:bodyPr/>
          <a:lstStyle/>
          <a:p>
            <a:pPr/>
            <a:r>
              <a:t>You could do it this way; i.e. fit halo models to binned ESD.</a:t>
            </a:r>
          </a:p>
          <a:p>
            <a:pPr/>
            <a:r>
              <a:t>But what bins do you choose?</a:t>
            </a:r>
          </a:p>
          <a:p>
            <a:pPr/>
            <a:r>
              <a:t>But also: why bin at all?</a:t>
            </a:r>
          </a:p>
        </p:txBody>
      </p:sp>
      <p:sp>
        <p:nvSpPr>
          <p:cNvPr id="508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509" name="Connecting halo mass to observed properties at fixed stellar mass.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825500">
              <a:defRPr b="1" sz="5500"/>
            </a:pPr>
            <a:r>
              <a:t>Connecting halo mass to observed properties </a:t>
            </a:r>
            <a:r>
              <a:rPr i="1"/>
              <a:t>at fixed stellar mass.</a:t>
            </a:r>
          </a:p>
        </p:txBody>
      </p:sp>
      <p:pic>
        <p:nvPicPr>
          <p:cNvPr id="510" name="esd_binby_logmstar.pdf" descr="esd_binby_logmsta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378" y="3201547"/>
            <a:ext cx="22823244" cy="5705811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ent+20"/>
          <p:cNvSpPr txBox="1"/>
          <p:nvPr/>
        </p:nvSpPr>
        <p:spPr>
          <a:xfrm>
            <a:off x="21412199" y="50155"/>
            <a:ext cx="2808733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ent+20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Binning is sometimes  useful for visualisation.…"/>
          <p:cNvSpPr txBox="1"/>
          <p:nvPr>
            <p:ph type="body" sz="half" idx="1"/>
          </p:nvPr>
        </p:nvSpPr>
        <p:spPr>
          <a:xfrm>
            <a:off x="14035479" y="2873576"/>
            <a:ext cx="8514690" cy="9630940"/>
          </a:xfrm>
          <a:prstGeom prst="rect">
            <a:avLst/>
          </a:prstGeom>
        </p:spPr>
        <p:txBody>
          <a:bodyPr/>
          <a:lstStyle/>
          <a:p>
            <a:pPr marL="609600" indent="-609600">
              <a:defRPr sz="5800"/>
            </a:pPr>
            <a:r>
              <a:t>Binning is sometimes </a:t>
            </a:r>
            <a:br/>
            <a:r>
              <a:t>useful for visualisation.</a:t>
            </a:r>
          </a:p>
          <a:p>
            <a:pPr marL="609600" indent="-609600">
              <a:defRPr sz="5800"/>
            </a:pPr>
            <a:r>
              <a:t>Binning can only </a:t>
            </a:r>
            <a:br/>
            <a:r>
              <a:t>destroy information.</a:t>
            </a:r>
          </a:p>
          <a:p>
            <a:pPr marL="609600" indent="-609600">
              <a:defRPr sz="5800"/>
            </a:pPr>
            <a:r>
              <a:t>Better to fit for </a:t>
            </a:r>
            <a:br/>
            <a:r>
              <a:t>the trend across </a:t>
            </a:r>
            <a:br/>
            <a:r>
              <a:t>the population!</a:t>
            </a:r>
          </a:p>
          <a:p>
            <a:pPr marL="609600" indent="-609600">
              <a:defRPr sz="5800"/>
            </a:pPr>
            <a:r>
              <a:t>That's what i'm doing.</a:t>
            </a:r>
            <a:br/>
            <a:r>
              <a:t>(Lots!)</a:t>
            </a:r>
          </a:p>
        </p:txBody>
      </p:sp>
      <p:sp>
        <p:nvSpPr>
          <p:cNvPr id="514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515" name="Connecting halo mass to observed properties at fixed stellar mass.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825500">
              <a:defRPr b="1" sz="5500"/>
            </a:pPr>
            <a:r>
              <a:t>Connecting halo mass to observed properties </a:t>
            </a:r>
            <a:r>
              <a:rPr i="1"/>
              <a:t>at fixed stellar mass.</a:t>
            </a:r>
          </a:p>
        </p:txBody>
      </p:sp>
      <p:pic>
        <p:nvPicPr>
          <p:cNvPr id="516" name="esd_binby_logmstar.pdf" descr="esd_binby_logmsta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437" y="2180856"/>
            <a:ext cx="11008017" cy="2752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amalens_lensfits_afologmstar.pdf" descr="gamalens_lensfits_afologmsta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4437" y="4980787"/>
            <a:ext cx="11008017" cy="825601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ent+20"/>
          <p:cNvSpPr txBox="1"/>
          <p:nvPr/>
        </p:nvSpPr>
        <p:spPr>
          <a:xfrm>
            <a:off x="21412199" y="50155"/>
            <a:ext cx="2808733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ent+20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roup"/>
          <p:cNvGrpSpPr/>
          <p:nvPr/>
        </p:nvGrpSpPr>
        <p:grpSpPr>
          <a:xfrm>
            <a:off x="1452233" y="3059252"/>
            <a:ext cx="21479534" cy="10596415"/>
            <a:chOff x="0" y="0"/>
            <a:chExt cx="21479532" cy="10596413"/>
          </a:xfrm>
        </p:grpSpPr>
        <p:grpSp>
          <p:nvGrpSpPr>
            <p:cNvPr id="522" name="Group"/>
            <p:cNvGrpSpPr/>
            <p:nvPr/>
          </p:nvGrpSpPr>
          <p:grpSpPr>
            <a:xfrm>
              <a:off x="7495639" y="0"/>
              <a:ext cx="6488254" cy="5365596"/>
              <a:chOff x="0" y="0"/>
              <a:chExt cx="6488253" cy="5365595"/>
            </a:xfrm>
          </p:grpSpPr>
          <p:pic>
            <p:nvPicPr>
              <p:cNvPr id="520" name="gamalens_lensfits_afogminusi_stars.pdf" descr="gamalens_lensfits_afogminusi_stars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1" name="Stellar Colour"/>
              <p:cNvSpPr txBox="1"/>
              <p:nvPr/>
            </p:nvSpPr>
            <p:spPr>
              <a:xfrm>
                <a:off x="1388741" y="4462400"/>
                <a:ext cx="4393744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Stellar Colour</a:t>
                </a:r>
              </a:p>
            </p:txBody>
          </p:sp>
        </p:grpSp>
        <p:grpSp>
          <p:nvGrpSpPr>
            <p:cNvPr id="525" name="Group"/>
            <p:cNvGrpSpPr/>
            <p:nvPr/>
          </p:nvGrpSpPr>
          <p:grpSpPr>
            <a:xfrm>
              <a:off x="14991278" y="0"/>
              <a:ext cx="6488255" cy="5365596"/>
              <a:chOff x="0" y="0"/>
              <a:chExt cx="6488253" cy="5365595"/>
            </a:xfrm>
          </p:grpSpPr>
          <p:pic>
            <p:nvPicPr>
              <p:cNvPr id="523" name="gamalens_lensfits_afoeffradius_r.pdf" descr="gamalens_lensfits_afoeffradius_r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4" name="Effective Radius"/>
              <p:cNvSpPr txBox="1"/>
              <p:nvPr/>
            </p:nvSpPr>
            <p:spPr>
              <a:xfrm>
                <a:off x="905435" y="4462400"/>
                <a:ext cx="5155465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Effective Radius</a:t>
                </a:r>
              </a:p>
            </p:txBody>
          </p:sp>
        </p:grpSp>
        <p:grpSp>
          <p:nvGrpSpPr>
            <p:cNvPr id="528" name="Group"/>
            <p:cNvGrpSpPr/>
            <p:nvPr/>
          </p:nvGrpSpPr>
          <p:grpSpPr>
            <a:xfrm>
              <a:off x="7495639" y="5222850"/>
              <a:ext cx="6488254" cy="5373564"/>
              <a:chOff x="0" y="0"/>
              <a:chExt cx="6488253" cy="5373563"/>
            </a:xfrm>
          </p:grpSpPr>
          <p:pic>
            <p:nvPicPr>
              <p:cNvPr id="526" name="gamalens_lensfits_afoSSFR.pdf" descr="gamalens_lensfits_afoSSFR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7" name="Specific SFR"/>
              <p:cNvSpPr txBox="1"/>
              <p:nvPr/>
            </p:nvSpPr>
            <p:spPr>
              <a:xfrm>
                <a:off x="1395537" y="4470368"/>
                <a:ext cx="4106963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Specific SFR</a:t>
                </a:r>
              </a:p>
            </p:txBody>
          </p:sp>
        </p:grpSp>
        <p:grpSp>
          <p:nvGrpSpPr>
            <p:cNvPr id="531" name="Group"/>
            <p:cNvGrpSpPr/>
            <p:nvPr/>
          </p:nvGrpSpPr>
          <p:grpSpPr>
            <a:xfrm>
              <a:off x="14991278" y="5222850"/>
              <a:ext cx="6488255" cy="5373564"/>
              <a:chOff x="0" y="0"/>
              <a:chExt cx="6488253" cy="5373563"/>
            </a:xfrm>
          </p:grpSpPr>
          <p:pic>
            <p:nvPicPr>
              <p:cNvPr id="529" name="gamalens_lensfits_afosersicn_r.pdf" descr="gamalens_lensfits_afosersicn_r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0" name="Sersic Index"/>
              <p:cNvSpPr txBox="1"/>
              <p:nvPr/>
            </p:nvSpPr>
            <p:spPr>
              <a:xfrm>
                <a:off x="1502355" y="4470368"/>
                <a:ext cx="3961626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Sersic Index</a:t>
                </a:r>
              </a:p>
            </p:txBody>
          </p:sp>
        </p:grpSp>
        <p:grpSp>
          <p:nvGrpSpPr>
            <p:cNvPr id="534" name="Group"/>
            <p:cNvGrpSpPr/>
            <p:nvPr/>
          </p:nvGrpSpPr>
          <p:grpSpPr>
            <a:xfrm>
              <a:off x="0" y="0"/>
              <a:ext cx="6488254" cy="5365596"/>
              <a:chOff x="0" y="0"/>
              <a:chExt cx="6488253" cy="5365595"/>
            </a:xfrm>
          </p:grpSpPr>
          <p:pic>
            <p:nvPicPr>
              <p:cNvPr id="532" name="gamalens_lensfits_afoDEC.pdf" descr="gamalens_lensfits_afoDEC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3" name="Declination"/>
              <p:cNvSpPr txBox="1"/>
              <p:nvPr/>
            </p:nvSpPr>
            <p:spPr>
              <a:xfrm>
                <a:off x="1761492" y="4462400"/>
                <a:ext cx="3648244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Declination</a:t>
                </a:r>
              </a:p>
            </p:txBody>
          </p:sp>
        </p:grpSp>
        <p:grpSp>
          <p:nvGrpSpPr>
            <p:cNvPr id="537" name="Group"/>
            <p:cNvGrpSpPr/>
            <p:nvPr/>
          </p:nvGrpSpPr>
          <p:grpSpPr>
            <a:xfrm>
              <a:off x="0" y="5226834"/>
              <a:ext cx="6488254" cy="5365596"/>
              <a:chOff x="0" y="0"/>
              <a:chExt cx="6488253" cy="5365595"/>
            </a:xfrm>
          </p:grpSpPr>
          <p:pic>
            <p:nvPicPr>
              <p:cNvPr id="535" name="gamalens_lensfits_aforandom_value.pdf" descr="gamalens_lensfits_aforandom_valu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6" name="Random value"/>
              <p:cNvSpPr txBox="1"/>
              <p:nvPr/>
            </p:nvSpPr>
            <p:spPr>
              <a:xfrm>
                <a:off x="1195785" y="4462400"/>
                <a:ext cx="4574766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Random value</a:t>
                </a:r>
              </a:p>
            </p:txBody>
          </p:sp>
        </p:grpSp>
      </p:grpSp>
      <p:sp>
        <p:nvSpPr>
          <p:cNvPr id="539" name="Equation"/>
          <p:cNvSpPr txBox="1"/>
          <p:nvPr/>
        </p:nvSpPr>
        <p:spPr>
          <a:xfrm>
            <a:off x="19487388" y="8459714"/>
            <a:ext cx="3233163" cy="5806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dyn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≳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0.28</m:t>
                  </m:r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dex</m:t>
                  </m:r>
                </m:oMath>
              </m:oMathPara>
            </a14:m>
            <a:endParaRPr sz="4200"/>
          </a:p>
        </p:txBody>
      </p:sp>
      <p:sp>
        <p:nvSpPr>
          <p:cNvPr id="540" name="Equation"/>
          <p:cNvSpPr txBox="1"/>
          <p:nvPr/>
        </p:nvSpPr>
        <p:spPr>
          <a:xfrm>
            <a:off x="19487388" y="3229872"/>
            <a:ext cx="3233163" cy="5806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dyn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≳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0.24</m:t>
                  </m:r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dex</m:t>
                  </m:r>
                </m:oMath>
              </m:oMathPara>
            </a14:m>
            <a:endParaRPr sz="4200"/>
          </a:p>
        </p:txBody>
      </p:sp>
      <p:sp>
        <p:nvSpPr>
          <p:cNvPr id="541" name="ent+20"/>
          <p:cNvSpPr txBox="1"/>
          <p:nvPr/>
        </p:nvSpPr>
        <p:spPr>
          <a:xfrm>
            <a:off x="21412199" y="50155"/>
            <a:ext cx="2808733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ent+20</a:t>
            </a:r>
          </a:p>
        </p:txBody>
      </p:sp>
      <p:sp>
        <p:nvSpPr>
          <p:cNvPr id="542" name="Connecting halo mass to observed properties at fixed stellar mass.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825500">
              <a:defRPr b="1" sz="5500"/>
            </a:pPr>
            <a:r>
              <a:t>Connecting halo mass to observed properties </a:t>
            </a:r>
            <a:r>
              <a:rPr i="1"/>
              <a:t>at fixed stellar mass.</a:t>
            </a:r>
          </a:p>
        </p:txBody>
      </p:sp>
      <p:sp>
        <p:nvSpPr>
          <p:cNvPr id="543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oup"/>
          <p:cNvGrpSpPr/>
          <p:nvPr/>
        </p:nvGrpSpPr>
        <p:grpSpPr>
          <a:xfrm>
            <a:off x="16443512" y="3059252"/>
            <a:ext cx="6488255" cy="10596415"/>
            <a:chOff x="0" y="0"/>
            <a:chExt cx="6488253" cy="10596413"/>
          </a:xfrm>
        </p:grpSpPr>
        <p:grpSp>
          <p:nvGrpSpPr>
            <p:cNvPr id="547" name="Group"/>
            <p:cNvGrpSpPr/>
            <p:nvPr/>
          </p:nvGrpSpPr>
          <p:grpSpPr>
            <a:xfrm>
              <a:off x="0" y="0"/>
              <a:ext cx="6488254" cy="5365596"/>
              <a:chOff x="0" y="0"/>
              <a:chExt cx="6488253" cy="5365595"/>
            </a:xfrm>
          </p:grpSpPr>
          <p:pic>
            <p:nvPicPr>
              <p:cNvPr id="545" name="gamalens_lensfits_afoeffradius_r.pdf" descr="gamalens_lensfits_afoeffradius_r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6" name="Effective Radius"/>
              <p:cNvSpPr txBox="1"/>
              <p:nvPr/>
            </p:nvSpPr>
            <p:spPr>
              <a:xfrm>
                <a:off x="905435" y="4462400"/>
                <a:ext cx="5155465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Effective Radius</a:t>
                </a:r>
              </a:p>
            </p:txBody>
          </p:sp>
        </p:grpSp>
        <p:grpSp>
          <p:nvGrpSpPr>
            <p:cNvPr id="550" name="Group"/>
            <p:cNvGrpSpPr/>
            <p:nvPr/>
          </p:nvGrpSpPr>
          <p:grpSpPr>
            <a:xfrm>
              <a:off x="0" y="5222850"/>
              <a:ext cx="6488254" cy="5373564"/>
              <a:chOff x="0" y="0"/>
              <a:chExt cx="6488253" cy="5373563"/>
            </a:xfrm>
          </p:grpSpPr>
          <p:pic>
            <p:nvPicPr>
              <p:cNvPr id="548" name="gamalens_lensfits_afosersicn_r.pdf" descr="gamalens_lensfits_afosersicn_r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6488254" cy="4866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9" name="Sersic Index"/>
              <p:cNvSpPr txBox="1"/>
              <p:nvPr/>
            </p:nvSpPr>
            <p:spPr>
              <a:xfrm>
                <a:off x="1502355" y="4470368"/>
                <a:ext cx="3961626" cy="9031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733930">
                  <a:defRPr b="1" sz="3800">
                    <a:solidFill>
                      <a:srgbClr val="5E5E5E"/>
                    </a:solidFill>
                  </a:defRPr>
                </a:lvl1pPr>
              </a:lstStyle>
              <a:p>
                <a:pPr/>
                <a:r>
                  <a:t>Sersic Index</a:t>
                </a:r>
              </a:p>
            </p:txBody>
          </p:sp>
        </p:grpSp>
      </p:grpSp>
      <p:sp>
        <p:nvSpPr>
          <p:cNvPr id="552" name="Using a volume limited sample over a narrow mass range,  as an effective way to control for (stellar) mass-dependence.…"/>
          <p:cNvSpPr txBox="1"/>
          <p:nvPr/>
        </p:nvSpPr>
        <p:spPr>
          <a:xfrm>
            <a:off x="593749" y="2834614"/>
            <a:ext cx="15380808" cy="935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pc="-82" sz="41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Using a volume limited sample over a narrow mass range, </a:t>
            </a:r>
            <a:br/>
            <a:r>
              <a:t>as an effective way to control for (stellar) mass-dependence.</a:t>
            </a:r>
          </a:p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pc="-82" sz="41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 new approach to weak lensing: fitting to the full set of </a:t>
            </a:r>
            <a:br/>
            <a:r>
              <a:t>unstacked shear profiles to explore trends across the ensemble.</a:t>
            </a:r>
          </a:p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b="1" i="1" spc="-82" sz="4100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At fixed stellar mass, ‘’early types have higher halo masses —</a:t>
            </a:r>
            <a:br/>
            <a:r>
              <a:t>or, equivalently, lower stellar-to-halo mass ratios.</a:t>
            </a:r>
          </a:p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pc="-82" sz="41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The data have a weak preference for the idea that halo mass is</a:t>
            </a:r>
            <a:br/>
            <a:r>
              <a:t>more tightly coupled to structure than it is to stellar populations.</a:t>
            </a:r>
          </a:p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spc="-123" sz="4100">
                <a:solidFill>
                  <a:srgbClr val="C0C0C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Either the dispersion in SHMR is directly coupled to structure,</a:t>
            </a:r>
            <a:br/>
            <a:r>
              <a:t>(i.e. a thin Mstar-Mhalo-n plane), or the dispersion is &gt; 0.3ish dex.</a:t>
            </a:r>
          </a:p>
          <a:p>
            <a:pPr marL="601382" indent="-601382" algn="l" defTabSz="821531">
              <a:lnSpc>
                <a:spcPct val="80000"/>
              </a:lnSpc>
              <a:spcBef>
                <a:spcPts val="36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b="1" i="1" spc="-205" sz="4100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The key is having a highly complete spectroscopic redshift survey</a:t>
            </a:r>
            <a:br/>
            <a:r>
              <a:t>to allow robust selection and detailed characterisation of lenses.</a:t>
            </a:r>
          </a:p>
        </p:txBody>
      </p:sp>
      <p:sp>
        <p:nvSpPr>
          <p:cNvPr id="553" name="ENT et al. (2020); also see P Gurri, ENT &amp; C Fluke (2021,2022)"/>
          <p:cNvSpPr txBox="1"/>
          <p:nvPr/>
        </p:nvSpPr>
        <p:spPr>
          <a:xfrm>
            <a:off x="1425518" y="12893659"/>
            <a:ext cx="1371727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i="1" sz="5000">
                <a:solidFill>
                  <a:srgbClr val="01BFF3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lvl1pPr>
          </a:lstStyle>
          <a:p>
            <a:pPr/>
            <a:r>
              <a:t>ENT et al. (2020); also see P Gurri, ENT &amp; C Fluke (2021,2022)  </a:t>
            </a:r>
          </a:p>
        </p:txBody>
      </p:sp>
      <p:sp>
        <p:nvSpPr>
          <p:cNvPr id="554" name="Equation"/>
          <p:cNvSpPr txBox="1"/>
          <p:nvPr/>
        </p:nvSpPr>
        <p:spPr>
          <a:xfrm>
            <a:off x="19487388" y="8459714"/>
            <a:ext cx="3233163" cy="58060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dyn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≳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0.28</m:t>
                  </m:r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dex</m:t>
                  </m:r>
                </m:oMath>
              </m:oMathPara>
            </a14:m>
            <a:endParaRPr sz="4200"/>
          </a:p>
        </p:txBody>
      </p:sp>
      <p:sp>
        <p:nvSpPr>
          <p:cNvPr id="555" name="Equation"/>
          <p:cNvSpPr txBox="1"/>
          <p:nvPr/>
        </p:nvSpPr>
        <p:spPr>
          <a:xfrm>
            <a:off x="19487388" y="3229872"/>
            <a:ext cx="3233163" cy="5806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dyn</m:t>
                      </m:r>
                    </m:sub>
                  </m:sSub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≳</m:t>
                  </m:r>
                  <m: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0.24</m:t>
                  </m:r>
                  <m:r>
                    <m:rPr>
                      <m:sty m:val="p"/>
                    </m:rPr>
                    <a:rPr xmlns:a="http://schemas.openxmlformats.org/drawingml/2006/main" sz="4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dex</m:t>
                  </m:r>
                </m:oMath>
              </m:oMathPara>
            </a14:m>
            <a:endParaRPr sz="4200"/>
          </a:p>
        </p:txBody>
      </p:sp>
      <p:sp>
        <p:nvSpPr>
          <p:cNvPr id="556" name="ent+20"/>
          <p:cNvSpPr txBox="1"/>
          <p:nvPr/>
        </p:nvSpPr>
        <p:spPr>
          <a:xfrm>
            <a:off x="21412199" y="50155"/>
            <a:ext cx="2808733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ent+20</a:t>
            </a:r>
          </a:p>
        </p:txBody>
      </p:sp>
      <p:sp>
        <p:nvSpPr>
          <p:cNvPr id="557" name="The stellar-to-halo mass relation"/>
          <p:cNvSpPr txBox="1"/>
          <p:nvPr>
            <p:ph type="title"/>
          </p:nvPr>
        </p:nvSpPr>
        <p:spPr>
          <a:xfrm>
            <a:off x="1206500" y="74011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The stellar-to-halo mass relation</a:t>
            </a:r>
          </a:p>
        </p:txBody>
      </p:sp>
      <p:sp>
        <p:nvSpPr>
          <p:cNvPr id="558" name="Connecting halo mass to observed properties at fixed stellar mass."/>
          <p:cNvSpPr txBox="1"/>
          <p:nvPr/>
        </p:nvSpPr>
        <p:spPr>
          <a:xfrm>
            <a:off x="1206500" y="1198149"/>
            <a:ext cx="2303243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825500">
              <a:defRPr b="1" sz="5500"/>
            </a:pPr>
            <a:r>
              <a:t>Connecting halo mass to observed properties </a:t>
            </a:r>
            <a:r>
              <a:rPr i="1"/>
              <a:t>at fixed stellar mass.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"/>
          <p:cNvGrpSpPr/>
          <p:nvPr/>
        </p:nvGrpSpPr>
        <p:grpSpPr>
          <a:xfrm>
            <a:off x="1504927" y="2368757"/>
            <a:ext cx="10296059" cy="9200460"/>
            <a:chOff x="0" y="0"/>
            <a:chExt cx="10296057" cy="9200459"/>
          </a:xfrm>
        </p:grpSpPr>
        <p:grpSp>
          <p:nvGrpSpPr>
            <p:cNvPr id="564" name="Group"/>
            <p:cNvGrpSpPr/>
            <p:nvPr/>
          </p:nvGrpSpPr>
          <p:grpSpPr>
            <a:xfrm rot="8625076">
              <a:off x="1216191" y="2922695"/>
              <a:ext cx="3304240" cy="2286001"/>
              <a:chOff x="0" y="0"/>
              <a:chExt cx="3304238" cy="2286000"/>
            </a:xfrm>
          </p:grpSpPr>
          <p:sp>
            <p:nvSpPr>
              <p:cNvPr id="560" name="Oval"/>
              <p:cNvSpPr/>
              <p:nvPr/>
            </p:nvSpPr>
            <p:spPr>
              <a:xfrm>
                <a:off x="-1" y="-1"/>
                <a:ext cx="3304240" cy="228600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61" name="Oval"/>
              <p:cNvSpPr/>
              <p:nvPr/>
            </p:nvSpPr>
            <p:spPr>
              <a:xfrm>
                <a:off x="-1" y="-1"/>
                <a:ext cx="3304240" cy="2286001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0" y="1143000"/>
                <a:ext cx="330423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Line"/>
              <p:cNvSpPr/>
              <p:nvPr/>
            </p:nvSpPr>
            <p:spPr>
              <a:xfrm flipV="1">
                <a:off x="1652119" y="0"/>
                <a:ext cx="1" cy="22860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9" name="Group"/>
            <p:cNvGrpSpPr/>
            <p:nvPr/>
          </p:nvGrpSpPr>
          <p:grpSpPr>
            <a:xfrm rot="18621429">
              <a:off x="7731932" y="594989"/>
              <a:ext cx="2286001" cy="1787283"/>
              <a:chOff x="0" y="0"/>
              <a:chExt cx="2286000" cy="1787282"/>
            </a:xfrm>
          </p:grpSpPr>
          <p:sp>
            <p:nvSpPr>
              <p:cNvPr id="565" name="Oval"/>
              <p:cNvSpPr/>
              <p:nvPr/>
            </p:nvSpPr>
            <p:spPr>
              <a:xfrm>
                <a:off x="-1" y="-1"/>
                <a:ext cx="2286001" cy="1787284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66" name="Oval"/>
              <p:cNvSpPr/>
              <p:nvPr/>
            </p:nvSpPr>
            <p:spPr>
              <a:xfrm>
                <a:off x="-1" y="-1"/>
                <a:ext cx="2286001" cy="1787284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67" name="Line"/>
              <p:cNvSpPr/>
              <p:nvPr/>
            </p:nvSpPr>
            <p:spPr>
              <a:xfrm>
                <a:off x="0" y="893641"/>
                <a:ext cx="228600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Line"/>
              <p:cNvSpPr/>
              <p:nvPr/>
            </p:nvSpPr>
            <p:spPr>
              <a:xfrm flipV="1">
                <a:off x="1143000" y="0"/>
                <a:ext cx="1" cy="178728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4" name="Group"/>
            <p:cNvGrpSpPr/>
            <p:nvPr/>
          </p:nvGrpSpPr>
          <p:grpSpPr>
            <a:xfrm rot="21018867">
              <a:off x="4817421" y="6460043"/>
              <a:ext cx="3595406" cy="1433164"/>
              <a:chOff x="0" y="0"/>
              <a:chExt cx="3595404" cy="1433162"/>
            </a:xfrm>
          </p:grpSpPr>
          <p:sp>
            <p:nvSpPr>
              <p:cNvPr id="570" name="Oval"/>
              <p:cNvSpPr/>
              <p:nvPr/>
            </p:nvSpPr>
            <p:spPr>
              <a:xfrm>
                <a:off x="-1" y="-1"/>
                <a:ext cx="3595406" cy="1433164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71" name="Oval"/>
              <p:cNvSpPr/>
              <p:nvPr/>
            </p:nvSpPr>
            <p:spPr>
              <a:xfrm>
                <a:off x="-1" y="-1"/>
                <a:ext cx="3595406" cy="1433164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72" name="Line"/>
              <p:cNvSpPr/>
              <p:nvPr/>
            </p:nvSpPr>
            <p:spPr>
              <a:xfrm>
                <a:off x="0" y="716581"/>
                <a:ext cx="3595405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Line"/>
              <p:cNvSpPr/>
              <p:nvPr/>
            </p:nvSpPr>
            <p:spPr>
              <a:xfrm flipV="1">
                <a:off x="1797702" y="0"/>
                <a:ext cx="1" cy="143316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9" name="Group"/>
            <p:cNvGrpSpPr/>
            <p:nvPr/>
          </p:nvGrpSpPr>
          <p:grpSpPr>
            <a:xfrm rot="1770379">
              <a:off x="187264" y="602903"/>
              <a:ext cx="2845844" cy="1509852"/>
              <a:chOff x="0" y="0"/>
              <a:chExt cx="2845842" cy="1509851"/>
            </a:xfrm>
          </p:grpSpPr>
          <p:sp>
            <p:nvSpPr>
              <p:cNvPr id="575" name="Oval"/>
              <p:cNvSpPr/>
              <p:nvPr/>
            </p:nvSpPr>
            <p:spPr>
              <a:xfrm>
                <a:off x="-1" y="-1"/>
                <a:ext cx="2845844" cy="1509853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76" name="Oval"/>
              <p:cNvSpPr/>
              <p:nvPr/>
            </p:nvSpPr>
            <p:spPr>
              <a:xfrm>
                <a:off x="-1" y="-1"/>
                <a:ext cx="2845844" cy="1509853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77" name="Line"/>
              <p:cNvSpPr/>
              <p:nvPr/>
            </p:nvSpPr>
            <p:spPr>
              <a:xfrm>
                <a:off x="0" y="754925"/>
                <a:ext cx="2845843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Line"/>
              <p:cNvSpPr/>
              <p:nvPr/>
            </p:nvSpPr>
            <p:spPr>
              <a:xfrm flipV="1">
                <a:off x="1422921" y="0"/>
                <a:ext cx="1" cy="150985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4" name="Group"/>
            <p:cNvGrpSpPr/>
            <p:nvPr/>
          </p:nvGrpSpPr>
          <p:grpSpPr>
            <a:xfrm rot="21044974">
              <a:off x="4391242" y="1061082"/>
              <a:ext cx="2286001" cy="1072822"/>
              <a:chOff x="0" y="0"/>
              <a:chExt cx="2286000" cy="1072820"/>
            </a:xfrm>
          </p:grpSpPr>
          <p:sp>
            <p:nvSpPr>
              <p:cNvPr id="580" name="Oval"/>
              <p:cNvSpPr/>
              <p:nvPr/>
            </p:nvSpPr>
            <p:spPr>
              <a:xfrm>
                <a:off x="-1" y="-1"/>
                <a:ext cx="2286001" cy="10728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81" name="Oval"/>
              <p:cNvSpPr/>
              <p:nvPr/>
            </p:nvSpPr>
            <p:spPr>
              <a:xfrm>
                <a:off x="-1" y="-1"/>
                <a:ext cx="2286001" cy="1072822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82" name="Line"/>
              <p:cNvSpPr/>
              <p:nvPr/>
            </p:nvSpPr>
            <p:spPr>
              <a:xfrm>
                <a:off x="0" y="536410"/>
                <a:ext cx="228600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Line"/>
              <p:cNvSpPr/>
              <p:nvPr/>
            </p:nvSpPr>
            <p:spPr>
              <a:xfrm flipV="1">
                <a:off x="1143000" y="0"/>
                <a:ext cx="1" cy="107282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9" name="Group"/>
            <p:cNvGrpSpPr/>
            <p:nvPr/>
          </p:nvGrpSpPr>
          <p:grpSpPr>
            <a:xfrm rot="20578231">
              <a:off x="592722" y="7119342"/>
              <a:ext cx="2953957" cy="1685516"/>
              <a:chOff x="0" y="0"/>
              <a:chExt cx="2953955" cy="1685514"/>
            </a:xfrm>
          </p:grpSpPr>
          <p:sp>
            <p:nvSpPr>
              <p:cNvPr id="585" name="Oval"/>
              <p:cNvSpPr/>
              <p:nvPr/>
            </p:nvSpPr>
            <p:spPr>
              <a:xfrm>
                <a:off x="-1" y="-1"/>
                <a:ext cx="2953957" cy="168551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86" name="Oval"/>
              <p:cNvSpPr/>
              <p:nvPr/>
            </p:nvSpPr>
            <p:spPr>
              <a:xfrm>
                <a:off x="-1" y="-1"/>
                <a:ext cx="2953957" cy="1685516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87" name="Line"/>
              <p:cNvSpPr/>
              <p:nvPr/>
            </p:nvSpPr>
            <p:spPr>
              <a:xfrm>
                <a:off x="0" y="842757"/>
                <a:ext cx="2953956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Line"/>
              <p:cNvSpPr/>
              <p:nvPr/>
            </p:nvSpPr>
            <p:spPr>
              <a:xfrm flipV="1">
                <a:off x="1476977" y="0"/>
                <a:ext cx="1" cy="168551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roup"/>
            <p:cNvGrpSpPr/>
            <p:nvPr/>
          </p:nvGrpSpPr>
          <p:grpSpPr>
            <a:xfrm rot="9562289">
              <a:off x="4478037" y="4412464"/>
              <a:ext cx="2286001" cy="1323586"/>
              <a:chOff x="0" y="0"/>
              <a:chExt cx="2286000" cy="1323585"/>
            </a:xfrm>
          </p:grpSpPr>
          <p:sp>
            <p:nvSpPr>
              <p:cNvPr id="590" name="Oval"/>
              <p:cNvSpPr/>
              <p:nvPr/>
            </p:nvSpPr>
            <p:spPr>
              <a:xfrm>
                <a:off x="-1" y="-1"/>
                <a:ext cx="2286001" cy="13235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91" name="Oval"/>
              <p:cNvSpPr/>
              <p:nvPr/>
            </p:nvSpPr>
            <p:spPr>
              <a:xfrm>
                <a:off x="-1" y="-1"/>
                <a:ext cx="2286001" cy="13235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92" name="Line"/>
              <p:cNvSpPr/>
              <p:nvPr/>
            </p:nvSpPr>
            <p:spPr>
              <a:xfrm>
                <a:off x="0" y="661792"/>
                <a:ext cx="228600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Line"/>
              <p:cNvSpPr/>
              <p:nvPr/>
            </p:nvSpPr>
            <p:spPr>
              <a:xfrm flipV="1">
                <a:off x="1143000" y="0"/>
                <a:ext cx="1" cy="132358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9" name="Group"/>
            <p:cNvGrpSpPr/>
            <p:nvPr/>
          </p:nvGrpSpPr>
          <p:grpSpPr>
            <a:xfrm rot="15537191">
              <a:off x="8517688" y="4477170"/>
              <a:ext cx="1499295" cy="735470"/>
              <a:chOff x="0" y="0"/>
              <a:chExt cx="1499294" cy="735469"/>
            </a:xfrm>
          </p:grpSpPr>
          <p:sp>
            <p:nvSpPr>
              <p:cNvPr id="595" name="Oval"/>
              <p:cNvSpPr/>
              <p:nvPr/>
            </p:nvSpPr>
            <p:spPr>
              <a:xfrm>
                <a:off x="-1" y="-1"/>
                <a:ext cx="1499296" cy="7354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96" name="Oval"/>
              <p:cNvSpPr/>
              <p:nvPr/>
            </p:nvSpPr>
            <p:spPr>
              <a:xfrm>
                <a:off x="-1" y="-1"/>
                <a:ext cx="1499296" cy="7354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597" name="Line"/>
              <p:cNvSpPr/>
              <p:nvPr/>
            </p:nvSpPr>
            <p:spPr>
              <a:xfrm>
                <a:off x="0" y="367734"/>
                <a:ext cx="1499295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8" name="Line"/>
              <p:cNvSpPr/>
              <p:nvPr/>
            </p:nvSpPr>
            <p:spPr>
              <a:xfrm flipV="1">
                <a:off x="749647" y="0"/>
                <a:ext cx="1" cy="7354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9" name="Group"/>
          <p:cNvGrpSpPr/>
          <p:nvPr/>
        </p:nvGrpSpPr>
        <p:grpSpPr>
          <a:xfrm>
            <a:off x="13691773" y="2146783"/>
            <a:ext cx="10296059" cy="9200460"/>
            <a:chOff x="0" y="0"/>
            <a:chExt cx="10296057" cy="9200459"/>
          </a:xfrm>
        </p:grpSpPr>
        <p:sp>
          <p:nvSpPr>
            <p:cNvPr id="601" name="Oval"/>
            <p:cNvSpPr/>
            <p:nvPr/>
          </p:nvSpPr>
          <p:spPr>
            <a:xfrm rot="8625076">
              <a:off x="1216192" y="2922695"/>
              <a:ext cx="3304240" cy="2286001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2" name="Oval"/>
            <p:cNvSpPr/>
            <p:nvPr/>
          </p:nvSpPr>
          <p:spPr>
            <a:xfrm rot="18621429">
              <a:off x="7731932" y="594989"/>
              <a:ext cx="2286001" cy="1787283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3" name="Oval"/>
            <p:cNvSpPr/>
            <p:nvPr/>
          </p:nvSpPr>
          <p:spPr>
            <a:xfrm rot="21018867">
              <a:off x="4817422" y="6460043"/>
              <a:ext cx="3595405" cy="1433163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4" name="Oval"/>
            <p:cNvSpPr/>
            <p:nvPr/>
          </p:nvSpPr>
          <p:spPr>
            <a:xfrm rot="1770379">
              <a:off x="187264" y="602903"/>
              <a:ext cx="2845844" cy="1509852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5" name="Oval"/>
            <p:cNvSpPr/>
            <p:nvPr/>
          </p:nvSpPr>
          <p:spPr>
            <a:xfrm rot="21044974">
              <a:off x="4391242" y="1061082"/>
              <a:ext cx="2286001" cy="1072822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6" name="Oval"/>
            <p:cNvSpPr/>
            <p:nvPr/>
          </p:nvSpPr>
          <p:spPr>
            <a:xfrm rot="20578231">
              <a:off x="592722" y="7119342"/>
              <a:ext cx="2953956" cy="1685516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7" name="Oval"/>
            <p:cNvSpPr/>
            <p:nvPr/>
          </p:nvSpPr>
          <p:spPr>
            <a:xfrm rot="9562289">
              <a:off x="4478036" y="4412464"/>
              <a:ext cx="2286001" cy="1323586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08" name="Oval"/>
            <p:cNvSpPr/>
            <p:nvPr/>
          </p:nvSpPr>
          <p:spPr>
            <a:xfrm rot="15537191">
              <a:off x="8517687" y="4477169"/>
              <a:ext cx="1499295" cy="735471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Screen Shot 2023-06-02 at 10.53.37 am.png" descr="Screen Shot 2023-06-02 at 10.53.37 am.png"/>
          <p:cNvPicPr>
            <a:picLocks noChangeAspect="0"/>
          </p:cNvPicPr>
          <p:nvPr/>
        </p:nvPicPr>
        <p:blipFill>
          <a:blip r:embed="rId2">
            <a:extLst/>
          </a:blip>
          <a:srcRect l="0" t="0" r="50253" b="0"/>
          <a:stretch>
            <a:fillRect/>
          </a:stretch>
        </p:blipFill>
        <p:spPr>
          <a:xfrm rot="1320000">
            <a:off x="674265" y="2095500"/>
            <a:ext cx="11557001" cy="952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Screen Shot 2023-06-02 at 10.53.37 am.png" descr="Screen Shot 2023-06-02 at 10.53.37 am.png"/>
          <p:cNvPicPr>
            <a:picLocks noChangeAspect="0"/>
          </p:cNvPicPr>
          <p:nvPr/>
        </p:nvPicPr>
        <p:blipFill>
          <a:blip r:embed="rId2">
            <a:extLst/>
          </a:blip>
          <a:srcRect l="50219" t="0" r="0" b="0"/>
          <a:stretch>
            <a:fillRect/>
          </a:stretch>
        </p:blipFill>
        <p:spPr>
          <a:xfrm rot="1320000">
            <a:off x="12180299" y="2280138"/>
            <a:ext cx="11557000" cy="952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4HS: the 4most hemisphere survey Uniform, wide-area spectroscopy for low-z galaxies in the South"/>
          <p:cNvSpPr txBox="1"/>
          <p:nvPr>
            <p:ph type="title" idx="4294967295"/>
          </p:nvPr>
        </p:nvSpPr>
        <p:spPr>
          <a:xfrm>
            <a:off x="571500" y="401240"/>
            <a:ext cx="22827858" cy="8893310"/>
          </a:xfrm>
          <a:prstGeom prst="rect">
            <a:avLst/>
          </a:prstGeom>
        </p:spPr>
        <p:txBody>
          <a:bodyPr lIns="71437" tIns="71437" rIns="71437" bIns="71437"/>
          <a:lstStyle/>
          <a:p>
            <a:pPr defTabSz="599717">
              <a:lnSpc>
                <a:spcPct val="70000"/>
              </a:lnSpc>
              <a:defRPr b="0" cap="all" spc="0" sz="17374">
                <a:solidFill>
                  <a:srgbClr val="51699C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 sz="37376">
                <a:solidFill>
                  <a:srgbClr val="D6D6D6"/>
                </a:solidFill>
              </a:rPr>
              <a:t>4HS:</a:t>
            </a:r>
            <a:br/>
            <a:r>
              <a:t>the 4most hemisphere survey</a:t>
            </a:r>
            <a:br/>
            <a:r>
              <a:rPr cap="none" i="1" sz="7884">
                <a:solidFill>
                  <a:srgbClr val="EBEBEB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rPr>
              <a:t>Uniform, wide-area spectroscopy for low-z galaxies in the South</a:t>
            </a:r>
          </a:p>
        </p:txBody>
      </p:sp>
      <p:sp>
        <p:nvSpPr>
          <p:cNvPr id="615" name="Edward N Taylor: entaylor@swin.edu.au"/>
          <p:cNvSpPr txBox="1"/>
          <p:nvPr/>
        </p:nvSpPr>
        <p:spPr>
          <a:xfrm>
            <a:off x="-38101" y="12780962"/>
            <a:ext cx="9914028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 sz="4100"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Edward N Taylor: </a:t>
            </a:r>
            <a:r>
              <a:rPr u="sng">
                <a:hlinkClick r:id="rId3" invalidUrl="" action="" tgtFrame="" tooltip="" history="1" highlightClick="0" endSnd="0"/>
              </a:rPr>
              <a:t>entaylor@swin.edu.au</a:t>
            </a:r>
          </a:p>
        </p:txBody>
      </p:sp>
      <p:sp>
        <p:nvSpPr>
          <p:cNvPr id="616" name="4HS PIs (Cluver &amp; Taylor): 4HS-PI@4most.eu"/>
          <p:cNvSpPr txBox="1"/>
          <p:nvPr/>
        </p:nvSpPr>
        <p:spPr>
          <a:xfrm>
            <a:off x="13284200" y="12780962"/>
            <a:ext cx="10904919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1" indent="228600" algn="l" defTabSz="821531">
              <a:defRPr sz="4100">
                <a:solidFill>
                  <a:srgbClr val="D6D6D6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4HS PIs (Cluver &amp; Taylor): </a:t>
            </a:r>
            <a:r>
              <a:rPr u="sng">
                <a:hlinkClick r:id="rId4" invalidUrl="" action="" tgtFrame="" tooltip="" history="1" highlightClick="0" endSnd="0"/>
              </a:rPr>
              <a:t>4HS-PI@4most.eu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I propose an operational definition for the term ‘low-z’: low-z is where photo-zs are not useful; z ≲ 0.1ish"/>
          <p:cNvSpPr txBox="1"/>
          <p:nvPr/>
        </p:nvSpPr>
        <p:spPr>
          <a:xfrm>
            <a:off x="517334" y="3174831"/>
            <a:ext cx="23349332" cy="3953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defTabSz="821531">
              <a:defRPr i="1" sz="7200">
                <a:solidFill>
                  <a:srgbClr val="EBEBE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I propose an operational definition for the term ‘low-z’: low-z is where photo-zs are not useful; z ≲ 0.1ish</a:t>
            </a:r>
          </a:p>
        </p:txBody>
      </p:sp>
      <p:sp>
        <p:nvSpPr>
          <p:cNvPr id="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2" name="Whatever the astrophysics,  low-z science can be driven by — or limited by — the availability of spectroscopic redshifts."/>
          <p:cNvSpPr txBox="1"/>
          <p:nvPr/>
        </p:nvSpPr>
        <p:spPr>
          <a:xfrm>
            <a:off x="2198065" y="7621835"/>
            <a:ext cx="19987871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1">
              <a:defRPr i="1" sz="7200">
                <a:solidFill>
                  <a:srgbClr val="EBEBE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Whatever the astrophysics, </a:t>
            </a:r>
            <a:br/>
            <a:r>
              <a:t>low-z science can be driven by — or limited by —</a:t>
            </a:r>
            <a:br/>
            <a:r>
              <a:t>the availability of spectroscopic redshifts.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7" name="Screen Shot 2023-03-13 at 10.32.45.png" descr="Screen Shot 2023-03-13 at 10.32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8450" y="7008527"/>
            <a:ext cx="8801100" cy="588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Screen Shot 2023-03-13 at 10.32.34.png" descr="Screen Shot 2023-03-13 at 10.32.34.png"/>
          <p:cNvPicPr>
            <a:picLocks noChangeAspect="1"/>
          </p:cNvPicPr>
          <p:nvPr/>
        </p:nvPicPr>
        <p:blipFill>
          <a:blip r:embed="rId4">
            <a:extLst/>
          </a:blip>
          <a:srcRect l="0" t="0" r="26601" b="0"/>
          <a:stretch>
            <a:fillRect/>
          </a:stretch>
        </p:blipFill>
        <p:spPr>
          <a:xfrm>
            <a:off x="7921973" y="5913053"/>
            <a:ext cx="8799549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Whatever the astrophysics,  low-z science can be driven by — or limited by — the availability of spectroscopic redshifts."/>
          <p:cNvSpPr txBox="1"/>
          <p:nvPr/>
        </p:nvSpPr>
        <p:spPr>
          <a:xfrm>
            <a:off x="2198065" y="1904781"/>
            <a:ext cx="19987871" cy="38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31">
              <a:defRPr i="1" sz="7200">
                <a:solidFill>
                  <a:srgbClr val="EBEBEB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Whatever the astrophysics, </a:t>
            </a:r>
            <a:br/>
            <a:r>
              <a:t>low-z science can be driven by — or limited by —</a:t>
            </a:r>
            <a:br/>
            <a:r>
              <a:t>the availability of spectroscopic redshifts.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onventional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Conventional weak lensing: </a:t>
            </a:r>
          </a:p>
        </p:txBody>
      </p:sp>
      <p:grpSp>
        <p:nvGrpSpPr>
          <p:cNvPr id="263" name="Group"/>
          <p:cNvGrpSpPr/>
          <p:nvPr/>
        </p:nvGrpSpPr>
        <p:grpSpPr>
          <a:xfrm>
            <a:off x="327423" y="2462314"/>
            <a:ext cx="17829920" cy="10924466"/>
            <a:chOff x="0" y="0"/>
            <a:chExt cx="17829920" cy="10924464"/>
          </a:xfrm>
        </p:grpSpPr>
        <p:pic>
          <p:nvPicPr>
            <p:cNvPr id="253" name="Screen Shot 2023-06-02 at 10.53.37 am.png" descr="Screen Shot 2023-06-02 at 10.53.37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219" t="0" r="0" b="0"/>
            <a:stretch>
              <a:fillRect/>
            </a:stretch>
          </p:blipFill>
          <p:spPr>
            <a:xfrm rot="1320000">
              <a:off x="7105055" y="1508981"/>
              <a:ext cx="9593222" cy="7906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2" name="Group"/>
            <p:cNvGrpSpPr/>
            <p:nvPr/>
          </p:nvGrpSpPr>
          <p:grpSpPr>
            <a:xfrm>
              <a:off x="0" y="2276285"/>
              <a:ext cx="7130754" cy="6371976"/>
              <a:chOff x="0" y="0"/>
              <a:chExt cx="7130753" cy="6371974"/>
            </a:xfrm>
          </p:grpSpPr>
          <p:sp>
            <p:nvSpPr>
              <p:cNvPr id="254" name="Oval"/>
              <p:cNvSpPr/>
              <p:nvPr/>
            </p:nvSpPr>
            <p:spPr>
              <a:xfrm rot="8625076">
                <a:off x="842300" y="2024175"/>
                <a:ext cx="2288421" cy="1583219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5" name="Oval"/>
              <p:cNvSpPr/>
              <p:nvPr/>
            </p:nvSpPr>
            <p:spPr>
              <a:xfrm rot="18621429">
                <a:off x="5354914" y="412072"/>
                <a:ext cx="1583219" cy="123782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6" name="Oval"/>
              <p:cNvSpPr/>
              <p:nvPr/>
            </p:nvSpPr>
            <p:spPr>
              <a:xfrm rot="21018867">
                <a:off x="3336407" y="4474040"/>
                <a:ext cx="2490075" cy="99256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7" name="Oval"/>
              <p:cNvSpPr/>
              <p:nvPr/>
            </p:nvSpPr>
            <p:spPr>
              <a:xfrm rot="1770379">
                <a:off x="129694" y="417553"/>
                <a:ext cx="1970949" cy="104568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8" name="Oval"/>
              <p:cNvSpPr/>
              <p:nvPr/>
            </p:nvSpPr>
            <p:spPr>
              <a:xfrm rot="21044974">
                <a:off x="3041248" y="734875"/>
                <a:ext cx="1583219" cy="74300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59" name="Oval"/>
              <p:cNvSpPr/>
              <p:nvPr/>
            </p:nvSpPr>
            <p:spPr>
              <a:xfrm rot="20578231">
                <a:off x="410502" y="4930652"/>
                <a:ext cx="2045826" cy="116734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0" name="Oval"/>
              <p:cNvSpPr/>
              <p:nvPr/>
            </p:nvSpPr>
            <p:spPr>
              <a:xfrm rot="9562289">
                <a:off x="3101359" y="3055946"/>
                <a:ext cx="1583219" cy="91667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1" name="Oval"/>
              <p:cNvSpPr/>
              <p:nvPr/>
            </p:nvSpPr>
            <p:spPr>
              <a:xfrm rot="15537191">
                <a:off x="5899105" y="3100759"/>
                <a:ext cx="1038369" cy="50936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264" name="Lensing induces a correlation in observed position angles."/>
          <p:cNvSpPr txBox="1"/>
          <p:nvPr>
            <p:ph type="body" idx="21"/>
          </p:nvPr>
        </p:nvSpPr>
        <p:spPr>
          <a:xfrm>
            <a:off x="1206500" y="1414959"/>
            <a:ext cx="21971000" cy="24156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Lensing induces a correlation in observed position angles.</a:t>
            </a:r>
          </a:p>
        </p:txBody>
      </p:sp>
      <p:sp>
        <p:nvSpPr>
          <p:cNvPr id="265" name="No lensing"/>
          <p:cNvSpPr txBox="1"/>
          <p:nvPr/>
        </p:nvSpPr>
        <p:spPr>
          <a:xfrm>
            <a:off x="2028393" y="3535409"/>
            <a:ext cx="300441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No lensing</a:t>
            </a:r>
          </a:p>
        </p:txBody>
      </p:sp>
      <p:sp>
        <p:nvSpPr>
          <p:cNvPr id="266" name="Some lensing"/>
          <p:cNvSpPr txBox="1"/>
          <p:nvPr/>
        </p:nvSpPr>
        <p:spPr>
          <a:xfrm>
            <a:off x="10288676" y="3535409"/>
            <a:ext cx="380664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Some lensing</a:t>
            </a:r>
          </a:p>
        </p:txBody>
      </p:sp>
      <p:sp>
        <p:nvSpPr>
          <p:cNvPr id="267" name="Lensing magnifies and distorts the images of background sources.…"/>
          <p:cNvSpPr txBox="1"/>
          <p:nvPr>
            <p:ph type="body" sz="quarter" idx="1"/>
          </p:nvPr>
        </p:nvSpPr>
        <p:spPr>
          <a:xfrm>
            <a:off x="16986042" y="3676848"/>
            <a:ext cx="6913672" cy="9399324"/>
          </a:xfrm>
          <a:prstGeom prst="rect">
            <a:avLst/>
          </a:prstGeom>
        </p:spPr>
        <p:txBody>
          <a:bodyPr/>
          <a:lstStyle/>
          <a:p>
            <a:pPr/>
            <a:r>
              <a:t>Lensing magnifies and distorts the images of background sources.</a:t>
            </a:r>
          </a:p>
          <a:p>
            <a:pPr/>
            <a:r>
              <a:t>Absent lensing, </a:t>
            </a:r>
            <a:br/>
            <a:r>
              <a:t>galaxy orientations are independent/random.</a:t>
            </a:r>
          </a:p>
          <a:p>
            <a:pPr/>
            <a:r>
              <a:t>Weak (linear) lensing can be measured statistically through the alignment between galaxies seen in close projection.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fourhs_footprint_lambert.png" descr="fourhs_footprint_lambert.png"/>
          <p:cNvPicPr>
            <a:picLocks noChangeAspect="1"/>
          </p:cNvPicPr>
          <p:nvPr/>
        </p:nvPicPr>
        <p:blipFill>
          <a:blip r:embed="rId3">
            <a:extLst/>
          </a:blip>
          <a:srcRect l="1428" t="1300" r="1421" b="1388"/>
          <a:stretch>
            <a:fillRect/>
          </a:stretch>
        </p:blipFill>
        <p:spPr>
          <a:xfrm>
            <a:off x="13927465" y="3097282"/>
            <a:ext cx="10053762" cy="10070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89" fill="norm" stroke="1" extrusionOk="0">
                <a:moveTo>
                  <a:pt x="10614" y="0"/>
                </a:moveTo>
                <a:cubicBezTo>
                  <a:pt x="10136" y="3"/>
                  <a:pt x="9685" y="27"/>
                  <a:pt x="9347" y="77"/>
                </a:cubicBezTo>
                <a:cubicBezTo>
                  <a:pt x="4663" y="759"/>
                  <a:pt x="1140" y="4065"/>
                  <a:pt x="157" y="8705"/>
                </a:cubicBezTo>
                <a:cubicBezTo>
                  <a:pt x="11" y="9391"/>
                  <a:pt x="0" y="9536"/>
                  <a:pt x="0" y="10804"/>
                </a:cubicBezTo>
                <a:cubicBezTo>
                  <a:pt x="-1" y="12070"/>
                  <a:pt x="10" y="12216"/>
                  <a:pt x="152" y="12884"/>
                </a:cubicBezTo>
                <a:cubicBezTo>
                  <a:pt x="315" y="13645"/>
                  <a:pt x="569" y="14513"/>
                  <a:pt x="654" y="14603"/>
                </a:cubicBezTo>
                <a:cubicBezTo>
                  <a:pt x="683" y="14632"/>
                  <a:pt x="706" y="14696"/>
                  <a:pt x="706" y="14745"/>
                </a:cubicBezTo>
                <a:cubicBezTo>
                  <a:pt x="707" y="14880"/>
                  <a:pt x="1276" y="16025"/>
                  <a:pt x="1610" y="16561"/>
                </a:cubicBezTo>
                <a:cubicBezTo>
                  <a:pt x="3302" y="19281"/>
                  <a:pt x="6245" y="21149"/>
                  <a:pt x="9474" y="21554"/>
                </a:cubicBezTo>
                <a:cubicBezTo>
                  <a:pt x="9702" y="21582"/>
                  <a:pt x="10411" y="21596"/>
                  <a:pt x="11052" y="21584"/>
                </a:cubicBezTo>
                <a:cubicBezTo>
                  <a:pt x="12035" y="21566"/>
                  <a:pt x="12329" y="21540"/>
                  <a:pt x="12925" y="21415"/>
                </a:cubicBezTo>
                <a:cubicBezTo>
                  <a:pt x="15090" y="20962"/>
                  <a:pt x="16954" y="19968"/>
                  <a:pt x="18467" y="18458"/>
                </a:cubicBezTo>
                <a:cubicBezTo>
                  <a:pt x="19982" y="16947"/>
                  <a:pt x="20975" y="15088"/>
                  <a:pt x="21436" y="12903"/>
                </a:cubicBezTo>
                <a:cubicBezTo>
                  <a:pt x="21579" y="12226"/>
                  <a:pt x="21592" y="12059"/>
                  <a:pt x="21595" y="10861"/>
                </a:cubicBezTo>
                <a:cubicBezTo>
                  <a:pt x="21599" y="9491"/>
                  <a:pt x="21566" y="9185"/>
                  <a:pt x="21305" y="8137"/>
                </a:cubicBezTo>
                <a:cubicBezTo>
                  <a:pt x="20913" y="6568"/>
                  <a:pt x="20128" y="5052"/>
                  <a:pt x="19025" y="3739"/>
                </a:cubicBezTo>
                <a:cubicBezTo>
                  <a:pt x="17536" y="1967"/>
                  <a:pt x="15235" y="637"/>
                  <a:pt x="12844" y="164"/>
                </a:cubicBezTo>
                <a:cubicBezTo>
                  <a:pt x="12286" y="54"/>
                  <a:pt x="11412" y="-4"/>
                  <a:pt x="1061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5" name="4Hs: the 4MOST hemisphere Survey…"/>
          <p:cNvSpPr txBox="1"/>
          <p:nvPr>
            <p:ph type="title"/>
          </p:nvPr>
        </p:nvSpPr>
        <p:spPr>
          <a:xfrm>
            <a:off x="1172050" y="331694"/>
            <a:ext cx="21808908" cy="66966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600"/>
              </a:spcBef>
              <a:defRPr>
                <a:solidFill>
                  <a:srgbClr val="FFBE24"/>
                </a:solidFill>
              </a:defRPr>
            </a:pPr>
            <a:r>
              <a:t>4Hs: the 4MOST hemisphere Survey</a:t>
            </a:r>
          </a:p>
          <a:p>
            <a:pPr>
              <a:spcBef>
                <a:spcPts val="2600"/>
              </a:spcBef>
              <a:defRPr b="1" cap="none" i="1" sz="5300">
                <a:solidFill>
                  <a:srgbClr val="FFBE24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Spectroscopy and redshifts for ~6 M galaxies over ~20.000 deg</a:t>
            </a:r>
            <a:r>
              <a:rPr baseline="31999"/>
              <a:t>2</a:t>
            </a:r>
            <a:r>
              <a:t> with high and unbiased completeness for z &lt; 0.15.</a:t>
            </a:r>
          </a:p>
        </p:txBody>
      </p:sp>
      <p:sp>
        <p:nvSpPr>
          <p:cNvPr id="636" name="NIR selected: J &lt; 18 and (J-K) &lt; 0.45 GAMA-like depth over ~100 times the area; near-total completeness for z &lt; 0.15.…"/>
          <p:cNvSpPr txBox="1"/>
          <p:nvPr>
            <p:ph type="body" sz="half" idx="1"/>
          </p:nvPr>
        </p:nvSpPr>
        <p:spPr>
          <a:xfrm>
            <a:off x="1287546" y="3444614"/>
            <a:ext cx="12021959" cy="9737187"/>
          </a:xfrm>
          <a:prstGeom prst="rect">
            <a:avLst/>
          </a:prstGeom>
        </p:spPr>
        <p:txBody>
          <a:bodyPr/>
          <a:lstStyle/>
          <a:p>
            <a:pPr marL="565299" indent="-565299" defTabSz="772239">
              <a:spcBef>
                <a:spcPts val="2200"/>
              </a:spcBef>
              <a:defRPr sz="3948"/>
            </a:pP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NIR selected: J &lt; 18 and (J-K) &lt; 0.45</a:t>
            </a:r>
            <a:b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>
                <a:solidFill>
                  <a:srgbClr val="797979"/>
                </a:solidFill>
              </a:rPr>
              <a:t>GAMA-like depth over ~100 times the area;</a:t>
            </a:r>
            <a:br>
              <a:rPr>
                <a:solidFill>
                  <a:srgbClr val="797979"/>
                </a:solidFill>
              </a:rPr>
            </a:br>
            <a:r>
              <a:rPr>
                <a:solidFill>
                  <a:srgbClr val="797979"/>
                </a:solidFill>
              </a:rPr>
              <a:t>near-total completeness for </a:t>
            </a:r>
            <a:r>
              <a:rPr i="1">
                <a:solidFill>
                  <a:srgbClr val="79797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z</a:t>
            </a:r>
            <a:r>
              <a:rPr>
                <a:solidFill>
                  <a:srgbClr val="797979"/>
                </a:solidFill>
              </a:rPr>
              <a:t> &lt; 0.15.</a:t>
            </a:r>
            <a:endParaRPr>
              <a:solidFill>
                <a:srgbClr val="797979"/>
              </a:solidFill>
            </a:endParaRPr>
          </a:p>
          <a:p>
            <a:pPr marL="565299" indent="-565299" defTabSz="772239">
              <a:spcBef>
                <a:spcPts val="2200"/>
              </a:spcBef>
              <a:defRPr sz="3948"/>
            </a:pP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Main sample: ~325 / deg</a:t>
            </a:r>
            <a:r>
              <a:rPr b="1" baseline="31999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2</a:t>
            </a: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x ~18.000 deg</a:t>
            </a:r>
            <a:r>
              <a:rPr b="1" baseline="31999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2</a:t>
            </a:r>
            <a:b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>
                <a:solidFill>
                  <a:srgbClr val="797979"/>
                </a:solidFill>
              </a:rPr>
              <a:t>limited by availability of VISTA imaging and</a:t>
            </a:r>
            <a:br>
              <a:rPr>
                <a:solidFill>
                  <a:srgbClr val="797979"/>
                </a:solidFill>
              </a:rPr>
            </a:br>
            <a:r>
              <a:rPr>
                <a:solidFill>
                  <a:srgbClr val="797979"/>
                </a:solidFill>
              </a:rPr>
              <a:t>foreground EBV &lt; 0.3 in Planck dust map.</a:t>
            </a:r>
            <a:endParaRPr>
              <a:solidFill>
                <a:srgbClr val="797979"/>
              </a:solidFill>
            </a:endParaRPr>
          </a:p>
          <a:p>
            <a:pPr marL="565299" indent="-565299" defTabSz="772239">
              <a:spcBef>
                <a:spcPts val="2200"/>
              </a:spcBef>
              <a:defRPr sz="3948"/>
            </a:pP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Supplemental PV cosmology sample</a:t>
            </a:r>
            <a:b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>
                <a:solidFill>
                  <a:srgbClr val="797979"/>
                </a:solidFill>
              </a:rPr>
              <a:t>expecting ~30.000 useful PV measurements </a:t>
            </a:r>
            <a:br>
              <a:rPr>
                <a:solidFill>
                  <a:srgbClr val="797979"/>
                </a:solidFill>
              </a:rPr>
            </a:br>
            <a:r>
              <a:rPr>
                <a:solidFill>
                  <a:srgbClr val="797979"/>
                </a:solidFill>
              </a:rPr>
              <a:t>in historic ZOA near to the Plane and Clouds</a:t>
            </a:r>
            <a:endParaRPr>
              <a:solidFill>
                <a:srgbClr val="797979"/>
              </a:solidFill>
            </a:endParaRPr>
          </a:p>
          <a:p>
            <a:pPr marL="565299" indent="-565299" defTabSz="772239">
              <a:spcBef>
                <a:spcPts val="2200"/>
              </a:spcBef>
              <a:defRPr sz="3948"/>
            </a:pP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~Uniform spectroscopic data quality</a:t>
            </a:r>
            <a:b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>
                <a:solidFill>
                  <a:srgbClr val="797979"/>
                </a:solidFill>
              </a:rPr>
              <a:t>guarantees 98% redshift success for z &lt; 0.15;</a:t>
            </a:r>
            <a:br>
              <a:rPr>
                <a:solidFill>
                  <a:srgbClr val="797979"/>
                </a:solidFill>
              </a:rPr>
            </a:br>
            <a:r>
              <a:rPr>
                <a:solidFill>
                  <a:srgbClr val="797979"/>
                </a:solidFill>
              </a:rPr>
              <a:t>SNR &gt; 12 for 500.000 ETGs for FP cosmology.</a:t>
            </a:r>
            <a:endParaRPr>
              <a:solidFill>
                <a:srgbClr val="797979"/>
              </a:solidFill>
            </a:endParaRPr>
          </a:p>
          <a:p>
            <a:pPr marL="565299" indent="-565299" defTabSz="772239">
              <a:spcBef>
                <a:spcPts val="2200"/>
              </a:spcBef>
              <a:defRPr sz="3948"/>
            </a:pPr>
            <a: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Made possible by 4MOST consortium model</a:t>
            </a:r>
            <a:br>
              <a:rPr b="1" i="1">
                <a:solidFill>
                  <a:srgbClr val="EBEBEB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>
                <a:solidFill>
                  <a:srgbClr val="797979"/>
                </a:solidFill>
              </a:rPr>
              <a:t>would be prohibitively inefficient without extragalactic </a:t>
            </a:r>
            <a:r>
              <a:rPr b="1" i="1">
                <a:solidFill>
                  <a:srgbClr val="79797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and stellar</a:t>
            </a:r>
            <a:r>
              <a:rPr>
                <a:solidFill>
                  <a:srgbClr val="797979"/>
                </a:solidFill>
              </a:rPr>
              <a:t> partner surveys.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3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4Hs: the 4MOST hemisphere Survey…"/>
          <p:cNvSpPr txBox="1"/>
          <p:nvPr>
            <p:ph type="title"/>
          </p:nvPr>
        </p:nvSpPr>
        <p:spPr>
          <a:xfrm>
            <a:off x="1172050" y="331694"/>
            <a:ext cx="21808908" cy="66966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600"/>
              </a:spcBef>
              <a:defRPr>
                <a:solidFill>
                  <a:srgbClr val="FFBE24"/>
                </a:solidFill>
              </a:defRPr>
            </a:pPr>
            <a:r>
              <a:t>4Hs: the 4MOST hemisphere Survey</a:t>
            </a:r>
          </a:p>
          <a:p>
            <a:pPr>
              <a:spcBef>
                <a:spcPts val="2600"/>
              </a:spcBef>
              <a:defRPr b="1" cap="none" i="1" sz="5300">
                <a:solidFill>
                  <a:srgbClr val="FFBE24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Spectroscopy and redshifts for ~6 M galaxies over ~20.000 deg</a:t>
            </a:r>
            <a:r>
              <a:rPr baseline="31999"/>
              <a:t>2</a:t>
            </a:r>
            <a:r>
              <a:t> with high and unbiased completeness for z &lt; 0.15.</a:t>
            </a:r>
          </a:p>
          <a:p>
            <a:pPr>
              <a:spcBef>
                <a:spcPts val="2600"/>
              </a:spcBef>
              <a:defRPr b="1" cap="none" i="1" sz="5300">
                <a:solidFill>
                  <a:srgbClr val="D6D6D6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4HS will:</a:t>
            </a:r>
          </a:p>
        </p:txBody>
      </p:sp>
      <p:sp>
        <p:nvSpPr>
          <p:cNvPr id="641" name="Map mass and motion over ~1 Gpc to measure gravity and cosmological growth of structure (approaching variance limit).…"/>
          <p:cNvSpPr txBox="1"/>
          <p:nvPr>
            <p:ph type="body" idx="1"/>
          </p:nvPr>
        </p:nvSpPr>
        <p:spPr>
          <a:xfrm>
            <a:off x="2413082" y="4606175"/>
            <a:ext cx="19326843" cy="8684107"/>
          </a:xfrm>
          <a:prstGeom prst="rect">
            <a:avLst/>
          </a:prstGeom>
        </p:spPr>
        <p:txBody>
          <a:bodyPr/>
          <a:lstStyle/>
          <a:p>
            <a:pPr marL="768604" indent="-768604" defTabSz="731162">
              <a:spcBef>
                <a:spcPts val="6500"/>
              </a:spcBef>
              <a:buSzPct val="100000"/>
              <a:buAutoNum type="romanUcPeriod" startAt="1"/>
              <a:defRPr sz="4806">
                <a:solidFill>
                  <a:srgbClr val="D6D6D6"/>
                </a:solidFill>
              </a:defRPr>
            </a:pPr>
            <a:r>
              <a:t>Map mass and motion over ~1 Gpc to measure gravity and cosmological growth of structure (approaching variance limit).</a:t>
            </a:r>
          </a:p>
          <a:p>
            <a:pPr marL="768604" indent="-768604" defTabSz="731162">
              <a:spcBef>
                <a:spcPts val="6500"/>
              </a:spcBef>
              <a:buSzPct val="100000"/>
              <a:buAutoNum type="romanUcPeriod" startAt="1"/>
              <a:defRPr sz="4806">
                <a:solidFill>
                  <a:srgbClr val="D6D6D6"/>
                </a:solidFill>
              </a:defRPr>
            </a:pPr>
            <a:r>
              <a:t>Map galaxy demographics as a function of local and large scale </a:t>
            </a:r>
            <a:br/>
            <a:r>
              <a:t>environment, to resolve the environmental processes/effects </a:t>
            </a:r>
            <a:br/>
            <a:r>
              <a:t>that most influence galaxy formation and evolution.</a:t>
            </a:r>
          </a:p>
          <a:p>
            <a:pPr marL="768604" indent="-768604" defTabSz="731162">
              <a:spcBef>
                <a:spcPts val="6500"/>
              </a:spcBef>
              <a:buSzPct val="100000"/>
              <a:buAutoNum type="romanUcPeriod" startAt="1"/>
              <a:defRPr sz="4806">
                <a:solidFill>
                  <a:srgbClr val="D6D6D6"/>
                </a:solidFill>
              </a:defRPr>
            </a:pPr>
            <a:r>
              <a:t>Produce the definitive low-z galaxy reference sample for the next era of wide-area multiwavelength surveys  (eROSITA, LSST, Euclid, </a:t>
            </a:r>
            <a:br/>
            <a:r>
              <a:t>ASKAP/MeerKAT/SKA, LISA, ...) and large/high resolution </a:t>
            </a:r>
            <a:br/>
            <a:r>
              <a:t>simulations (following EAGLE, IllustrisTNG, FIRE-2, SIMBA, …).</a:t>
            </a:r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Whatever the astrophysics, low-z science is driven — or limited — by the availability of spectroscopic redshifts."/>
          <p:cNvSpPr txBox="1"/>
          <p:nvPr/>
        </p:nvSpPr>
        <p:spPr>
          <a:xfrm>
            <a:off x="859177" y="3678343"/>
            <a:ext cx="22665646" cy="2784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marL="601382" indent="-601382" algn="l" defTabSz="821531">
              <a:lnSpc>
                <a:spcPct val="80000"/>
              </a:lnSpc>
              <a:spcBef>
                <a:spcPts val="4000"/>
              </a:spcBef>
              <a:buClr>
                <a:srgbClr val="005EC8"/>
              </a:buClr>
              <a:buSzPct val="104999"/>
              <a:buFont typeface="Avenir Next Regular"/>
              <a:buChar char="▸"/>
              <a:defRPr b="1" i="1" sz="5200">
                <a:solidFill>
                  <a:srgbClr val="FFBE24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Whatever the astrophysics, low-z science is driven — or limited — by the availability of spectroscopic redshifts.</a:t>
            </a:r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8" name="4Hs: the 4MOST hemisphere Survey"/>
          <p:cNvSpPr txBox="1"/>
          <p:nvPr/>
        </p:nvSpPr>
        <p:spPr>
          <a:xfrm>
            <a:off x="1287546" y="333002"/>
            <a:ext cx="21808908" cy="115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algn="l" defTabSz="788669">
              <a:lnSpc>
                <a:spcPct val="80000"/>
              </a:lnSpc>
              <a:spcBef>
                <a:spcPts val="3700"/>
              </a:spcBef>
              <a:defRPr cap="all" sz="8064">
                <a:solidFill>
                  <a:srgbClr val="43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4Hs: the 4MOST hemisphere Survey</a:t>
            </a:r>
          </a:p>
        </p:txBody>
      </p:sp>
      <p:sp>
        <p:nvSpPr>
          <p:cNvPr id="649" name="4HS + ASKAP/MeerKAT/SKA: the full baryon cycle as a function of mass &amp; environment. 4HS: redshifts, stellar populations, SF/AGN diagnostics, environment statistics; 21cm: HI masses and dynamics in the ISM and CGM — and minimal RFI at z &lt; 0.12!…"/>
          <p:cNvSpPr txBox="1"/>
          <p:nvPr>
            <p:ph type="body" idx="1"/>
          </p:nvPr>
        </p:nvSpPr>
        <p:spPr>
          <a:xfrm>
            <a:off x="859177" y="5694916"/>
            <a:ext cx="22665646" cy="7867651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rPr>
                <a:solidFill>
                  <a:srgbClr val="EBEBEB"/>
                </a:solidFill>
              </a:rPr>
              <a:t>4HS + ASKAP/MeerKAT/SKA: the full baryon cycle as a function of mass &amp; environment.</a:t>
            </a:r>
            <a:br>
              <a:rPr>
                <a:solidFill>
                  <a:srgbClr val="EBEBEB"/>
                </a:solidFill>
              </a:rPr>
            </a:br>
            <a:r>
              <a:rPr>
                <a:solidFill>
                  <a:srgbClr val="919191"/>
                </a:solidFill>
              </a:rPr>
              <a:t>4HS: redshifts, stellar populations, SF/AGN diagnostics, environment statistics;</a:t>
            </a:r>
            <a:br>
              <a:rPr>
                <a:solidFill>
                  <a:srgbClr val="919191"/>
                </a:solidFill>
              </a:rPr>
            </a:br>
            <a:r>
              <a:rPr>
                <a:solidFill>
                  <a:srgbClr val="919191"/>
                </a:solidFill>
              </a:rPr>
              <a:t>21cm: HI masses and dynamics in the ISM and CGM — and minimal RFI at </a:t>
            </a:r>
            <a:r>
              <a:rPr i="1">
                <a:solidFill>
                  <a:srgbClr val="91919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z</a:t>
            </a:r>
            <a:r>
              <a:rPr>
                <a:solidFill>
                  <a:srgbClr val="919191"/>
                </a:solidFill>
              </a:rPr>
              <a:t> &lt; 0.12!</a:t>
            </a:r>
            <a:endParaRPr b="1" i="1">
              <a:solidFill>
                <a:srgbClr val="91919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>
              <a:defRPr sz="4200"/>
            </a:pPr>
            <a:r>
              <a:rPr>
                <a:solidFill>
                  <a:srgbClr val="EBEBEB"/>
                </a:solidFill>
              </a:rPr>
              <a:t>4HS + VRO-LSST/Euclid/Roman: enabling weak lensing science at all scales; e.g.:</a:t>
            </a:r>
            <a:br>
              <a:rPr>
                <a:solidFill>
                  <a:srgbClr val="EBEBEB"/>
                </a:solidFill>
              </a:rPr>
            </a:br>
            <a:r>
              <a:rPr>
                <a:solidFill>
                  <a:srgbClr val="919191"/>
                </a:solidFill>
              </a:rPr>
              <a:t>unique opportunities for matching 4HS density field to LSST-VRO lensing maps;</a:t>
            </a:r>
            <a:br>
              <a:rPr>
                <a:solidFill>
                  <a:srgbClr val="919191"/>
                </a:solidFill>
              </a:rPr>
            </a:br>
            <a:r>
              <a:rPr>
                <a:solidFill>
                  <a:srgbClr val="919191"/>
                </a:solidFill>
              </a:rPr>
              <a:t>lensing at ~kpc scales with 4HS+Euclid/Roman — only possible at low-</a:t>
            </a:r>
            <a:r>
              <a:rPr i="1">
                <a:solidFill>
                  <a:srgbClr val="91919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z</a:t>
            </a:r>
            <a:r>
              <a:rPr>
                <a:solidFill>
                  <a:srgbClr val="919191"/>
                </a:solidFill>
              </a:rPr>
              <a:t>!</a:t>
            </a:r>
            <a:endParaRPr b="1" i="1">
              <a:solidFill>
                <a:srgbClr val="91919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>
              <a:defRPr sz="4200"/>
            </a:pPr>
            <a:r>
              <a:rPr>
                <a:solidFill>
                  <a:srgbClr val="EBEBEB"/>
                </a:solidFill>
              </a:rPr>
              <a:t>4HS as the definitive reference catalogue for low-z transient host/counterparts:</a:t>
            </a:r>
            <a:br>
              <a:rPr>
                <a:solidFill>
                  <a:srgbClr val="EBEBEB"/>
                </a:solidFill>
              </a:rPr>
            </a:br>
            <a:r>
              <a:rPr>
                <a:solidFill>
                  <a:srgbClr val="919191"/>
                </a:solidFill>
              </a:rPr>
              <a:t>Including SFRs, stellar populations, masses, group/halo/environment metrics, …</a:t>
            </a:r>
            <a:br>
              <a:rPr>
                <a:solidFill>
                  <a:srgbClr val="919191"/>
                </a:solidFill>
              </a:rPr>
            </a:br>
            <a:r>
              <a:rPr>
                <a:solidFill>
                  <a:srgbClr val="919191"/>
                </a:solidFill>
              </a:rPr>
              <a:t>for astrophysics of low-z transients of all kinds, including calibrating SN Ia systematics; </a:t>
            </a:r>
            <a:br>
              <a:rPr>
                <a:solidFill>
                  <a:srgbClr val="919191"/>
                </a:solidFill>
              </a:rPr>
            </a:br>
            <a:r>
              <a:rPr>
                <a:solidFill>
                  <a:srgbClr val="919191"/>
                </a:solidFill>
              </a:rPr>
              <a:t>Improved distance/redshift measures through group-averaging and/or bulk-flow models.</a:t>
            </a:r>
          </a:p>
        </p:txBody>
      </p:sp>
      <p:sp>
        <p:nvSpPr>
          <p:cNvPr id="650" name="4HS will produce the definitive low-z galaxy reference sample  for the VRO-LSST/Euclid/Roman/SKA/LIGO/LISA era."/>
          <p:cNvSpPr txBox="1"/>
          <p:nvPr/>
        </p:nvSpPr>
        <p:spPr>
          <a:xfrm>
            <a:off x="1235964" y="1531911"/>
            <a:ext cx="20848538" cy="183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863600" indent="-863600" algn="l" defTabSz="821531">
              <a:lnSpc>
                <a:spcPct val="80000"/>
              </a:lnSpc>
              <a:spcBef>
                <a:spcPts val="7400"/>
              </a:spcBef>
              <a:buClr>
                <a:srgbClr val="005EC8"/>
              </a:buClr>
              <a:buSzPct val="100000"/>
              <a:buFont typeface="Avenir Next Regular"/>
              <a:buAutoNum type="romanUcPeriod" startAt="3"/>
              <a:defRPr sz="5400">
                <a:solidFill>
                  <a:srgbClr val="EBEBEB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4HS will produce the definitive low-</a:t>
            </a:r>
            <a:r>
              <a:rPr i="1">
                <a:latin typeface="Avenir Next Regular"/>
                <a:ea typeface="Avenir Next Regular"/>
                <a:cs typeface="Avenir Next Regular"/>
                <a:sym typeface="Avenir Next Regular"/>
              </a:rPr>
              <a:t>z</a:t>
            </a:r>
            <a:r>
              <a:t> galaxy reference sample </a:t>
            </a:r>
            <a:br/>
            <a:r>
              <a:t>for the VRO-LSST/Euclid/Roman/SKA/LIGO/LISA era.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ear.mp4" descr="shear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6502" y="-1590043"/>
            <a:ext cx="24477004" cy="17739433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he Hunt for Dark Matter by ERC &amp; CNRS"/>
          <p:cNvSpPr txBox="1"/>
          <p:nvPr/>
        </p:nvSpPr>
        <p:spPr>
          <a:xfrm>
            <a:off x="17855801" y="13090368"/>
            <a:ext cx="6071236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2500"/>
            </a:lvl1pPr>
          </a:lstStyle>
          <a:p>
            <a:pPr/>
            <a:r>
              <a:t>The Hunt for Dark Matter by ERC &amp; CNRS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3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273" name="Lensing distorts the axisymmetric velocity field of rotating galaxies"/>
          <p:cNvSpPr txBox="1"/>
          <p:nvPr>
            <p:ph type="body" idx="21"/>
          </p:nvPr>
        </p:nvSpPr>
        <p:spPr>
          <a:xfrm>
            <a:off x="1206500" y="1414959"/>
            <a:ext cx="22899476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Lensing distorts the axisymmetric velocity field of rotating galaxies</a:t>
            </a:r>
          </a:p>
        </p:txBody>
      </p:sp>
      <p:pic>
        <p:nvPicPr>
          <p:cNvPr id="274" name="Screen Shot 2023-06-02 at 10.53.37 am.png" descr="Screen Shot 2023-06-02 at 10.53.37 am.png"/>
          <p:cNvPicPr>
            <a:picLocks noChangeAspect="1"/>
          </p:cNvPicPr>
          <p:nvPr/>
        </p:nvPicPr>
        <p:blipFill>
          <a:blip r:embed="rId2">
            <a:extLst/>
          </a:blip>
          <a:srcRect l="50219" t="0" r="0" b="0"/>
          <a:stretch>
            <a:fillRect/>
          </a:stretch>
        </p:blipFill>
        <p:spPr>
          <a:xfrm rot="1320000">
            <a:off x="7432478" y="3971296"/>
            <a:ext cx="9593222" cy="7906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" name="Group"/>
          <p:cNvGrpSpPr/>
          <p:nvPr/>
        </p:nvGrpSpPr>
        <p:grpSpPr>
          <a:xfrm>
            <a:off x="327422" y="4738600"/>
            <a:ext cx="7130755" cy="6371975"/>
            <a:chOff x="0" y="0"/>
            <a:chExt cx="7130753" cy="6371974"/>
          </a:xfrm>
        </p:grpSpPr>
        <p:sp>
          <p:nvSpPr>
            <p:cNvPr id="275" name="Oval"/>
            <p:cNvSpPr/>
            <p:nvPr/>
          </p:nvSpPr>
          <p:spPr>
            <a:xfrm rot="8625076">
              <a:off x="842300" y="2024175"/>
              <a:ext cx="2288421" cy="1583219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6" name="Oval"/>
            <p:cNvSpPr/>
            <p:nvPr/>
          </p:nvSpPr>
          <p:spPr>
            <a:xfrm rot="18621429">
              <a:off x="5354914" y="412072"/>
              <a:ext cx="1583219" cy="1237821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7" name="Oval"/>
            <p:cNvSpPr/>
            <p:nvPr/>
          </p:nvSpPr>
          <p:spPr>
            <a:xfrm rot="21018867">
              <a:off x="3336407" y="4474040"/>
              <a:ext cx="2490075" cy="992568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8" name="Oval"/>
            <p:cNvSpPr/>
            <p:nvPr/>
          </p:nvSpPr>
          <p:spPr>
            <a:xfrm rot="1770379">
              <a:off x="129694" y="417553"/>
              <a:ext cx="1970949" cy="1045681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9" name="Oval"/>
            <p:cNvSpPr/>
            <p:nvPr/>
          </p:nvSpPr>
          <p:spPr>
            <a:xfrm rot="21044974">
              <a:off x="3041248" y="734875"/>
              <a:ext cx="1583219" cy="743006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0" name="Oval"/>
            <p:cNvSpPr/>
            <p:nvPr/>
          </p:nvSpPr>
          <p:spPr>
            <a:xfrm rot="20578231">
              <a:off x="410502" y="4930652"/>
              <a:ext cx="2045826" cy="1167341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1" name="Oval"/>
            <p:cNvSpPr/>
            <p:nvPr/>
          </p:nvSpPr>
          <p:spPr>
            <a:xfrm rot="9562289">
              <a:off x="3101359" y="3055946"/>
              <a:ext cx="1583219" cy="916678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2" name="Oval"/>
            <p:cNvSpPr/>
            <p:nvPr/>
          </p:nvSpPr>
          <p:spPr>
            <a:xfrm rot="15537191">
              <a:off x="5899105" y="3100759"/>
              <a:ext cx="1038369" cy="509366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56635">
                  <a:srgbClr val="FFC980">
                    <a:alpha val="62596"/>
                  </a:srgbClr>
                </a:gs>
                <a:gs pos="100000">
                  <a:srgbClr val="FFFFFF">
                    <a:alpha val="25192"/>
                  </a:srgbClr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325505" y="4736874"/>
            <a:ext cx="7134589" cy="6375401"/>
            <a:chOff x="0" y="0"/>
            <a:chExt cx="7134587" cy="6375400"/>
          </a:xfrm>
        </p:grpSpPr>
        <p:grpSp>
          <p:nvGrpSpPr>
            <p:cNvPr id="288" name="Group"/>
            <p:cNvGrpSpPr/>
            <p:nvPr/>
          </p:nvGrpSpPr>
          <p:grpSpPr>
            <a:xfrm rot="8625076">
              <a:off x="842752" y="2025263"/>
              <a:ext cx="2289652" cy="1584070"/>
              <a:chOff x="0" y="0"/>
              <a:chExt cx="2289651" cy="1584069"/>
            </a:xfrm>
          </p:grpSpPr>
          <p:sp>
            <p:nvSpPr>
              <p:cNvPr id="284" name="Oval"/>
              <p:cNvSpPr/>
              <p:nvPr/>
            </p:nvSpPr>
            <p:spPr>
              <a:xfrm>
                <a:off x="-1" y="-1"/>
                <a:ext cx="2289653" cy="1584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5" name="Oval"/>
              <p:cNvSpPr/>
              <p:nvPr/>
            </p:nvSpPr>
            <p:spPr>
              <a:xfrm>
                <a:off x="-1" y="-1"/>
                <a:ext cx="2289653" cy="15840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86" name="Line"/>
              <p:cNvSpPr/>
              <p:nvPr/>
            </p:nvSpPr>
            <p:spPr>
              <a:xfrm>
                <a:off x="0" y="792034"/>
                <a:ext cx="2289652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" name="Line"/>
              <p:cNvSpPr/>
              <p:nvPr/>
            </p:nvSpPr>
            <p:spPr>
              <a:xfrm flipV="1">
                <a:off x="1144825" y="0"/>
                <a:ext cx="1" cy="15840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3" name="Group"/>
            <p:cNvGrpSpPr/>
            <p:nvPr/>
          </p:nvGrpSpPr>
          <p:grpSpPr>
            <a:xfrm rot="18621429">
              <a:off x="5357793" y="412293"/>
              <a:ext cx="1584070" cy="1238487"/>
              <a:chOff x="0" y="0"/>
              <a:chExt cx="1584069" cy="1238485"/>
            </a:xfrm>
          </p:grpSpPr>
          <p:sp>
            <p:nvSpPr>
              <p:cNvPr id="289" name="Oval"/>
              <p:cNvSpPr/>
              <p:nvPr/>
            </p:nvSpPr>
            <p:spPr>
              <a:xfrm>
                <a:off x="-1" y="-1"/>
                <a:ext cx="1584071" cy="12384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0" name="Oval"/>
              <p:cNvSpPr/>
              <p:nvPr/>
            </p:nvSpPr>
            <p:spPr>
              <a:xfrm>
                <a:off x="-1" y="-1"/>
                <a:ext cx="1584071" cy="1238487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1" name="Line"/>
              <p:cNvSpPr/>
              <p:nvPr/>
            </p:nvSpPr>
            <p:spPr>
              <a:xfrm>
                <a:off x="0" y="619242"/>
                <a:ext cx="158407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" name="Line"/>
              <p:cNvSpPr/>
              <p:nvPr/>
            </p:nvSpPr>
            <p:spPr>
              <a:xfrm flipV="1">
                <a:off x="792034" y="-1"/>
                <a:ext cx="1" cy="123848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8" name="Group"/>
            <p:cNvGrpSpPr/>
            <p:nvPr/>
          </p:nvGrpSpPr>
          <p:grpSpPr>
            <a:xfrm rot="21018867">
              <a:off x="3338202" y="4476446"/>
              <a:ext cx="2491413" cy="993102"/>
              <a:chOff x="0" y="0"/>
              <a:chExt cx="2491412" cy="993101"/>
            </a:xfrm>
          </p:grpSpPr>
          <p:sp>
            <p:nvSpPr>
              <p:cNvPr id="294" name="Oval"/>
              <p:cNvSpPr/>
              <p:nvPr/>
            </p:nvSpPr>
            <p:spPr>
              <a:xfrm>
                <a:off x="-1" y="-1"/>
                <a:ext cx="2491414" cy="9931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" name="Oval"/>
              <p:cNvSpPr/>
              <p:nvPr/>
            </p:nvSpPr>
            <p:spPr>
              <a:xfrm>
                <a:off x="-1" y="-1"/>
                <a:ext cx="2491414" cy="993103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6" name="Line"/>
              <p:cNvSpPr/>
              <p:nvPr/>
            </p:nvSpPr>
            <p:spPr>
              <a:xfrm>
                <a:off x="0" y="496550"/>
                <a:ext cx="2491413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Line"/>
              <p:cNvSpPr/>
              <p:nvPr/>
            </p:nvSpPr>
            <p:spPr>
              <a:xfrm flipV="1">
                <a:off x="1245706" y="0"/>
                <a:ext cx="1" cy="9931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3" name="Group"/>
            <p:cNvGrpSpPr/>
            <p:nvPr/>
          </p:nvGrpSpPr>
          <p:grpSpPr>
            <a:xfrm rot="1770379">
              <a:off x="129763" y="417778"/>
              <a:ext cx="1972010" cy="1046243"/>
              <a:chOff x="0" y="0"/>
              <a:chExt cx="1972008" cy="1046241"/>
            </a:xfrm>
          </p:grpSpPr>
          <p:sp>
            <p:nvSpPr>
              <p:cNvPr id="299" name="Oval"/>
              <p:cNvSpPr/>
              <p:nvPr/>
            </p:nvSpPr>
            <p:spPr>
              <a:xfrm>
                <a:off x="-1" y="-1"/>
                <a:ext cx="1972010" cy="1046243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0" name="Oval"/>
              <p:cNvSpPr/>
              <p:nvPr/>
            </p:nvSpPr>
            <p:spPr>
              <a:xfrm>
                <a:off x="-1" y="-1"/>
                <a:ext cx="1972010" cy="1046243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1" name="Line"/>
              <p:cNvSpPr/>
              <p:nvPr/>
            </p:nvSpPr>
            <p:spPr>
              <a:xfrm>
                <a:off x="0" y="523120"/>
                <a:ext cx="197200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Line"/>
              <p:cNvSpPr/>
              <p:nvPr/>
            </p:nvSpPr>
            <p:spPr>
              <a:xfrm flipV="1">
                <a:off x="986004" y="0"/>
                <a:ext cx="1" cy="104624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8" name="Group"/>
            <p:cNvGrpSpPr/>
            <p:nvPr/>
          </p:nvGrpSpPr>
          <p:grpSpPr>
            <a:xfrm rot="21044974">
              <a:off x="3042883" y="735270"/>
              <a:ext cx="1584070" cy="743405"/>
              <a:chOff x="0" y="0"/>
              <a:chExt cx="1584069" cy="743404"/>
            </a:xfrm>
          </p:grpSpPr>
          <p:sp>
            <p:nvSpPr>
              <p:cNvPr id="304" name="Oval"/>
              <p:cNvSpPr/>
              <p:nvPr/>
            </p:nvSpPr>
            <p:spPr>
              <a:xfrm>
                <a:off x="-1" y="-1"/>
                <a:ext cx="1584071" cy="74340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5" name="Oval"/>
              <p:cNvSpPr/>
              <p:nvPr/>
            </p:nvSpPr>
            <p:spPr>
              <a:xfrm>
                <a:off x="-1" y="-1"/>
                <a:ext cx="1584071" cy="743406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" name="Line"/>
              <p:cNvSpPr/>
              <p:nvPr/>
            </p:nvSpPr>
            <p:spPr>
              <a:xfrm>
                <a:off x="0" y="371702"/>
                <a:ext cx="158407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" name="Line"/>
              <p:cNvSpPr/>
              <p:nvPr/>
            </p:nvSpPr>
            <p:spPr>
              <a:xfrm flipV="1">
                <a:off x="792034" y="0"/>
                <a:ext cx="1" cy="74340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3" name="Group"/>
            <p:cNvGrpSpPr/>
            <p:nvPr/>
          </p:nvGrpSpPr>
          <p:grpSpPr>
            <a:xfrm rot="20578231">
              <a:off x="410723" y="4933303"/>
              <a:ext cx="2046926" cy="1167968"/>
              <a:chOff x="0" y="0"/>
              <a:chExt cx="2046924" cy="1167966"/>
            </a:xfrm>
          </p:grpSpPr>
          <p:sp>
            <p:nvSpPr>
              <p:cNvPr id="309" name="Oval"/>
              <p:cNvSpPr/>
              <p:nvPr/>
            </p:nvSpPr>
            <p:spPr>
              <a:xfrm>
                <a:off x="-1" y="-1"/>
                <a:ext cx="2046926" cy="116796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0" name="Oval"/>
              <p:cNvSpPr/>
              <p:nvPr/>
            </p:nvSpPr>
            <p:spPr>
              <a:xfrm>
                <a:off x="-1" y="-1"/>
                <a:ext cx="2046926" cy="1167968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1" name="Line"/>
              <p:cNvSpPr/>
              <p:nvPr/>
            </p:nvSpPr>
            <p:spPr>
              <a:xfrm>
                <a:off x="0" y="583983"/>
                <a:ext cx="2046925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Line"/>
              <p:cNvSpPr/>
              <p:nvPr/>
            </p:nvSpPr>
            <p:spPr>
              <a:xfrm flipV="1">
                <a:off x="1023462" y="0"/>
                <a:ext cx="1" cy="11679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8" name="Group"/>
            <p:cNvGrpSpPr/>
            <p:nvPr/>
          </p:nvGrpSpPr>
          <p:grpSpPr>
            <a:xfrm rot="9562289">
              <a:off x="3103027" y="3057589"/>
              <a:ext cx="1584070" cy="917171"/>
              <a:chOff x="0" y="0"/>
              <a:chExt cx="1584069" cy="917169"/>
            </a:xfrm>
          </p:grpSpPr>
          <p:sp>
            <p:nvSpPr>
              <p:cNvPr id="314" name="Oval"/>
              <p:cNvSpPr/>
              <p:nvPr/>
            </p:nvSpPr>
            <p:spPr>
              <a:xfrm>
                <a:off x="-1" y="-1"/>
                <a:ext cx="1584071" cy="9171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5" name="Oval"/>
              <p:cNvSpPr/>
              <p:nvPr/>
            </p:nvSpPr>
            <p:spPr>
              <a:xfrm>
                <a:off x="-1" y="-1"/>
                <a:ext cx="1584071" cy="917171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6" name="Line"/>
              <p:cNvSpPr/>
              <p:nvPr/>
            </p:nvSpPr>
            <p:spPr>
              <a:xfrm>
                <a:off x="0" y="458584"/>
                <a:ext cx="1584070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" name="Line"/>
              <p:cNvSpPr/>
              <p:nvPr/>
            </p:nvSpPr>
            <p:spPr>
              <a:xfrm flipV="1">
                <a:off x="792034" y="0"/>
                <a:ext cx="1" cy="9171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3" name="Group"/>
            <p:cNvGrpSpPr/>
            <p:nvPr/>
          </p:nvGrpSpPr>
          <p:grpSpPr>
            <a:xfrm rot="15537191">
              <a:off x="5902278" y="3102426"/>
              <a:ext cx="1038927" cy="509640"/>
              <a:chOff x="0" y="0"/>
              <a:chExt cx="1038926" cy="509639"/>
            </a:xfrm>
          </p:grpSpPr>
          <p:sp>
            <p:nvSpPr>
              <p:cNvPr id="319" name="Oval"/>
              <p:cNvSpPr/>
              <p:nvPr/>
            </p:nvSpPr>
            <p:spPr>
              <a:xfrm>
                <a:off x="-1" y="-1"/>
                <a:ext cx="1038928" cy="509641"/>
              </a:xfrm>
              <a:prstGeom prst="ellipse">
                <a:avLst/>
              </a:prstGeom>
              <a:gradFill flip="none" rotWithShape="1">
                <a:gsLst>
                  <a:gs pos="0">
                    <a:srgbClr val="FF9300"/>
                  </a:gs>
                  <a:gs pos="56635">
                    <a:srgbClr val="FFC980">
                      <a:alpha val="62596"/>
                    </a:srgbClr>
                  </a:gs>
                  <a:gs pos="100000">
                    <a:srgbClr val="FFFFFF">
                      <a:alpha val="25192"/>
                    </a:srgbClr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0" name="Oval"/>
              <p:cNvSpPr/>
              <p:nvPr/>
            </p:nvSpPr>
            <p:spPr>
              <a:xfrm>
                <a:off x="-1" y="-1"/>
                <a:ext cx="1038928" cy="509641"/>
              </a:xfrm>
              <a:prstGeom prst="ellipse">
                <a:avLst/>
              </a:prstGeom>
              <a:gradFill flip="none" rotWithShape="1">
                <a:gsLst>
                  <a:gs pos="0">
                    <a:srgbClr val="FF2600"/>
                  </a:gs>
                  <a:gs pos="58538">
                    <a:srgbClr val="822C80"/>
                  </a:gs>
                  <a:gs pos="100000">
                    <a:srgbClr val="0433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21" name="Line"/>
              <p:cNvSpPr/>
              <p:nvPr/>
            </p:nvSpPr>
            <p:spPr>
              <a:xfrm>
                <a:off x="0" y="254819"/>
                <a:ext cx="1038927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" name="Line"/>
              <p:cNvSpPr/>
              <p:nvPr/>
            </p:nvSpPr>
            <p:spPr>
              <a:xfrm flipV="1">
                <a:off x="519463" y="-1"/>
                <a:ext cx="1" cy="50964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325" name="Screen Shot 2023-06-02 at 10.53.37 am.png" descr="Screen Shot 2023-06-02 at 10.53.37 am.png"/>
          <p:cNvPicPr>
            <a:picLocks noChangeAspect="1"/>
          </p:cNvPicPr>
          <p:nvPr/>
        </p:nvPicPr>
        <p:blipFill>
          <a:blip r:embed="rId2">
            <a:extLst/>
          </a:blip>
          <a:srcRect l="0" t="0" r="50253" b="0"/>
          <a:stretch>
            <a:fillRect/>
          </a:stretch>
        </p:blipFill>
        <p:spPr>
          <a:xfrm rot="1320000">
            <a:off x="7505295" y="3841525"/>
            <a:ext cx="9600016" cy="79121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ensing magnifies and distorts the images of background sources.…"/>
          <p:cNvSpPr txBox="1"/>
          <p:nvPr>
            <p:ph type="body" sz="quarter" idx="1"/>
          </p:nvPr>
        </p:nvSpPr>
        <p:spPr>
          <a:xfrm>
            <a:off x="16986042" y="3676848"/>
            <a:ext cx="6913672" cy="9399324"/>
          </a:xfrm>
          <a:prstGeom prst="rect">
            <a:avLst/>
          </a:prstGeom>
        </p:spPr>
        <p:txBody>
          <a:bodyPr/>
          <a:lstStyle/>
          <a:p>
            <a:pPr/>
            <a:r>
              <a:t>Lensing magnifies and distorts the images of background sources.</a:t>
            </a:r>
          </a:p>
          <a:p>
            <a:pPr/>
            <a:r>
              <a:t>The projected velocity field of a stably rotating galaxy is axisymmetric.</a:t>
            </a:r>
          </a:p>
          <a:p>
            <a:pPr/>
            <a:r>
              <a:t>Lensing can be measured directly through the distortions in this axisymmetry.</a:t>
            </a:r>
          </a:p>
        </p:txBody>
      </p:sp>
      <p:sp>
        <p:nvSpPr>
          <p:cNvPr id="327" name="No lensing"/>
          <p:cNvSpPr txBox="1"/>
          <p:nvPr/>
        </p:nvSpPr>
        <p:spPr>
          <a:xfrm>
            <a:off x="2028393" y="3535409"/>
            <a:ext cx="3004414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No lensing</a:t>
            </a:r>
          </a:p>
        </p:txBody>
      </p:sp>
      <p:sp>
        <p:nvSpPr>
          <p:cNvPr id="328" name="Some lensing"/>
          <p:cNvSpPr txBox="1"/>
          <p:nvPr/>
        </p:nvSpPr>
        <p:spPr>
          <a:xfrm>
            <a:off x="10288676" y="3535409"/>
            <a:ext cx="3806648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Some lensing</a:t>
            </a:r>
          </a:p>
        </p:txBody>
      </p:sp>
      <p:sp>
        <p:nvSpPr>
          <p:cNvPr id="329" name="See also: Blaine02, Morales06, Huff+13, deBurgh-Day2015a&amp;b, diGiorgio+21"/>
          <p:cNvSpPr txBox="1"/>
          <p:nvPr/>
        </p:nvSpPr>
        <p:spPr>
          <a:xfrm>
            <a:off x="620506" y="11581415"/>
            <a:ext cx="11027970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/>
            </a:pPr>
            <a:r>
              <a:t>See also: Blaine02, Morales06, Huff+13,</a:t>
            </a:r>
            <a:br/>
            <a:r>
              <a:t>deBurgh-Day2015a&amp;b, diGiorgio+21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 first (not an ideal) test case— lensing by an intermediate mass galaxy at low-z."/>
          <p:cNvSpPr txBox="1"/>
          <p:nvPr/>
        </p:nvSpPr>
        <p:spPr>
          <a:xfrm>
            <a:off x="3074580" y="92575"/>
            <a:ext cx="18234840" cy="410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584200">
              <a:defRPr sz="66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A first (not an ideal) test case—</a:t>
            </a:r>
            <a:br/>
            <a:r>
              <a:t>lensing by an intermediate mass galaxy at low-</a:t>
            </a:r>
            <a:r>
              <a:rPr i="1">
                <a:latin typeface="Trebuchet MS"/>
                <a:ea typeface="Trebuchet MS"/>
                <a:cs typeface="Trebuchet MS"/>
                <a:sym typeface="Trebuchet MS"/>
              </a:rPr>
              <a:t>z</a:t>
            </a:r>
            <a:r>
              <a:t>.</a:t>
            </a:r>
            <a:br/>
          </a:p>
        </p:txBody>
      </p:sp>
      <p:pic>
        <p:nvPicPr>
          <p:cNvPr id="332" name="FirstTargets-eps-converted-to.pdf" descr="FirstTargets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4122415"/>
            <a:ext cx="18288000" cy="7935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all_gamma.pdf" descr="all_gamm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3199312"/>
            <a:ext cx="15544800" cy="1060168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A first (not an ideal) test case— lensing by an intermediate mass galaxy at low-z."/>
          <p:cNvSpPr txBox="1"/>
          <p:nvPr/>
        </p:nvSpPr>
        <p:spPr>
          <a:xfrm>
            <a:off x="3074580" y="92575"/>
            <a:ext cx="18234840" cy="410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584200">
              <a:defRPr sz="66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A first (not an ideal) test case—</a:t>
            </a:r>
            <a:br/>
            <a:r>
              <a:t>lensing by an intermediate mass galaxy at low-</a:t>
            </a:r>
            <a:r>
              <a:rPr i="1">
                <a:latin typeface="Trebuchet MS"/>
                <a:ea typeface="Trebuchet MS"/>
                <a:cs typeface="Trebuchet MS"/>
                <a:sym typeface="Trebuchet MS"/>
              </a:rPr>
              <a:t>z</a:t>
            </a:r>
            <a:r>
              <a:t>.</a:t>
            </a:r>
            <a:br/>
          </a:p>
        </p:txBody>
      </p:sp>
      <p:sp>
        <p:nvSpPr>
          <p:cNvPr id="336" name="simultaneous fit to all of three separate velocity maps"/>
          <p:cNvSpPr txBox="1"/>
          <p:nvPr/>
        </p:nvSpPr>
        <p:spPr>
          <a:xfrm>
            <a:off x="3056929" y="12582326"/>
            <a:ext cx="18270142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sz="4800">
                <a:solidFill>
                  <a:srgbClr val="535353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simultaneous fit to all of three separate velocity maps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creen Shot 2022-09-12 at 14.19.07.png" descr="Screen Shot 2022-09-12 at 14.19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593" y="2417271"/>
            <a:ext cx="10842060" cy="1109149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Precision weak lensing:"/>
          <p:cNvSpPr txBox="1"/>
          <p:nvPr>
            <p:ph type="title"/>
          </p:nvPr>
        </p:nvSpPr>
        <p:spPr>
          <a:xfrm>
            <a:off x="1206500" y="12149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Precision weak lensing: </a:t>
            </a:r>
          </a:p>
        </p:txBody>
      </p:sp>
      <p:sp>
        <p:nvSpPr>
          <p:cNvPr id="340" name="A sample of the highest-value galaxy-galaxy lensing targets"/>
          <p:cNvSpPr txBox="1"/>
          <p:nvPr/>
        </p:nvSpPr>
        <p:spPr>
          <a:xfrm>
            <a:off x="1206500" y="1414959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5500"/>
            </a:lvl1pPr>
          </a:lstStyle>
          <a:p>
            <a:pPr/>
            <a:r>
              <a:t>A sample of the highest-value galaxy-galaxy lensing targets </a:t>
            </a:r>
          </a:p>
        </p:txBody>
      </p:sp>
      <p:sp>
        <p:nvSpPr>
          <p:cNvPr id="341" name="Start from a compilation of ~2 M galaxies redshifts (incl. 6dFGS, 2dFGRS, SDSS, GAMA, ...)…"/>
          <p:cNvSpPr txBox="1"/>
          <p:nvPr>
            <p:ph type="body" sz="half" idx="1"/>
          </p:nvPr>
        </p:nvSpPr>
        <p:spPr>
          <a:xfrm>
            <a:off x="12712293" y="2848132"/>
            <a:ext cx="11401237" cy="10564831"/>
          </a:xfrm>
          <a:prstGeom prst="rect">
            <a:avLst/>
          </a:prstGeom>
        </p:spPr>
        <p:txBody>
          <a:bodyPr/>
          <a:lstStyle/>
          <a:p>
            <a:pPr/>
            <a:r>
              <a:t>Start from a compilation of ~2 M galaxies redshifts (incl. 6dFGS, 2dFGRS, SDSS, GAMA, ...)</a:t>
            </a:r>
          </a:p>
          <a:p>
            <a:pPr/>
            <a:r>
              <a:t>Look for close projected pairs </a:t>
            </a:r>
            <a:br/>
            <a:r>
              <a:t>with significant Δz.</a:t>
            </a:r>
          </a:p>
          <a:p>
            <a:pPr/>
            <a:r>
              <a:t>Use g/i photometry to estimate Mstar, and fiducial SHMR to estimate Mhalo.</a:t>
            </a:r>
          </a:p>
          <a:p>
            <a:pPr/>
            <a:r>
              <a:t>Use Δz and Rproj to predict ɣ.</a:t>
            </a:r>
          </a:p>
          <a:p>
            <a:pPr/>
            <a:r>
              <a:t>Choose good sources —&gt; </a:t>
            </a:r>
            <a:br/>
            <a:r>
              <a:rPr b="1" i="1"/>
              <a:t>an unbiased sample of lens halos.</a:t>
            </a:r>
            <a:endParaRPr b="1" i="1"/>
          </a:p>
          <a:p>
            <a:pPr/>
            <a:r>
              <a:t>18 sources around 17 lenses.</a:t>
            </a:r>
          </a:p>
        </p:txBody>
      </p:sp>
      <p:sp>
        <p:nvSpPr>
          <p:cNvPr id="342" name="Gurri+20"/>
          <p:cNvSpPr txBox="1"/>
          <p:nvPr/>
        </p:nvSpPr>
        <p:spPr>
          <a:xfrm>
            <a:off x="20725637" y="50155"/>
            <a:ext cx="3495295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6800">
                <a:solidFill>
                  <a:srgbClr val="FF9300"/>
                </a:solidFill>
              </a:defRPr>
            </a:lvl1pPr>
          </a:lstStyle>
          <a:p>
            <a:pPr/>
            <a:r>
              <a:t>Gurri+20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